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6" r:id="rId2"/>
    <p:sldId id="257" r:id="rId3"/>
    <p:sldId id="284" r:id="rId4"/>
    <p:sldId id="269" r:id="rId5"/>
    <p:sldId id="275" r:id="rId6"/>
    <p:sldId id="268" r:id="rId7"/>
    <p:sldId id="270" r:id="rId8"/>
    <p:sldId id="273" r:id="rId9"/>
    <p:sldId id="258" r:id="rId10"/>
    <p:sldId id="266" r:id="rId11"/>
    <p:sldId id="267" r:id="rId12"/>
    <p:sldId id="259" r:id="rId13"/>
    <p:sldId id="272" r:id="rId14"/>
    <p:sldId id="278" r:id="rId15"/>
    <p:sldId id="279" r:id="rId16"/>
    <p:sldId id="260" r:id="rId17"/>
    <p:sldId id="261" r:id="rId18"/>
    <p:sldId id="271" r:id="rId19"/>
    <p:sldId id="276" r:id="rId20"/>
    <p:sldId id="263" r:id="rId21"/>
    <p:sldId id="274" r:id="rId22"/>
    <p:sldId id="264" r:id="rId23"/>
    <p:sldId id="277" r:id="rId24"/>
    <p:sldId id="280" r:id="rId25"/>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608"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444E-A4B6-49BA-B605-F98A610D30E9}" type="datetimeFigureOut">
              <a:rPr lang="en-US" smtClean="0"/>
              <a:t>12/20/2012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4ACD6-5ACB-48B2-B67D-CF4207BE2C16}" type="slidenum">
              <a:rPr lang="en-US" smtClean="0"/>
              <a:t>‹#›</a:t>
            </a:fld>
            <a:endParaRPr lang="en-US"/>
          </a:p>
        </p:txBody>
      </p:sp>
    </p:spTree>
    <p:extLst>
      <p:ext uri="{BB962C8B-B14F-4D97-AF65-F5344CB8AC3E}">
        <p14:creationId xmlns:p14="http://schemas.microsoft.com/office/powerpoint/2010/main" val="70021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14ACD6-5ACB-48B2-B67D-CF4207BE2C16}" type="slidenum">
              <a:rPr lang="en-US" smtClean="0"/>
              <a:t>1</a:t>
            </a:fld>
            <a:endParaRPr lang="en-US"/>
          </a:p>
        </p:txBody>
      </p:sp>
    </p:spTree>
    <p:extLst>
      <p:ext uri="{BB962C8B-B14F-4D97-AF65-F5344CB8AC3E}">
        <p14:creationId xmlns:p14="http://schemas.microsoft.com/office/powerpoint/2010/main" val="87601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4ACD6-5ACB-48B2-B67D-CF4207BE2C16}" type="slidenum">
              <a:rPr lang="en-US" smtClean="0"/>
              <a:t>5</a:t>
            </a:fld>
            <a:endParaRPr lang="en-US"/>
          </a:p>
        </p:txBody>
      </p:sp>
    </p:spTree>
    <p:extLst>
      <p:ext uri="{BB962C8B-B14F-4D97-AF65-F5344CB8AC3E}">
        <p14:creationId xmlns:p14="http://schemas.microsoft.com/office/powerpoint/2010/main" val="268146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4ACD6-5ACB-48B2-B67D-CF4207BE2C16}" type="slidenum">
              <a:rPr lang="en-US" smtClean="0"/>
              <a:t>12</a:t>
            </a:fld>
            <a:endParaRPr lang="en-US"/>
          </a:p>
        </p:txBody>
      </p:sp>
    </p:spTree>
    <p:extLst>
      <p:ext uri="{BB962C8B-B14F-4D97-AF65-F5344CB8AC3E}">
        <p14:creationId xmlns:p14="http://schemas.microsoft.com/office/powerpoint/2010/main" val="275834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4ACD6-5ACB-48B2-B67D-CF4207BE2C16}" type="slidenum">
              <a:rPr lang="en-US" smtClean="0"/>
              <a:t>13</a:t>
            </a:fld>
            <a:endParaRPr lang="en-US"/>
          </a:p>
        </p:txBody>
      </p:sp>
    </p:spTree>
    <p:extLst>
      <p:ext uri="{BB962C8B-B14F-4D97-AF65-F5344CB8AC3E}">
        <p14:creationId xmlns:p14="http://schemas.microsoft.com/office/powerpoint/2010/main" val="13545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1" name="Group 13"/>
          <p:cNvGrpSpPr>
            <a:grpSpLocks/>
          </p:cNvGrpSpPr>
          <p:nvPr/>
        </p:nvGrpSpPr>
        <p:grpSpPr bwMode="auto">
          <a:xfrm>
            <a:off x="1044575" y="2743200"/>
            <a:ext cx="8099425" cy="188913"/>
            <a:chOff x="993" y="1940"/>
            <a:chExt cx="4766" cy="119"/>
          </a:xfrm>
        </p:grpSpPr>
        <p:sp>
          <p:nvSpPr>
            <p:cNvPr id="2055" name="Rectangle 7"/>
            <p:cNvSpPr>
              <a:spLocks noChangeArrowheads="1"/>
            </p:cNvSpPr>
            <p:nvPr/>
          </p:nvSpPr>
          <p:spPr bwMode="ltGray">
            <a:xfrm>
              <a:off x="996" y="1947"/>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Line 8"/>
            <p:cNvSpPr>
              <a:spLocks noChangeShapeType="1"/>
            </p:cNvSpPr>
            <p:nvPr/>
          </p:nvSpPr>
          <p:spPr bwMode="ltGray">
            <a:xfrm>
              <a:off x="999" y="2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Line 9"/>
            <p:cNvSpPr>
              <a:spLocks noChangeShapeType="1"/>
            </p:cNvSpPr>
            <p:nvPr/>
          </p:nvSpPr>
          <p:spPr bwMode="ltGray">
            <a:xfrm>
              <a:off x="999" y="2033"/>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ltGray">
            <a:xfrm>
              <a:off x="999" y="1999"/>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ltGray">
            <a:xfrm>
              <a:off x="999" y="1969"/>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Freeform 12"/>
            <p:cNvSpPr>
              <a:spLocks/>
            </p:cNvSpPr>
            <p:nvPr/>
          </p:nvSpPr>
          <p:spPr bwMode="ltGray">
            <a:xfrm>
              <a:off x="993" y="1940"/>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3" name="Rectangle 15"/>
          <p:cNvSpPr>
            <a:spLocks noGrp="1" noChangeArrowheads="1"/>
          </p:cNvSpPr>
          <p:nvPr>
            <p:ph type="ctrTitle" sz="quarter"/>
          </p:nvPr>
        </p:nvSpPr>
        <p:spPr>
          <a:xfrm>
            <a:off x="457200" y="1295400"/>
            <a:ext cx="7772400" cy="1143000"/>
          </a:xfrm>
        </p:spPr>
        <p:txBody>
          <a:bodyPr anchor="b"/>
          <a:lstStyle>
            <a:lvl1pPr>
              <a:defRPr/>
            </a:lvl1pPr>
          </a:lstStyle>
          <a:p>
            <a:pPr lvl="0"/>
            <a:r>
              <a:rPr lang="en-US" noProof="0" dirty="0" smtClean="0"/>
              <a:t>Click to edit Master title style</a:t>
            </a:r>
          </a:p>
        </p:txBody>
      </p:sp>
      <p:sp>
        <p:nvSpPr>
          <p:cNvPr id="2064" name="Rectangle 16"/>
          <p:cNvSpPr>
            <a:spLocks noGrp="1" noChangeArrowheads="1"/>
          </p:cNvSpPr>
          <p:nvPr>
            <p:ph type="subTitle" sz="quarter" idx="1"/>
          </p:nvPr>
        </p:nvSpPr>
        <p:spPr>
          <a:xfrm>
            <a:off x="1524000" y="3200400"/>
            <a:ext cx="6400800" cy="1752600"/>
          </a:xfrm>
        </p:spPr>
        <p:txBody>
          <a:bodyPr/>
          <a:lstStyle>
            <a:lvl1pPr marL="0" indent="0" algn="ctr">
              <a:buFontTx/>
              <a:buNone/>
              <a:defRPr/>
            </a:lvl1pPr>
          </a:lstStyle>
          <a:p>
            <a:pPr lvl="0"/>
            <a:r>
              <a:rPr lang="en-US" noProof="0" smtClean="0"/>
              <a:t>Click to edit Master subtitle style</a:t>
            </a:r>
          </a:p>
        </p:txBody>
      </p:sp>
      <p:sp>
        <p:nvSpPr>
          <p:cNvPr id="2067" name="Rectangle 19"/>
          <p:cNvSpPr>
            <a:spLocks noGrp="1" noChangeArrowheads="1"/>
          </p:cNvSpPr>
          <p:nvPr>
            <p:ph type="sldNum" sz="quarter" idx="4"/>
          </p:nvPr>
        </p:nvSpPr>
        <p:spPr>
          <a:xfrm>
            <a:off x="6692900" y="6248400"/>
            <a:ext cx="1905000" cy="457200"/>
          </a:xfrm>
        </p:spPr>
        <p:txBody>
          <a:bodyPr/>
          <a:lstStyle>
            <a:lvl1pPr>
              <a:defRPr/>
            </a:lvl1pPr>
          </a:lstStyle>
          <a:p>
            <a:fld id="{404DCB13-88C3-4201-AEB8-A70307CECE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A9448E-510C-40AC-9C89-731BFBCE9BE8}" type="slidenum">
              <a:rPr lang="en-US"/>
              <a:pPr/>
              <a:t>‹#›</a:t>
            </a:fld>
            <a:endParaRPr lang="en-US"/>
          </a:p>
        </p:txBody>
      </p:sp>
    </p:spTree>
    <p:extLst>
      <p:ext uri="{BB962C8B-B14F-4D97-AF65-F5344CB8AC3E}">
        <p14:creationId xmlns:p14="http://schemas.microsoft.com/office/powerpoint/2010/main" val="304689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B4386-7FD3-44E2-B993-C6E09E78E851}" type="slidenum">
              <a:rPr lang="en-US"/>
              <a:pPr/>
              <a:t>‹#›</a:t>
            </a:fld>
            <a:endParaRPr lang="en-US"/>
          </a:p>
        </p:txBody>
      </p:sp>
    </p:spTree>
    <p:extLst>
      <p:ext uri="{BB962C8B-B14F-4D97-AF65-F5344CB8AC3E}">
        <p14:creationId xmlns:p14="http://schemas.microsoft.com/office/powerpoint/2010/main" val="45126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199" y="76200"/>
            <a:ext cx="7542213"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76399" y="1981200"/>
            <a:ext cx="7466013"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08A080B1-D7EF-48F6-85DB-EF49B3FBEB25}" type="slidenum">
              <a:rPr lang="en-US"/>
              <a:pPr/>
              <a:t>‹#›</a:t>
            </a:fld>
            <a:endParaRPr lang="en-US"/>
          </a:p>
        </p:txBody>
      </p:sp>
    </p:spTree>
    <p:extLst>
      <p:ext uri="{BB962C8B-B14F-4D97-AF65-F5344CB8AC3E}">
        <p14:creationId xmlns:p14="http://schemas.microsoft.com/office/powerpoint/2010/main" val="188608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6BC3A5-7A84-49F7-A183-123F76A98775}" type="slidenum">
              <a:rPr lang="en-US"/>
              <a:pPr/>
              <a:t>‹#›</a:t>
            </a:fld>
            <a:endParaRPr lang="en-US"/>
          </a:p>
        </p:txBody>
      </p:sp>
    </p:spTree>
    <p:extLst>
      <p:ext uri="{BB962C8B-B14F-4D97-AF65-F5344CB8AC3E}">
        <p14:creationId xmlns:p14="http://schemas.microsoft.com/office/powerpoint/2010/main" val="45758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8E4BF5-217C-41E0-97AC-3A9D732A0E3B}" type="slidenum">
              <a:rPr lang="en-US"/>
              <a:pPr/>
              <a:t>‹#›</a:t>
            </a:fld>
            <a:endParaRPr lang="en-US"/>
          </a:p>
        </p:txBody>
      </p:sp>
    </p:spTree>
    <p:extLst>
      <p:ext uri="{BB962C8B-B14F-4D97-AF65-F5344CB8AC3E}">
        <p14:creationId xmlns:p14="http://schemas.microsoft.com/office/powerpoint/2010/main" val="22543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9C45843-13FF-4B54-906E-F232EB46D5F6}" type="slidenum">
              <a:rPr lang="en-US"/>
              <a:pPr/>
              <a:t>‹#›</a:t>
            </a:fld>
            <a:endParaRPr lang="en-US"/>
          </a:p>
        </p:txBody>
      </p:sp>
    </p:spTree>
    <p:extLst>
      <p:ext uri="{BB962C8B-B14F-4D97-AF65-F5344CB8AC3E}">
        <p14:creationId xmlns:p14="http://schemas.microsoft.com/office/powerpoint/2010/main" val="424257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1F5C8E-9B9F-463D-A0F2-479485C06E96}" type="slidenum">
              <a:rPr lang="en-US"/>
              <a:pPr/>
              <a:t>‹#›</a:t>
            </a:fld>
            <a:endParaRPr lang="en-US"/>
          </a:p>
        </p:txBody>
      </p:sp>
    </p:spTree>
    <p:extLst>
      <p:ext uri="{BB962C8B-B14F-4D97-AF65-F5344CB8AC3E}">
        <p14:creationId xmlns:p14="http://schemas.microsoft.com/office/powerpoint/2010/main" val="155219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3C17C8-675D-4917-81A6-29517A7167D1}" type="slidenum">
              <a:rPr lang="en-US"/>
              <a:pPr/>
              <a:t>‹#›</a:t>
            </a:fld>
            <a:endParaRPr lang="en-US"/>
          </a:p>
        </p:txBody>
      </p:sp>
    </p:spTree>
    <p:extLst>
      <p:ext uri="{BB962C8B-B14F-4D97-AF65-F5344CB8AC3E}">
        <p14:creationId xmlns:p14="http://schemas.microsoft.com/office/powerpoint/2010/main" val="23028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F995F4-F433-410D-951C-06A239388188}" type="slidenum">
              <a:rPr lang="en-US"/>
              <a:pPr/>
              <a:t>‹#›</a:t>
            </a:fld>
            <a:endParaRPr lang="en-US"/>
          </a:p>
        </p:txBody>
      </p:sp>
    </p:spTree>
    <p:extLst>
      <p:ext uri="{BB962C8B-B14F-4D97-AF65-F5344CB8AC3E}">
        <p14:creationId xmlns:p14="http://schemas.microsoft.com/office/powerpoint/2010/main" val="192281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3589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7973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DF433D-DE8C-4C4E-96BB-F0851B510AEC}" type="slidenum">
              <a:rPr lang="en-US"/>
              <a:pPr/>
              <a:t>‹#›</a:t>
            </a:fld>
            <a:endParaRPr lang="en-US"/>
          </a:p>
        </p:txBody>
      </p:sp>
    </p:spTree>
    <p:extLst>
      <p:ext uri="{BB962C8B-B14F-4D97-AF65-F5344CB8AC3E}">
        <p14:creationId xmlns:p14="http://schemas.microsoft.com/office/powerpoint/2010/main" val="185413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94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grpSp>
        <p:nvGrpSpPr>
          <p:cNvPr id="1038" name="Group 14"/>
          <p:cNvGrpSpPr>
            <a:grpSpLocks/>
          </p:cNvGrpSpPr>
          <p:nvPr/>
        </p:nvGrpSpPr>
        <p:grpSpPr bwMode="auto">
          <a:xfrm>
            <a:off x="1576387" y="1341436"/>
            <a:ext cx="7566025" cy="188913"/>
            <a:chOff x="993" y="1028"/>
            <a:chExt cx="4766" cy="119"/>
          </a:xfrm>
        </p:grpSpPr>
        <p:sp>
          <p:nvSpPr>
            <p:cNvPr id="1032"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ltGray">
            <a:xfrm>
              <a:off x="999" y="1104"/>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0" name="Rectangle 16"/>
          <p:cNvSpPr>
            <a:spLocks noGrp="1" noChangeArrowheads="1"/>
          </p:cNvSpPr>
          <p:nvPr>
            <p:ph type="title"/>
          </p:nvPr>
        </p:nvSpPr>
        <p:spPr bwMode="auto">
          <a:xfrm>
            <a:off x="1576387" y="76200"/>
            <a:ext cx="7566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1585913" y="1981200"/>
            <a:ext cx="7556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4" name="Rectangle 20"/>
          <p:cNvSpPr>
            <a:spLocks noGrp="1" noChangeArrowheads="1"/>
          </p:cNvSpPr>
          <p:nvPr>
            <p:ph type="sldNum" sz="quarter" idx="4"/>
          </p:nvPr>
        </p:nvSpPr>
        <p:spPr bwMode="auto">
          <a:xfrm>
            <a:off x="7226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tx2"/>
                </a:solidFill>
              </a:defRPr>
            </a:lvl1pPr>
          </a:lstStyle>
          <a:p>
            <a:fld id="{C732F856-2B48-46D9-9319-121CDD4C44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i="1">
          <a:solidFill>
            <a:schemeClr val="tx2"/>
          </a:solidFill>
          <a:latin typeface="+mj-lt"/>
          <a:ea typeface="+mj-ea"/>
          <a:cs typeface="+mj-cs"/>
        </a:defRPr>
      </a:lvl1pPr>
      <a:lvl2pPr algn="ctr" rtl="0" eaLnBrk="1" fontAlgn="base" hangingPunct="1">
        <a:spcBef>
          <a:spcPct val="0"/>
        </a:spcBef>
        <a:spcAft>
          <a:spcPct val="0"/>
        </a:spcAft>
        <a:defRPr sz="4400" i="1">
          <a:solidFill>
            <a:schemeClr val="tx2"/>
          </a:solidFill>
          <a:latin typeface="Times New Roman" pitchFamily="18" charset="0"/>
        </a:defRPr>
      </a:lvl2pPr>
      <a:lvl3pPr algn="ctr" rtl="0" eaLnBrk="1" fontAlgn="base" hangingPunct="1">
        <a:spcBef>
          <a:spcPct val="0"/>
        </a:spcBef>
        <a:spcAft>
          <a:spcPct val="0"/>
        </a:spcAft>
        <a:defRPr sz="4400" i="1">
          <a:solidFill>
            <a:schemeClr val="tx2"/>
          </a:solidFill>
          <a:latin typeface="Times New Roman" pitchFamily="18" charset="0"/>
        </a:defRPr>
      </a:lvl3pPr>
      <a:lvl4pPr algn="ctr" rtl="0" eaLnBrk="1" fontAlgn="base" hangingPunct="1">
        <a:spcBef>
          <a:spcPct val="0"/>
        </a:spcBef>
        <a:spcAft>
          <a:spcPct val="0"/>
        </a:spcAft>
        <a:defRPr sz="4400" i="1">
          <a:solidFill>
            <a:schemeClr val="tx2"/>
          </a:solidFill>
          <a:latin typeface="Times New Roman" pitchFamily="18" charset="0"/>
        </a:defRPr>
      </a:lvl4pPr>
      <a:lvl5pPr algn="ctr" rtl="0" eaLnBrk="1" fontAlgn="base" hangingPunct="1">
        <a:spcBef>
          <a:spcPct val="0"/>
        </a:spcBef>
        <a:spcAft>
          <a:spcPct val="0"/>
        </a:spcAft>
        <a:defRPr sz="4400" i="1">
          <a:solidFill>
            <a:schemeClr val="tx2"/>
          </a:solidFill>
          <a:latin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96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1295400"/>
            <a:ext cx="8458200" cy="1143000"/>
          </a:xfrm>
        </p:spPr>
        <p:txBody>
          <a:bodyPr/>
          <a:lstStyle/>
          <a:p>
            <a:r>
              <a:rPr lang="en-US" b="1" dirty="0" smtClean="0">
                <a:effectLst>
                  <a:outerShdw blurRad="38100" dist="38100" dir="2700000" algn="tl">
                    <a:srgbClr val="000000">
                      <a:alpha val="43137"/>
                    </a:srgbClr>
                  </a:outerShdw>
                </a:effectLst>
              </a:rPr>
              <a:t>HEAT ILLNESS PREVENTION</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p:txBody>
          <a:bodyPr/>
          <a:lstStyle/>
          <a:p>
            <a:r>
              <a:rPr lang="en-US" dirty="0" smtClean="0">
                <a:latin typeface="Calibri" pitchFamily="34" charset="0"/>
                <a:cs typeface="Calibri" pitchFamily="34" charset="0"/>
              </a:rPr>
              <a:t>For</a:t>
            </a:r>
          </a:p>
          <a:p>
            <a:r>
              <a:rPr lang="en-US" dirty="0" smtClean="0">
                <a:latin typeface="Calibri" pitchFamily="34" charset="0"/>
                <a:cs typeface="Calibri" pitchFamily="34" charset="0"/>
              </a:rPr>
              <a:t>ANR Employees and Volunteers</a:t>
            </a:r>
            <a:endParaRPr lang="en-US" dirty="0">
              <a:latin typeface="Calibri" pitchFamily="34" charset="0"/>
              <a:cs typeface="Calibri" pitchFamily="34" charset="0"/>
            </a:endParaRPr>
          </a:p>
        </p:txBody>
      </p:sp>
      <p:sp>
        <p:nvSpPr>
          <p:cNvPr id="4" name="TextBox 3"/>
          <p:cNvSpPr txBox="1"/>
          <p:nvPr/>
        </p:nvSpPr>
        <p:spPr>
          <a:xfrm>
            <a:off x="5651204" y="5410200"/>
            <a:ext cx="584791" cy="369332"/>
          </a:xfrm>
          <a:prstGeom prst="rect">
            <a:avLst/>
          </a:prstGeom>
          <a:noFill/>
        </p:spPr>
        <p:txBody>
          <a:bodyPr wrap="square" rtlCol="0">
            <a:spAutoFit/>
          </a:bodyPr>
          <a:lstStyle/>
          <a:p>
            <a:r>
              <a:rPr lang="en-US" dirty="0" smtClean="0">
                <a:solidFill>
                  <a:schemeClr val="bg1">
                    <a:lumMod val="75000"/>
                  </a:schemeClr>
                </a:solidFill>
                <a:latin typeface="Calibri" pitchFamily="34" charset="0"/>
                <a:cs typeface="Calibri" pitchFamily="34" charset="0"/>
              </a:rPr>
              <a:t>By</a:t>
            </a:r>
            <a:endParaRPr lang="en-US" dirty="0">
              <a:solidFill>
                <a:schemeClr val="bg1">
                  <a:lumMod val="75000"/>
                </a:schemeClr>
              </a:solidFill>
              <a:latin typeface="Calibri" pitchFamily="34" charset="0"/>
              <a:cs typeface="Calibri" pitchFamily="34" charset="0"/>
            </a:endParaRPr>
          </a:p>
        </p:txBody>
      </p:sp>
      <p:pic>
        <p:nvPicPr>
          <p:cNvPr id="5123" name="Picture 3" descr="C:\Users\tbenzing.AD3\Documents\EHS Spec T\Graphics\ANR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51" y="5509736"/>
            <a:ext cx="3209149" cy="13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7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5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ILLNESS SYMPTOMS</a:t>
            </a:r>
            <a:endParaRPr lang="en-US" dirty="0"/>
          </a:p>
        </p:txBody>
      </p:sp>
      <p:sp>
        <p:nvSpPr>
          <p:cNvPr id="3" name="Content Placeholder 2"/>
          <p:cNvSpPr>
            <a:spLocks noGrp="1"/>
          </p:cNvSpPr>
          <p:nvPr>
            <p:ph idx="1"/>
          </p:nvPr>
        </p:nvSpPr>
        <p:spPr>
          <a:xfrm>
            <a:off x="1591339" y="1828800"/>
            <a:ext cx="7551073" cy="4876800"/>
          </a:xfrm>
        </p:spPr>
        <p:txBody>
          <a:bodyPr/>
          <a:lstStyle/>
          <a:p>
            <a:r>
              <a:rPr lang="en-US" sz="2200" b="1" u="sng" dirty="0" smtClean="0">
                <a:latin typeface="Calibri" pitchFamily="34" charset="0"/>
                <a:cs typeface="Calibri" pitchFamily="34" charset="0"/>
              </a:rPr>
              <a:t>Heat stroke:</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characterized by mental confusion, fainting, or seizures; hot dry skin usually reddish in color, high body temperature, rapid pulse, and shallow breathing.</a:t>
            </a:r>
          </a:p>
          <a:p>
            <a:r>
              <a:rPr lang="en-US" sz="2200" b="1" u="sng" dirty="0" smtClean="0">
                <a:latin typeface="Calibri" pitchFamily="34" charset="0"/>
                <a:cs typeface="Calibri" pitchFamily="34" charset="0"/>
              </a:rPr>
              <a:t>Heat exhaustion:</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characterized by fatigue, dizziness, and nausea; profuse sweating, pale and moist skin, chills, fast pulse, and possibly slightly elevated temperature.</a:t>
            </a:r>
          </a:p>
          <a:p>
            <a:r>
              <a:rPr lang="en-US" sz="2200" b="1" u="sng" dirty="0" smtClean="0">
                <a:latin typeface="Calibri" pitchFamily="34" charset="0"/>
                <a:cs typeface="Calibri" pitchFamily="34" charset="0"/>
              </a:rPr>
              <a:t>Heat cramps:</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characterized by muscle spasms in the arms, legs, and abdomen.</a:t>
            </a:r>
          </a:p>
          <a:p>
            <a:r>
              <a:rPr lang="en-US" sz="2200" b="1" u="sng" dirty="0" smtClean="0">
                <a:latin typeface="Calibri" pitchFamily="34" charset="0"/>
                <a:cs typeface="Calibri" pitchFamily="34" charset="0"/>
              </a:rPr>
              <a:t>Heat syncope:</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characterized by fainting while standing still.</a:t>
            </a:r>
          </a:p>
          <a:p>
            <a:r>
              <a:rPr lang="en-US" sz="2200" b="1" u="sng" dirty="0" smtClean="0">
                <a:latin typeface="Calibri" pitchFamily="34" charset="0"/>
                <a:cs typeface="Calibri" pitchFamily="34" charset="0"/>
              </a:rPr>
              <a:t>Heat rash:</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characterized by irritated/itchy skin with prickly feeling and small red bumps.</a:t>
            </a:r>
          </a:p>
          <a:p>
            <a:pPr marL="0" indent="0" algn="ctr">
              <a:buNone/>
            </a:pPr>
            <a:r>
              <a:rPr lang="en-US" sz="2400" i="1" dirty="0" smtClean="0">
                <a:solidFill>
                  <a:schemeClr val="accent6">
                    <a:lumMod val="50000"/>
                  </a:schemeClr>
                </a:solidFill>
                <a:latin typeface="Calibri" pitchFamily="34" charset="0"/>
                <a:cs typeface="Calibri" pitchFamily="34" charset="0"/>
              </a:rPr>
              <a:t>Any symptoms of heat illness must </a:t>
            </a:r>
          </a:p>
          <a:p>
            <a:pPr marL="0" indent="0" algn="ctr">
              <a:buNone/>
            </a:pPr>
            <a:r>
              <a:rPr lang="en-US" sz="2400" i="1" dirty="0" smtClean="0">
                <a:solidFill>
                  <a:schemeClr val="accent6">
                    <a:lumMod val="50000"/>
                  </a:schemeClr>
                </a:solidFill>
                <a:latin typeface="Calibri" pitchFamily="34" charset="0"/>
                <a:cs typeface="Calibri" pitchFamily="34" charset="0"/>
              </a:rPr>
              <a:t>be immediately reported</a:t>
            </a:r>
            <a:endParaRPr lang="en-US" sz="2400" i="1" dirty="0" smtClean="0">
              <a:latin typeface="Calibri" pitchFamily="34" charset="0"/>
              <a:cs typeface="Calibri" pitchFamily="34" charset="0"/>
            </a:endParaRPr>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84344826"/>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88058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5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ILLNESS TREATMENTS</a:t>
            </a:r>
            <a:endParaRPr lang="en-US" dirty="0"/>
          </a:p>
        </p:txBody>
      </p:sp>
      <p:sp>
        <p:nvSpPr>
          <p:cNvPr id="3" name="Content Placeholder 2"/>
          <p:cNvSpPr>
            <a:spLocks noGrp="1"/>
          </p:cNvSpPr>
          <p:nvPr>
            <p:ph idx="1"/>
          </p:nvPr>
        </p:nvSpPr>
        <p:spPr>
          <a:xfrm>
            <a:off x="1591339" y="1981200"/>
            <a:ext cx="7551073" cy="4724400"/>
          </a:xfrm>
        </p:spPr>
        <p:txBody>
          <a:bodyPr/>
          <a:lstStyle/>
          <a:p>
            <a:r>
              <a:rPr lang="en-US" sz="2200" b="1" u="sng" dirty="0" smtClean="0">
                <a:latin typeface="Calibri" pitchFamily="34" charset="0"/>
                <a:cs typeface="Calibri" pitchFamily="34" charset="0"/>
              </a:rPr>
              <a:t>Heat stroke</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call 911 immediately, soak clothing with cool water, move to shaded and cool area, fan to increase body cooling.</a:t>
            </a:r>
          </a:p>
          <a:p>
            <a:r>
              <a:rPr lang="en-US" sz="2200" b="1" u="sng" dirty="0" smtClean="0">
                <a:latin typeface="Calibri" pitchFamily="34" charset="0"/>
                <a:cs typeface="Calibri" pitchFamily="34" charset="0"/>
              </a:rPr>
              <a:t>Heat exhaustion</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rest in shaded and cool place and drink fluids. Victim should not resume work.</a:t>
            </a:r>
          </a:p>
          <a:p>
            <a:r>
              <a:rPr lang="en-US" sz="2200" b="1" u="sng" dirty="0" smtClean="0">
                <a:latin typeface="Calibri" pitchFamily="34" charset="0"/>
                <a:cs typeface="Calibri" pitchFamily="34" charset="0"/>
              </a:rPr>
              <a:t>Heat cramps</a:t>
            </a:r>
            <a:r>
              <a:rPr lang="en-US" sz="2200" b="1" dirty="0" smtClean="0">
                <a:latin typeface="Calibri" pitchFamily="34" charset="0"/>
                <a:cs typeface="Calibri" pitchFamily="34" charset="0"/>
              </a:rPr>
              <a:t>:</a:t>
            </a:r>
            <a:r>
              <a:rPr lang="en-US" sz="2200" dirty="0" smtClean="0">
                <a:latin typeface="Calibri" pitchFamily="34" charset="0"/>
                <a:cs typeface="Calibri" pitchFamily="34" charset="0"/>
              </a:rPr>
              <a:t> rest and drink non-caffeinated fluids. Usually rest and water is all that is needed.</a:t>
            </a:r>
          </a:p>
          <a:p>
            <a:r>
              <a:rPr lang="en-US" sz="2200" b="1" u="sng" dirty="0" smtClean="0">
                <a:latin typeface="Calibri" pitchFamily="34" charset="0"/>
                <a:cs typeface="Calibri" pitchFamily="34" charset="0"/>
              </a:rPr>
              <a:t>Heat syncope</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rest in a shaded and cool place, and drink fluids.</a:t>
            </a:r>
          </a:p>
          <a:p>
            <a:r>
              <a:rPr lang="en-US" sz="2200" b="1" u="sng" dirty="0" smtClean="0">
                <a:latin typeface="Calibri" pitchFamily="34" charset="0"/>
                <a:cs typeface="Calibri" pitchFamily="34" charset="0"/>
              </a:rPr>
              <a:t>Heat rash</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wash and dry skin, wear loose clothing and keep skin dry.</a:t>
            </a:r>
          </a:p>
          <a:p>
            <a:endParaRPr lang="en-US" sz="2400" u="sng" dirty="0"/>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14468874"/>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9744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5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CLOTHING</a:t>
            </a:r>
            <a:endParaRPr lang="en-US" dirty="0"/>
          </a:p>
        </p:txBody>
      </p:sp>
      <p:sp>
        <p:nvSpPr>
          <p:cNvPr id="3" name="Content Placeholder 2"/>
          <p:cNvSpPr>
            <a:spLocks noGrp="1"/>
          </p:cNvSpPr>
          <p:nvPr>
            <p:ph idx="1"/>
          </p:nvPr>
        </p:nvSpPr>
        <p:spPr>
          <a:xfrm>
            <a:off x="1591339" y="1981200"/>
            <a:ext cx="5264831" cy="4114800"/>
          </a:xfrm>
        </p:spPr>
        <p:txBody>
          <a:bodyPr/>
          <a:lstStyle/>
          <a:p>
            <a:r>
              <a:rPr lang="en-US" sz="2400" dirty="0" smtClean="0">
                <a:latin typeface="Calibri" pitchFamily="34" charset="0"/>
                <a:cs typeface="Calibri" pitchFamily="34" charset="0"/>
              </a:rPr>
              <a:t>Wear long-sleeve shirts and long pants.</a:t>
            </a:r>
          </a:p>
          <a:p>
            <a:r>
              <a:rPr lang="en-US" sz="2400" dirty="0" smtClean="0">
                <a:latin typeface="Calibri" pitchFamily="34" charset="0"/>
                <a:cs typeface="Calibri" pitchFamily="34" charset="0"/>
              </a:rPr>
              <a:t>Wear </a:t>
            </a:r>
            <a:r>
              <a:rPr lang="en-US" sz="2400" dirty="0">
                <a:latin typeface="Calibri" pitchFamily="34" charset="0"/>
                <a:cs typeface="Calibri" pitchFamily="34" charset="0"/>
              </a:rPr>
              <a:t>l</a:t>
            </a:r>
            <a:r>
              <a:rPr lang="en-US" sz="2400" dirty="0" smtClean="0">
                <a:latin typeface="Calibri" pitchFamily="34" charset="0"/>
                <a:cs typeface="Calibri" pitchFamily="34" charset="0"/>
              </a:rPr>
              <a:t>oose </a:t>
            </a:r>
            <a:r>
              <a:rPr lang="en-US" sz="2400" dirty="0">
                <a:latin typeface="Calibri" pitchFamily="34" charset="0"/>
                <a:cs typeface="Calibri" pitchFamily="34" charset="0"/>
              </a:rPr>
              <a:t>fitting, light-weight and light-colored cotton </a:t>
            </a:r>
            <a:r>
              <a:rPr lang="en-US" sz="2400" dirty="0" smtClean="0">
                <a:latin typeface="Calibri" pitchFamily="34" charset="0"/>
                <a:cs typeface="Calibri" pitchFamily="34" charset="0"/>
              </a:rPr>
              <a:t>clothes.</a:t>
            </a: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Wear sturdy, closed-toed shoes.</a:t>
            </a:r>
          </a:p>
          <a:p>
            <a:pPr marL="0" indent="0">
              <a:buNone/>
            </a:pPr>
            <a:endParaRPr lang="en-US" sz="2400" dirty="0" smtClean="0"/>
          </a:p>
          <a:p>
            <a:pPr marL="0" indent="0" algn="ctr">
              <a:buNone/>
            </a:pPr>
            <a:endParaRPr lang="en-US" sz="2400" dirty="0"/>
          </a:p>
        </p:txBody>
      </p:sp>
      <p:pic>
        <p:nvPicPr>
          <p:cNvPr id="1027" name="Picture 3" descr="C:\Users\rvsmith\AppData\Local\Microsoft\Windows\Temporary Internet Files\Content.IE5\QR3I47ZW\MC9102171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858" y="3632791"/>
            <a:ext cx="1825142" cy="12993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vsmith\AppData\Local\Microsoft\Windows\Temporary Internet Files\Content.IE5\9AEM9KS8\MC9001133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063" y="2057400"/>
            <a:ext cx="1262634" cy="13070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benzing.AD3\AppData\Local\Microsoft\Windows\Temporary Internet Files\Content.IE5\TPOIH9QR\MC90036672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000" y="4876800"/>
            <a:ext cx="1803400" cy="14827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3810000" y="3657600"/>
            <a:ext cx="5029200" cy="105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smtClean="0">
                <a:latin typeface="Calibri" pitchFamily="34" charset="0"/>
                <a:cs typeface="Calibri" pitchFamily="34" charset="0"/>
              </a:rPr>
              <a:t>Wear a wide-brimmed hat or cap, and a bandana.</a:t>
            </a:r>
            <a:endParaRPr lang="en-US" sz="2400" dirty="0" smtClean="0"/>
          </a:p>
          <a:p>
            <a:pPr marL="0" indent="0" algn="ctr">
              <a:buFontTx/>
              <a:buNone/>
            </a:pPr>
            <a:endParaRPr lang="en-US" sz="2400" dirty="0"/>
          </a:p>
        </p:txBody>
      </p:sp>
      <p:sp>
        <p:nvSpPr>
          <p:cNvPr id="12" name="Rounded Rectangle 11"/>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74064240"/>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7972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4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 (PPE)</a:t>
            </a:r>
            <a:endParaRPr lang="en-US" dirty="0"/>
          </a:p>
        </p:txBody>
      </p:sp>
      <p:sp>
        <p:nvSpPr>
          <p:cNvPr id="3" name="Content Placeholder 2"/>
          <p:cNvSpPr>
            <a:spLocks noGrp="1"/>
          </p:cNvSpPr>
          <p:nvPr>
            <p:ph idx="1"/>
          </p:nvPr>
        </p:nvSpPr>
        <p:spPr>
          <a:xfrm>
            <a:off x="1591339" y="1981200"/>
            <a:ext cx="7551073" cy="4724400"/>
          </a:xfrm>
        </p:spPr>
        <p:txBody>
          <a:bodyPr/>
          <a:lstStyle/>
          <a:p>
            <a:pPr marL="0" indent="0">
              <a:buNone/>
            </a:pPr>
            <a:r>
              <a:rPr lang="en-US" sz="2000" dirty="0" smtClean="0">
                <a:latin typeface="Calibri" pitchFamily="34" charset="0"/>
                <a:cs typeface="Calibri" pitchFamily="34" charset="0"/>
              </a:rPr>
              <a:t>Certain tasks require the use of PPE which may increase heat illness risk factors. PPE can restrict the rate and amount of heat exchange between the body and atmosphere. Extra precautions when wearing PPE may include:</a:t>
            </a:r>
          </a:p>
          <a:p>
            <a:r>
              <a:rPr lang="en-US" sz="2000" dirty="0" smtClean="0">
                <a:latin typeface="Calibri" pitchFamily="34" charset="0"/>
                <a:cs typeface="Calibri" pitchFamily="34" charset="0"/>
              </a:rPr>
              <a:t>Increasing the frequency and time of work breaks; </a:t>
            </a:r>
          </a:p>
          <a:p>
            <a:r>
              <a:rPr lang="en-US" sz="2000" dirty="0">
                <a:latin typeface="Calibri" pitchFamily="34" charset="0"/>
                <a:cs typeface="Calibri" pitchFamily="34" charset="0"/>
              </a:rPr>
              <a:t>C</a:t>
            </a:r>
            <a:r>
              <a:rPr lang="en-US" sz="2000" dirty="0" smtClean="0">
                <a:latin typeface="Calibri" pitchFamily="34" charset="0"/>
                <a:cs typeface="Calibri" pitchFamily="34" charset="0"/>
              </a:rPr>
              <a:t>onsuming more water; and </a:t>
            </a:r>
          </a:p>
          <a:p>
            <a:r>
              <a:rPr lang="en-US" sz="2000" dirty="0">
                <a:latin typeface="Calibri" pitchFamily="34" charset="0"/>
                <a:cs typeface="Calibri" pitchFamily="34" charset="0"/>
              </a:rPr>
              <a:t>R</a:t>
            </a:r>
            <a:r>
              <a:rPr lang="en-US" sz="2000" dirty="0" smtClean="0">
                <a:latin typeface="Calibri" pitchFamily="34" charset="0"/>
                <a:cs typeface="Calibri" pitchFamily="34" charset="0"/>
              </a:rPr>
              <a:t>estricting the work time when PPE is required to be worn.</a:t>
            </a:r>
          </a:p>
          <a:p>
            <a:pPr marL="0" indent="0" algn="ctr">
              <a:buNone/>
            </a:pPr>
            <a:r>
              <a:rPr lang="en-US" sz="2400" dirty="0" smtClean="0"/>
              <a:t>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691049"/>
            <a:ext cx="2312975" cy="1734731"/>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5793" y="4698580"/>
            <a:ext cx="1295400" cy="1727200"/>
          </a:xfrm>
          <a:prstGeom prst="rect">
            <a:avLst/>
          </a:prstGeom>
          <a:effectLst>
            <a:outerShdw blurRad="50800" dist="38100" dir="2700000" algn="tl" rotWithShape="0">
              <a:prstClr val="black">
                <a:alpha val="40000"/>
              </a:prstClr>
            </a:outerShdw>
          </a:effectLst>
        </p:spPr>
      </p:pic>
      <p:sp>
        <p:nvSpPr>
          <p:cNvPr id="10" name="Rounded Rectangle 9"/>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43104752"/>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6371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4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Content Placeholder 2"/>
          <p:cNvSpPr>
            <a:spLocks noGrp="1"/>
          </p:cNvSpPr>
          <p:nvPr>
            <p:ph idx="1"/>
          </p:nvPr>
        </p:nvSpPr>
        <p:spPr>
          <a:xfrm>
            <a:off x="1591339" y="1981200"/>
            <a:ext cx="7551073" cy="4648200"/>
          </a:xfrm>
        </p:spPr>
        <p:txBody>
          <a:bodyPr/>
          <a:lstStyle/>
          <a:p>
            <a:r>
              <a:rPr lang="en-US" sz="2200" dirty="0" smtClean="0">
                <a:latin typeface="Calibri" pitchFamily="34" charset="0"/>
                <a:cs typeface="Calibri" pitchFamily="34" charset="0"/>
              </a:rPr>
              <a:t>Communication is important to preventing heat illness, particularly if an emergency occurs or for periodically relaying information to supervisors about the location and physical status of workers. </a:t>
            </a:r>
            <a:endParaRPr lang="en-US" sz="2200" dirty="0">
              <a:latin typeface="Calibri" pitchFamily="34" charset="0"/>
              <a:cs typeface="Calibri" pitchFamily="34" charset="0"/>
            </a:endParaRPr>
          </a:p>
          <a:p>
            <a:r>
              <a:rPr lang="en-US" sz="2200" dirty="0" smtClean="0">
                <a:latin typeface="Calibri" pitchFamily="34" charset="0"/>
                <a:cs typeface="Calibri" pitchFamily="34" charset="0"/>
              </a:rPr>
              <a:t>Use person-to-person conversation or cell phones, walkie-talkies, two way radios, satellite phones, and other devices. </a:t>
            </a:r>
          </a:p>
          <a:p>
            <a:r>
              <a:rPr lang="en-US" sz="2200" dirty="0" smtClean="0">
                <a:latin typeface="Calibri" pitchFamily="34" charset="0"/>
                <a:cs typeface="Calibri" pitchFamily="34" charset="0"/>
              </a:rPr>
              <a:t>Employees shall be thoroughly trained on how and when to use the communication equipment. </a:t>
            </a:r>
          </a:p>
          <a:p>
            <a:r>
              <a:rPr lang="en-US" sz="2200" dirty="0" smtClean="0">
                <a:latin typeface="Calibri" pitchFamily="34" charset="0"/>
                <a:cs typeface="Calibri" pitchFamily="34" charset="0"/>
              </a:rPr>
              <a:t>Employees working alone shall communicate status reports to their supervisor according to a pre-arranged schedule.</a:t>
            </a:r>
          </a:p>
          <a:p>
            <a:pPr marL="0" indent="0">
              <a:buNone/>
            </a:pPr>
            <a:endParaRPr lang="en-US" sz="2400" dirty="0"/>
          </a:p>
          <a:p>
            <a:pPr marL="0" indent="0">
              <a:buNone/>
            </a:pPr>
            <a:endParaRPr lang="en-US" sz="2400" dirty="0"/>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64235701"/>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Acclimate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33058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3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PRACTICES</a:t>
            </a:r>
            <a:endParaRPr lang="en-US" dirty="0"/>
          </a:p>
        </p:txBody>
      </p:sp>
      <p:sp>
        <p:nvSpPr>
          <p:cNvPr id="3" name="Content Placeholder 2"/>
          <p:cNvSpPr>
            <a:spLocks noGrp="1"/>
          </p:cNvSpPr>
          <p:nvPr>
            <p:ph idx="1"/>
          </p:nvPr>
        </p:nvSpPr>
        <p:spPr>
          <a:xfrm>
            <a:off x="1591339" y="1981200"/>
            <a:ext cx="7551073" cy="4572000"/>
          </a:xfrm>
        </p:spPr>
        <p:txBody>
          <a:bodyPr/>
          <a:lstStyle/>
          <a:p>
            <a:pPr marL="0" indent="0">
              <a:buNone/>
            </a:pPr>
            <a:r>
              <a:rPr lang="en-US" sz="2400" dirty="0">
                <a:latin typeface="Calibri" pitchFamily="34" charset="0"/>
                <a:cs typeface="Calibri" pitchFamily="34" charset="0"/>
              </a:rPr>
              <a:t>B</a:t>
            </a:r>
            <a:r>
              <a:rPr lang="en-US" sz="2400" dirty="0" smtClean="0">
                <a:latin typeface="Calibri" pitchFamily="34" charset="0"/>
                <a:cs typeface="Calibri" pitchFamily="34" charset="0"/>
              </a:rPr>
              <a:t>asic warm weather work practices include:</a:t>
            </a:r>
          </a:p>
          <a:p>
            <a:r>
              <a:rPr lang="en-US" sz="2400" dirty="0" smtClean="0">
                <a:latin typeface="Calibri" pitchFamily="34" charset="0"/>
                <a:cs typeface="Calibri" pitchFamily="34" charset="0"/>
              </a:rPr>
              <a:t>Pacing yourself.</a:t>
            </a:r>
          </a:p>
          <a:p>
            <a:r>
              <a:rPr lang="en-US" sz="2400" dirty="0" smtClean="0">
                <a:latin typeface="Calibri" pitchFamily="34" charset="0"/>
                <a:cs typeface="Calibri" pitchFamily="34" charset="0"/>
              </a:rPr>
              <a:t>Not working overtime or extra shifts.</a:t>
            </a:r>
          </a:p>
          <a:p>
            <a:r>
              <a:rPr lang="en-US" sz="2400" dirty="0" smtClean="0">
                <a:latin typeface="Calibri" pitchFamily="34" charset="0"/>
                <a:cs typeface="Calibri" pitchFamily="34" charset="0"/>
              </a:rPr>
              <a:t>Informing your supervisor of medical conditions or medications.</a:t>
            </a:r>
          </a:p>
          <a:p>
            <a:r>
              <a:rPr lang="en-US" sz="2400" dirty="0" smtClean="0">
                <a:latin typeface="Calibri" pitchFamily="34" charset="0"/>
                <a:cs typeface="Calibri" pitchFamily="34" charset="0"/>
              </a:rPr>
              <a:t>Never ignoring any heat illness symptom. Tell your supervisor about the symptoms.</a:t>
            </a:r>
          </a:p>
          <a:p>
            <a:r>
              <a:rPr lang="en-US" sz="2400" dirty="0" smtClean="0">
                <a:latin typeface="Calibri" pitchFamily="34" charset="0"/>
                <a:cs typeface="Calibri" pitchFamily="34" charset="0"/>
              </a:rPr>
              <a:t>Modifying how you work to address daily changes in temperature. </a:t>
            </a:r>
            <a:endParaRPr lang="en-US" sz="2400" dirty="0">
              <a:latin typeface="Calibri" pitchFamily="34" charset="0"/>
              <a:cs typeface="Calibri" pitchFamily="34" charset="0"/>
            </a:endParaRPr>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31052929"/>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0693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3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 SUFFICIENT WATER</a:t>
            </a:r>
            <a:endParaRPr lang="en-US" dirty="0"/>
          </a:p>
        </p:txBody>
      </p:sp>
      <p:sp>
        <p:nvSpPr>
          <p:cNvPr id="3" name="Content Placeholder 2"/>
          <p:cNvSpPr>
            <a:spLocks noGrp="1"/>
          </p:cNvSpPr>
          <p:nvPr>
            <p:ph idx="1"/>
          </p:nvPr>
        </p:nvSpPr>
        <p:spPr>
          <a:xfrm>
            <a:off x="1591339" y="1981200"/>
            <a:ext cx="7551073" cy="2743200"/>
          </a:xfrm>
        </p:spPr>
        <p:txBody>
          <a:bodyPr/>
          <a:lstStyle/>
          <a:p>
            <a:r>
              <a:rPr lang="en-US" sz="2200" dirty="0" smtClean="0">
                <a:latin typeface="Calibri" pitchFamily="34" charset="0"/>
                <a:cs typeface="Calibri" pitchFamily="34" charset="0"/>
              </a:rPr>
              <a:t>The body requires sufficient intake of water to defend </a:t>
            </a:r>
            <a:r>
              <a:rPr lang="en-US" sz="2200" dirty="0">
                <a:latin typeface="Calibri" pitchFamily="34" charset="0"/>
                <a:cs typeface="Calibri" pitchFamily="34" charset="0"/>
              </a:rPr>
              <a:t>against </a:t>
            </a:r>
            <a:r>
              <a:rPr lang="en-US" sz="2200" dirty="0" smtClean="0">
                <a:latin typeface="Calibri" pitchFamily="34" charset="0"/>
                <a:cs typeface="Calibri" pitchFamily="34" charset="0"/>
              </a:rPr>
              <a:t>heat illness. </a:t>
            </a:r>
          </a:p>
          <a:p>
            <a:r>
              <a:rPr lang="en-US" sz="2200" dirty="0">
                <a:latin typeface="Calibri" pitchFamily="34" charset="0"/>
                <a:cs typeface="Calibri" pitchFamily="34" charset="0"/>
              </a:rPr>
              <a:t>D</a:t>
            </a:r>
            <a:r>
              <a:rPr lang="en-US" sz="2200" dirty="0" smtClean="0">
                <a:latin typeface="Calibri" pitchFamily="34" charset="0"/>
                <a:cs typeface="Calibri" pitchFamily="34" charset="0"/>
              </a:rPr>
              <a:t>rink water even when you are not thirsty.</a:t>
            </a:r>
          </a:p>
          <a:p>
            <a:r>
              <a:rPr lang="en-US" sz="2200" dirty="0" smtClean="0">
                <a:latin typeface="Calibri" pitchFamily="34" charset="0"/>
                <a:cs typeface="Calibri" pitchFamily="34" charset="0"/>
              </a:rPr>
              <a:t>Drink water before and after work.</a:t>
            </a:r>
          </a:p>
          <a:p>
            <a:r>
              <a:rPr lang="en-US" sz="2200" dirty="0">
                <a:latin typeface="Calibri" pitchFamily="34" charset="0"/>
                <a:cs typeface="Calibri" pitchFamily="34" charset="0"/>
              </a:rPr>
              <a:t>D</a:t>
            </a:r>
            <a:r>
              <a:rPr lang="en-US" sz="2200" dirty="0" smtClean="0">
                <a:latin typeface="Calibri" pitchFamily="34" charset="0"/>
                <a:cs typeface="Calibri" pitchFamily="34" charset="0"/>
              </a:rPr>
              <a:t>rink small amounts of water frequently. For example: drink at least one cup (8 oz.) of water every 15 minutes</a:t>
            </a:r>
            <a:br>
              <a:rPr lang="en-US" sz="2200" dirty="0" smtClean="0">
                <a:latin typeface="Calibri" pitchFamily="34" charset="0"/>
                <a:cs typeface="Calibri" pitchFamily="34" charset="0"/>
              </a:rPr>
            </a:br>
            <a:r>
              <a:rPr lang="en-US" sz="2200" dirty="0" smtClean="0">
                <a:latin typeface="Calibri" pitchFamily="34" charset="0"/>
                <a:cs typeface="Calibri" pitchFamily="34" charset="0"/>
              </a:rPr>
              <a:t>(or 1 quart per hour).</a:t>
            </a:r>
          </a:p>
          <a:p>
            <a:pPr marL="0" indent="0">
              <a:buNone/>
            </a:pPr>
            <a:r>
              <a:rPr lang="en-US" sz="2200" dirty="0" smtClean="0"/>
              <a:t>  </a:t>
            </a:r>
            <a:endParaRPr lang="en-US" sz="2200" dirty="0"/>
          </a:p>
        </p:txBody>
      </p:sp>
      <p:pic>
        <p:nvPicPr>
          <p:cNvPr id="2050" name="Picture 2" descr="P:\My Docs\My Pictures\Water Coole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399"/>
            <a:ext cx="3031836" cy="22738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vsmith\AppData\Local\Microsoft\Windows\Temporary Internet Files\Content.IE5\0HVYFLXN\MC90044175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9688">
            <a:off x="7171071" y="2430857"/>
            <a:ext cx="1066373" cy="106637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90399187"/>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4599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2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SHADE AND REST</a:t>
            </a:r>
            <a:endParaRPr lang="en-US" dirty="0"/>
          </a:p>
        </p:txBody>
      </p:sp>
      <p:sp>
        <p:nvSpPr>
          <p:cNvPr id="3" name="Content Placeholder 2"/>
          <p:cNvSpPr>
            <a:spLocks noGrp="1"/>
          </p:cNvSpPr>
          <p:nvPr>
            <p:ph idx="1"/>
          </p:nvPr>
        </p:nvSpPr>
        <p:spPr>
          <a:xfrm>
            <a:off x="1591339" y="1981200"/>
            <a:ext cx="7551073" cy="4724400"/>
          </a:xfrm>
        </p:spPr>
        <p:txBody>
          <a:bodyPr/>
          <a:lstStyle/>
          <a:p>
            <a:r>
              <a:rPr lang="en-US" sz="2200" dirty="0" smtClean="0">
                <a:latin typeface="Calibri" pitchFamily="34" charset="0"/>
                <a:cs typeface="Calibri" pitchFamily="34" charset="0"/>
              </a:rPr>
              <a:t>Take regularly scheduled rest breaks.</a:t>
            </a:r>
          </a:p>
          <a:p>
            <a:r>
              <a:rPr lang="en-US" sz="2200" dirty="0" smtClean="0">
                <a:latin typeface="Calibri" pitchFamily="34" charset="0"/>
                <a:cs typeface="Calibri" pitchFamily="34" charset="0"/>
              </a:rPr>
              <a:t>Whenever you feel you are becoming overheated, take a cool-down rest.</a:t>
            </a:r>
          </a:p>
          <a:p>
            <a:r>
              <a:rPr lang="en-US" sz="2200" dirty="0" smtClean="0">
                <a:latin typeface="Calibri" pitchFamily="34" charset="0"/>
                <a:cs typeface="Calibri" pitchFamily="34" charset="0"/>
              </a:rPr>
              <a:t>Shade may be provided by buildings, lean-tos, umbrellas, canopies, tarps, or other methods that block direct sunlight.</a:t>
            </a:r>
          </a:p>
          <a:p>
            <a:r>
              <a:rPr lang="en-US" sz="2200" dirty="0" smtClean="0">
                <a:latin typeface="Calibri" pitchFamily="34" charset="0"/>
                <a:cs typeface="Calibri" pitchFamily="34" charset="0"/>
              </a:rPr>
              <a:t>Shaded areas must be readily available and accommodate 25% of the employees in normal posture without touching each other</a:t>
            </a:r>
            <a:r>
              <a:rPr lang="en-US" sz="2200" dirty="0" smtClean="0"/>
              <a:t>. </a:t>
            </a:r>
            <a:endParaRPr lang="en-US" sz="2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648200"/>
            <a:ext cx="2032000" cy="15240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5105400"/>
            <a:ext cx="1524000" cy="1524000"/>
          </a:xfrm>
          <a:prstGeom prst="rect">
            <a:avLst/>
          </a:prstGeom>
          <a:effectLst>
            <a:outerShdw blurRad="50800" dist="38100" dir="2700000" algn="tl" rotWithShape="0">
              <a:prstClr val="black">
                <a:alpha val="40000"/>
              </a:prstClr>
            </a:outerShdw>
          </a:effectLst>
        </p:spPr>
      </p:pic>
      <p:sp>
        <p:nvSpPr>
          <p:cNvPr id="10" name="Rounded Rectangle 9"/>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5642882"/>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89967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2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WORK</a:t>
            </a:r>
            <a:endParaRPr lang="en-US" dirty="0"/>
          </a:p>
        </p:txBody>
      </p:sp>
      <p:sp>
        <p:nvSpPr>
          <p:cNvPr id="3" name="Content Placeholder 2"/>
          <p:cNvSpPr>
            <a:spLocks noGrp="1"/>
          </p:cNvSpPr>
          <p:nvPr>
            <p:ph idx="1"/>
          </p:nvPr>
        </p:nvSpPr>
        <p:spPr>
          <a:xfrm>
            <a:off x="1591339" y="1981200"/>
            <a:ext cx="7551073" cy="4724400"/>
          </a:xfrm>
        </p:spPr>
        <p:txBody>
          <a:bodyPr/>
          <a:lstStyle/>
          <a:p>
            <a:r>
              <a:rPr lang="en-US" sz="2400" dirty="0" smtClean="0">
                <a:latin typeface="Calibri" pitchFamily="34" charset="0"/>
                <a:cs typeface="Calibri" pitchFamily="34" charset="0"/>
              </a:rPr>
              <a:t>When possible, schedule work/tasks at times when temperatures (and humidity) are at lower levels. </a:t>
            </a:r>
          </a:p>
          <a:p>
            <a:r>
              <a:rPr lang="en-US" sz="2400" dirty="0" smtClean="0">
                <a:latin typeface="Calibri" pitchFamily="34" charset="0"/>
                <a:cs typeface="Calibri" pitchFamily="34" charset="0"/>
              </a:rPr>
              <a:t>Strenuous work can be rescheduled or hours can be changed to work around the warmest part of the day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(11 am to 5 pm). </a:t>
            </a:r>
          </a:p>
          <a:p>
            <a:r>
              <a:rPr lang="en-US" sz="2400" dirty="0" smtClean="0">
                <a:latin typeface="Calibri" pitchFamily="34" charset="0"/>
                <a:cs typeface="Calibri" pitchFamily="34" charset="0"/>
              </a:rPr>
              <a:t>If necessary, work can be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stopped.</a:t>
            </a:r>
          </a:p>
          <a:p>
            <a:pPr marL="0" indent="0">
              <a:buNone/>
            </a:pPr>
            <a:r>
              <a:rPr lang="en-US" sz="2400" dirty="0" smtClean="0"/>
              <a:t>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962400"/>
            <a:ext cx="2558143" cy="2558143"/>
          </a:xfrm>
          <a:prstGeom prst="rect">
            <a:avLst/>
          </a:prstGeom>
          <a:effectLst>
            <a:outerShdw blurRad="50800" dist="38100" dir="2700000" algn="tl" rotWithShape="0">
              <a:prstClr val="black">
                <a:alpha val="40000"/>
              </a:prstClr>
            </a:outerShdw>
          </a:effectLst>
        </p:spPr>
      </p:pic>
      <p:sp>
        <p:nvSpPr>
          <p:cNvPr id="9" name="Rounded Rectangle 8"/>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28103364"/>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64408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1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FOR HEAT ILLNESS</a:t>
            </a:r>
            <a:endParaRPr lang="en-US" dirty="0"/>
          </a:p>
        </p:txBody>
      </p:sp>
      <p:sp>
        <p:nvSpPr>
          <p:cNvPr id="3" name="Content Placeholder 2"/>
          <p:cNvSpPr>
            <a:spLocks noGrp="1"/>
          </p:cNvSpPr>
          <p:nvPr>
            <p:ph idx="1"/>
          </p:nvPr>
        </p:nvSpPr>
        <p:spPr>
          <a:xfrm>
            <a:off x="1591339" y="1981200"/>
            <a:ext cx="7551073" cy="4724400"/>
          </a:xfrm>
        </p:spPr>
        <p:txBody>
          <a:bodyPr/>
          <a:lstStyle/>
          <a:p>
            <a:r>
              <a:rPr lang="en-US" sz="2400" dirty="0" smtClean="0">
                <a:latin typeface="Calibri" pitchFamily="34" charset="0"/>
                <a:cs typeface="Calibri" pitchFamily="34" charset="0"/>
              </a:rPr>
              <a:t>Always self-monitor for symptoms of heat illness.</a:t>
            </a:r>
          </a:p>
          <a:p>
            <a:r>
              <a:rPr lang="en-US" sz="2400" dirty="0" smtClean="0">
                <a:latin typeface="Calibri" pitchFamily="34" charset="0"/>
                <a:cs typeface="Calibri" pitchFamily="34" charset="0"/>
              </a:rPr>
              <a:t>Upon heat illness onset, immediately seek rest and begin consuming water. Notify others of your condition.</a:t>
            </a:r>
            <a:endParaRPr lang="en-US" sz="2400" dirty="0">
              <a:latin typeface="Calibri" pitchFamily="34" charset="0"/>
              <a:cs typeface="Calibri" pitchFamily="34" charset="0"/>
            </a:endParaRPr>
          </a:p>
          <a:p>
            <a:r>
              <a:rPr lang="en-US" sz="2400" dirty="0">
                <a:latin typeface="Calibri" pitchFamily="34" charset="0"/>
                <a:cs typeface="Calibri" pitchFamily="34" charset="0"/>
              </a:rPr>
              <a:t>U</a:t>
            </a:r>
            <a:r>
              <a:rPr lang="en-US" sz="2400" dirty="0" smtClean="0">
                <a:latin typeface="Calibri" pitchFamily="34" charset="0"/>
                <a:cs typeface="Calibri" pitchFamily="34" charset="0"/>
              </a:rPr>
              <a:t>se a buddy system to monitor for the signs of heat illness (disorientation, profuse sweating, fatigue, cramps, nausea, etc.).</a:t>
            </a:r>
          </a:p>
          <a:p>
            <a:r>
              <a:rPr lang="en-US" sz="2400" dirty="0" smtClean="0">
                <a:latin typeface="Calibri" pitchFamily="34" charset="0"/>
                <a:cs typeface="Calibri" pitchFamily="34" charset="0"/>
              </a:rPr>
              <a:t>If symptoms of heat illness are observed, then notify the supervisor and assist victim to seek rest in shade and obtain water.</a:t>
            </a:r>
          </a:p>
          <a:p>
            <a:r>
              <a:rPr lang="en-US" sz="2400" dirty="0">
                <a:latin typeface="Calibri" pitchFamily="34" charset="0"/>
                <a:cs typeface="Calibri" pitchFamily="34" charset="0"/>
              </a:rPr>
              <a:t>If rest and water does not reduce heat illness symptoms, then seek further treatment at a medical facility.</a:t>
            </a:r>
          </a:p>
          <a:p>
            <a:pPr marL="0" indent="0">
              <a:buNone/>
            </a:pPr>
            <a:r>
              <a:rPr lang="en-US" sz="2400" dirty="0" smtClean="0"/>
              <a:t>  </a:t>
            </a:r>
            <a:endParaRPr lang="en-US" sz="2400" dirty="0"/>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69822395"/>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75360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9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600199" y="1981200"/>
            <a:ext cx="7542213" cy="4648200"/>
          </a:xfrm>
        </p:spPr>
        <p:txBody>
          <a:bodyPr/>
          <a:lstStyle/>
          <a:p>
            <a:r>
              <a:rPr lang="en-US" sz="2200" dirty="0">
                <a:latin typeface="Calibri" pitchFamily="34" charset="0"/>
                <a:cs typeface="Calibri" pitchFamily="34" charset="0"/>
              </a:rPr>
              <a:t>T</a:t>
            </a:r>
            <a:r>
              <a:rPr lang="en-US" sz="2200" dirty="0" smtClean="0">
                <a:latin typeface="Calibri" pitchFamily="34" charset="0"/>
                <a:cs typeface="Calibri" pitchFamily="34" charset="0"/>
              </a:rPr>
              <a:t>here were an average of 117 heat-caused fatalities in the US each year from 2000 to 2009.</a:t>
            </a:r>
          </a:p>
          <a:p>
            <a:r>
              <a:rPr lang="en-US" sz="2200" dirty="0" smtClean="0">
                <a:latin typeface="Calibri" pitchFamily="34" charset="0"/>
                <a:cs typeface="Calibri" pitchFamily="34" charset="0"/>
              </a:rPr>
              <a:t>About 25% of these fatalities occurred in outside locations.</a:t>
            </a:r>
          </a:p>
          <a:p>
            <a:r>
              <a:rPr lang="en-US" sz="2200" dirty="0" smtClean="0">
                <a:latin typeface="Calibri" pitchFamily="34" charset="0"/>
                <a:cs typeface="Calibri" pitchFamily="34" charset="0"/>
              </a:rPr>
              <a:t>This program provides information to reduce risks for experiencing heat illness and addresses heat training requirements given under California regulations.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419600"/>
            <a:ext cx="2056954" cy="1358938"/>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648201"/>
            <a:ext cx="1651388" cy="134701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579" y="5105400"/>
            <a:ext cx="1703294" cy="1447800"/>
          </a:xfrm>
          <a:prstGeom prst="rect">
            <a:avLst/>
          </a:prstGeom>
          <a:effectLst>
            <a:outerShdw blurRad="50800" dist="38100" dir="2700000" algn="tl" rotWithShape="0">
              <a:prstClr val="black">
                <a:alpha val="40000"/>
              </a:prstClr>
            </a:outerShdw>
          </a:effectLst>
        </p:spPr>
      </p:pic>
      <p:sp>
        <p:nvSpPr>
          <p:cNvPr id="4" name="Rounded Rectangle 3"/>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48295025"/>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9992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1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ACCLIMATIZATION</a:t>
            </a:r>
            <a:endParaRPr lang="en-US" dirty="0"/>
          </a:p>
        </p:txBody>
      </p:sp>
      <p:sp>
        <p:nvSpPr>
          <p:cNvPr id="3" name="Content Placeholder 2"/>
          <p:cNvSpPr>
            <a:spLocks noGrp="1"/>
          </p:cNvSpPr>
          <p:nvPr>
            <p:ph idx="1"/>
          </p:nvPr>
        </p:nvSpPr>
        <p:spPr>
          <a:xfrm>
            <a:off x="1591339" y="1981200"/>
            <a:ext cx="7551073" cy="4800600"/>
          </a:xfrm>
        </p:spPr>
        <p:txBody>
          <a:bodyPr/>
          <a:lstStyle/>
          <a:p>
            <a:r>
              <a:rPr lang="en-US" sz="2300" dirty="0" smtClean="0">
                <a:latin typeface="Calibri" pitchFamily="34" charset="0"/>
                <a:cs typeface="Calibri" pitchFamily="34" charset="0"/>
              </a:rPr>
              <a:t>Acclimatization is the body’s natural adaptation to temperature changes.</a:t>
            </a:r>
          </a:p>
          <a:p>
            <a:r>
              <a:rPr lang="en-US" sz="2300" dirty="0" smtClean="0">
                <a:latin typeface="Calibri" pitchFamily="34" charset="0"/>
                <a:cs typeface="Calibri" pitchFamily="34" charset="0"/>
              </a:rPr>
              <a:t>Acclimatization occurs over time.</a:t>
            </a:r>
          </a:p>
          <a:p>
            <a:r>
              <a:rPr lang="en-US" sz="2300" dirty="0" smtClean="0">
                <a:latin typeface="Calibri" pitchFamily="34" charset="0"/>
                <a:cs typeface="Calibri" pitchFamily="34" charset="0"/>
              </a:rPr>
              <a:t>Acclimatization decreases or disappears quickly.</a:t>
            </a:r>
          </a:p>
          <a:p>
            <a:r>
              <a:rPr lang="en-US" sz="2300" dirty="0" smtClean="0">
                <a:latin typeface="Calibri" pitchFamily="34" charset="0"/>
                <a:cs typeface="Calibri" pitchFamily="34" charset="0"/>
              </a:rPr>
              <a:t>Full-time, employees working outdoors typically acclimate as the weather gradually becomes warmer.</a:t>
            </a:r>
          </a:p>
          <a:p>
            <a:r>
              <a:rPr lang="en-US" sz="2300" dirty="0" smtClean="0">
                <a:latin typeface="Calibri" pitchFamily="34" charset="0"/>
                <a:cs typeface="Calibri" pitchFamily="34" charset="0"/>
              </a:rPr>
              <a:t>Supervisors must allow new employees time to acclimate.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190" y="5105400"/>
            <a:ext cx="905255" cy="137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105400"/>
            <a:ext cx="1371600" cy="1371600"/>
          </a:xfrm>
          <a:prstGeom prst="rect">
            <a:avLst/>
          </a:prstGeom>
        </p:spPr>
      </p:pic>
      <p:sp>
        <p:nvSpPr>
          <p:cNvPr id="10" name="Rounded Rectangle 9"/>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59047654"/>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55496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HEAT PROCEDURES</a:t>
            </a:r>
            <a:endParaRPr lang="en-US" dirty="0"/>
          </a:p>
        </p:txBody>
      </p:sp>
      <p:sp>
        <p:nvSpPr>
          <p:cNvPr id="3" name="Content Placeholder 2"/>
          <p:cNvSpPr>
            <a:spLocks noGrp="1"/>
          </p:cNvSpPr>
          <p:nvPr>
            <p:ph idx="1"/>
          </p:nvPr>
        </p:nvSpPr>
        <p:spPr>
          <a:xfrm>
            <a:off x="1591339" y="1981200"/>
            <a:ext cx="7551073" cy="4648200"/>
          </a:xfrm>
        </p:spPr>
        <p:txBody>
          <a:bodyPr/>
          <a:lstStyle/>
          <a:p>
            <a:pPr marL="0" indent="0">
              <a:buNone/>
            </a:pPr>
            <a:r>
              <a:rPr lang="en-US" sz="2400" dirty="0" smtClean="0">
                <a:latin typeface="Calibri" pitchFamily="34" charset="0"/>
                <a:cs typeface="Calibri" pitchFamily="34" charset="0"/>
              </a:rPr>
              <a:t>When the outdoor temperature exceeds 95° F, High Heat procedures must be implemented. Supervisors shall:</a:t>
            </a:r>
          </a:p>
          <a:p>
            <a:r>
              <a:rPr lang="en-US" sz="2400" dirty="0" smtClean="0">
                <a:latin typeface="Calibri" pitchFamily="34" charset="0"/>
                <a:cs typeface="Calibri" pitchFamily="34" charset="0"/>
              </a:rPr>
              <a:t>Assure effective communication is maintained;</a:t>
            </a:r>
          </a:p>
          <a:p>
            <a:r>
              <a:rPr lang="en-US" sz="2400" dirty="0" smtClean="0">
                <a:latin typeface="Calibri" pitchFamily="34" charset="0"/>
                <a:cs typeface="Calibri" pitchFamily="34" charset="0"/>
              </a:rPr>
              <a:t>Carefully observe workers for symptoms of heat illness;</a:t>
            </a:r>
          </a:p>
          <a:p>
            <a:r>
              <a:rPr lang="en-US" sz="2400" dirty="0" smtClean="0">
                <a:latin typeface="Calibri" pitchFamily="34" charset="0"/>
                <a:cs typeface="Calibri" pitchFamily="34" charset="0"/>
              </a:rPr>
              <a:t>Remind workers to drink water more frequently; and</a:t>
            </a:r>
          </a:p>
          <a:p>
            <a:r>
              <a:rPr lang="en-US" sz="2400" dirty="0" smtClean="0">
                <a:latin typeface="Calibri" pitchFamily="34" charset="0"/>
                <a:cs typeface="Calibri" pitchFamily="34" charset="0"/>
              </a:rPr>
              <a:t>Pay attention to new employees who may not be adequately acclimated.</a:t>
            </a:r>
          </a:p>
          <a:p>
            <a:pPr marL="0" indent="0">
              <a:buNone/>
            </a:pPr>
            <a:r>
              <a:rPr lang="en-US" sz="2400" dirty="0" smtClean="0">
                <a:latin typeface="Calibri" pitchFamily="34" charset="0"/>
                <a:cs typeface="Calibri" pitchFamily="34" charset="0"/>
              </a:rPr>
              <a:t>Increasing the frequency/length of rest breaks and altering work schedules are also used during periods of high heat.  </a:t>
            </a:r>
          </a:p>
          <a:p>
            <a:endParaRPr lang="en-US" sz="2400" dirty="0" smtClean="0"/>
          </a:p>
          <a:p>
            <a:endParaRPr lang="en-US" sz="2400" dirty="0"/>
          </a:p>
        </p:txBody>
      </p:sp>
      <p:sp>
        <p:nvSpPr>
          <p:cNvPr id="8" name="Rounded Rectangle 7"/>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945717226"/>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5889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ILLNESS </a:t>
            </a:r>
            <a:br>
              <a:rPr lang="en-US" dirty="0" smtClean="0"/>
            </a:br>
            <a:r>
              <a:rPr lang="en-US" dirty="0" smtClean="0"/>
              <a:t>PREVENTION PLAN</a:t>
            </a:r>
            <a:endParaRPr lang="en-US" dirty="0"/>
          </a:p>
        </p:txBody>
      </p:sp>
      <p:sp>
        <p:nvSpPr>
          <p:cNvPr id="3" name="Content Placeholder 2"/>
          <p:cNvSpPr>
            <a:spLocks noGrp="1"/>
          </p:cNvSpPr>
          <p:nvPr>
            <p:ph idx="1"/>
          </p:nvPr>
        </p:nvSpPr>
        <p:spPr>
          <a:xfrm>
            <a:off x="1370013" y="1981200"/>
            <a:ext cx="7772400" cy="4724400"/>
          </a:xfrm>
        </p:spPr>
        <p:txBody>
          <a:bodyPr/>
          <a:lstStyle/>
          <a:p>
            <a:r>
              <a:rPr lang="en-US" sz="2300" dirty="0">
                <a:latin typeface="Calibri" pitchFamily="34" charset="0"/>
                <a:cs typeface="Calibri" pitchFamily="34" charset="0"/>
              </a:rPr>
              <a:t>Heat Illness Prevention </a:t>
            </a:r>
            <a:r>
              <a:rPr lang="en-US" sz="2300" dirty="0" smtClean="0">
                <a:latin typeface="Calibri" pitchFamily="34" charset="0"/>
                <a:cs typeface="Calibri" pitchFamily="34" charset="0"/>
              </a:rPr>
              <a:t>Plans are developed </a:t>
            </a:r>
            <a:r>
              <a:rPr lang="en-US" sz="2300" dirty="0">
                <a:latin typeface="Calibri" pitchFamily="34" charset="0"/>
                <a:cs typeface="Calibri" pitchFamily="34" charset="0"/>
              </a:rPr>
              <a:t>as part of </a:t>
            </a:r>
            <a:r>
              <a:rPr lang="en-US" sz="2300" dirty="0" smtClean="0">
                <a:latin typeface="Calibri" pitchFamily="34" charset="0"/>
                <a:cs typeface="Calibri" pitchFamily="34" charset="0"/>
              </a:rPr>
              <a:t>written </a:t>
            </a:r>
            <a:r>
              <a:rPr lang="en-US" sz="2300" dirty="0">
                <a:latin typeface="Calibri" pitchFamily="34" charset="0"/>
                <a:cs typeface="Calibri" pitchFamily="34" charset="0"/>
              </a:rPr>
              <a:t>Injury and Illness Prevention Program </a:t>
            </a:r>
            <a:r>
              <a:rPr lang="en-US" sz="2300" dirty="0" smtClean="0">
                <a:latin typeface="Calibri" pitchFamily="34" charset="0"/>
                <a:cs typeface="Calibri" pitchFamily="34" charset="0"/>
              </a:rPr>
              <a:t>(Attachment H) or for </a:t>
            </a:r>
            <a:r>
              <a:rPr lang="en-US" sz="2300" dirty="0">
                <a:latin typeface="Calibri" pitchFamily="34" charset="0"/>
                <a:cs typeface="Calibri" pitchFamily="34" charset="0"/>
              </a:rPr>
              <a:t>research </a:t>
            </a:r>
            <a:r>
              <a:rPr lang="en-US" sz="2300" dirty="0" smtClean="0">
                <a:latin typeface="Calibri" pitchFamily="34" charset="0"/>
                <a:cs typeface="Calibri" pitchFamily="34" charset="0"/>
              </a:rPr>
              <a:t>projects and other activities.</a:t>
            </a:r>
          </a:p>
          <a:p>
            <a:r>
              <a:rPr lang="en-US" sz="2300" dirty="0" smtClean="0">
                <a:latin typeface="Calibri" pitchFamily="34" charset="0"/>
                <a:cs typeface="Calibri" pitchFamily="34" charset="0"/>
              </a:rPr>
              <a:t>Heat Illness Prevention Plans describe heat illness symptoms, treatment, and prevention and responses to a heat illness, including instructions for contacting an emergency responder and providing directions to the work site or alternatively, transporting a victim to the nearest emergency care facility.</a:t>
            </a:r>
          </a:p>
          <a:p>
            <a:r>
              <a:rPr lang="en-US" sz="2300" dirty="0" smtClean="0">
                <a:latin typeface="Calibri" pitchFamily="34" charset="0"/>
                <a:cs typeface="Calibri" pitchFamily="34" charset="0"/>
              </a:rPr>
              <a:t>Supervisors, employees and volunteers shall review and understand the Heat Illness Prevention Plan for their work site or location where an activity takes place.</a:t>
            </a:r>
            <a:endParaRPr lang="en-US" sz="2300" dirty="0">
              <a:latin typeface="Calibri" pitchFamily="34" charset="0"/>
              <a:cs typeface="Calibri" pitchFamily="34" charset="0"/>
            </a:endParaRPr>
          </a:p>
          <a:p>
            <a:pPr marL="0" indent="0">
              <a:buNone/>
            </a:pPr>
            <a:endParaRPr lang="en-US" sz="2400" dirty="0" smtClean="0"/>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91481091"/>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21347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5000">
              <a:schemeClr val="bg1">
                <a:lumMod val="20000"/>
                <a:lumOff val="80000"/>
              </a:schemeClr>
            </a:gs>
            <a:gs pos="100000">
              <a:srgbClr val="FFFFFF"/>
            </a:gs>
          </a:gsLst>
          <a:path path="rect">
            <a:fillToRect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HEAT ILLNESS INCIDENT</a:t>
            </a:r>
            <a:endParaRPr lang="en-US" dirty="0"/>
          </a:p>
        </p:txBody>
      </p:sp>
      <p:sp>
        <p:nvSpPr>
          <p:cNvPr id="3" name="Content Placeholder 2"/>
          <p:cNvSpPr>
            <a:spLocks noGrp="1"/>
          </p:cNvSpPr>
          <p:nvPr>
            <p:ph idx="1"/>
          </p:nvPr>
        </p:nvSpPr>
        <p:spPr>
          <a:xfrm>
            <a:off x="1523999" y="1981200"/>
            <a:ext cx="7618413" cy="4800600"/>
          </a:xfrm>
        </p:spPr>
        <p:txBody>
          <a:bodyPr/>
          <a:lstStyle/>
          <a:p>
            <a:pPr marL="0" indent="0">
              <a:buNone/>
            </a:pPr>
            <a:r>
              <a:rPr lang="en-US" sz="2400" dirty="0" smtClean="0">
                <a:latin typeface="Calibri" pitchFamily="34" charset="0"/>
                <a:cs typeface="Calibri" pitchFamily="34" charset="0"/>
              </a:rPr>
              <a:t>Supervisors, employees, and volunteers response to heat illness incidents shall include:</a:t>
            </a:r>
          </a:p>
          <a:p>
            <a:r>
              <a:rPr lang="en-US" sz="2400" dirty="0" smtClean="0">
                <a:latin typeface="Calibri" pitchFamily="34" charset="0"/>
                <a:cs typeface="Calibri" pitchFamily="34" charset="0"/>
              </a:rPr>
              <a:t>Recognizing symptoms;</a:t>
            </a:r>
          </a:p>
          <a:p>
            <a:r>
              <a:rPr lang="en-US" sz="2400" dirty="0" smtClean="0">
                <a:latin typeface="Calibri" pitchFamily="34" charset="0"/>
                <a:cs typeface="Calibri" pitchFamily="34" charset="0"/>
              </a:rPr>
              <a:t>Providing treatment;</a:t>
            </a:r>
          </a:p>
          <a:p>
            <a:r>
              <a:rPr lang="en-US" sz="2400" dirty="0" smtClean="0">
                <a:latin typeface="Calibri" pitchFamily="34" charset="0"/>
                <a:cs typeface="Calibri" pitchFamily="34" charset="0"/>
              </a:rPr>
              <a:t>Knowing when to implement emergency procedures;</a:t>
            </a:r>
          </a:p>
          <a:p>
            <a:r>
              <a:rPr lang="en-US" sz="2400" dirty="0" smtClean="0">
                <a:latin typeface="Calibri" pitchFamily="34" charset="0"/>
                <a:cs typeface="Calibri" pitchFamily="34" charset="0"/>
              </a:rPr>
              <a:t>Assuring victim is not left alone or sent home until they have fully recovered;</a:t>
            </a:r>
          </a:p>
          <a:p>
            <a:r>
              <a:rPr lang="en-US" sz="2400" dirty="0">
                <a:latin typeface="Calibri" pitchFamily="34" charset="0"/>
                <a:cs typeface="Calibri" pitchFamily="34" charset="0"/>
              </a:rPr>
              <a:t>D</a:t>
            </a:r>
            <a:r>
              <a:rPr lang="en-US" sz="2400" dirty="0" smtClean="0">
                <a:latin typeface="Calibri" pitchFamily="34" charset="0"/>
                <a:cs typeface="Calibri" pitchFamily="34" charset="0"/>
              </a:rPr>
              <a:t>irecting emergency responders to the work site or activity location; and</a:t>
            </a:r>
          </a:p>
          <a:p>
            <a:r>
              <a:rPr lang="en-US" sz="2400" dirty="0" smtClean="0">
                <a:latin typeface="Calibri" pitchFamily="34" charset="0"/>
                <a:cs typeface="Calibri" pitchFamily="34" charset="0"/>
              </a:rPr>
              <a:t>Transporting victim to the nearest emergency medical facility. </a:t>
            </a:r>
            <a:endParaRPr lang="en-US" sz="2400" dirty="0">
              <a:latin typeface="Calibri" pitchFamily="34" charset="0"/>
              <a:cs typeface="Calibri" pitchFamily="34" charset="0"/>
            </a:endParaRPr>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22694933"/>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8858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rgbClr val="FFFFFF"/>
            </a:gs>
            <a:gs pos="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91339" y="1981200"/>
            <a:ext cx="7551073" cy="4648200"/>
          </a:xfrm>
        </p:spPr>
        <p:txBody>
          <a:bodyPr/>
          <a:lstStyle/>
          <a:p>
            <a:pPr marL="0" indent="0">
              <a:buNone/>
            </a:pPr>
            <a:r>
              <a:rPr lang="en-US" sz="2400" dirty="0" smtClean="0">
                <a:latin typeface="Calibri" pitchFamily="34" charset="0"/>
                <a:cs typeface="Calibri" pitchFamily="34" charset="0"/>
              </a:rPr>
              <a:t>Heat illness can be prevented by following the controls and procedures that have been discussed in this training. </a:t>
            </a:r>
          </a:p>
          <a:p>
            <a:pPr marL="0" indent="0">
              <a:buNone/>
            </a:pPr>
            <a:r>
              <a:rPr lang="en-US" sz="2400" dirty="0" smtClean="0">
                <a:latin typeface="Calibri" pitchFamily="34" charset="0"/>
                <a:cs typeface="Calibri" pitchFamily="34" charset="0"/>
              </a:rPr>
              <a:t>Key preventative measures include:</a:t>
            </a:r>
          </a:p>
          <a:p>
            <a:r>
              <a:rPr lang="en-US" sz="2400" dirty="0" smtClean="0">
                <a:latin typeface="Calibri" pitchFamily="34" charset="0"/>
                <a:cs typeface="Calibri" pitchFamily="34" charset="0"/>
              </a:rPr>
              <a:t>Reviewing the site-specific Heat Illness Prevention Plan.</a:t>
            </a:r>
          </a:p>
          <a:p>
            <a:r>
              <a:rPr lang="en-US" sz="2400" dirty="0" smtClean="0">
                <a:latin typeface="Calibri" pitchFamily="34" charset="0"/>
                <a:cs typeface="Calibri" pitchFamily="34" charset="0"/>
              </a:rPr>
              <a:t>Drinking water frequently and in adequate amounts.</a:t>
            </a:r>
          </a:p>
          <a:p>
            <a:r>
              <a:rPr lang="en-US" sz="2400" dirty="0" smtClean="0">
                <a:latin typeface="Calibri" pitchFamily="34" charset="0"/>
                <a:cs typeface="Calibri" pitchFamily="34" charset="0"/>
              </a:rPr>
              <a:t>Wearing appropriate warm weather clothing.</a:t>
            </a:r>
          </a:p>
          <a:p>
            <a:r>
              <a:rPr lang="en-US" sz="2400" dirty="0" smtClean="0">
                <a:latin typeface="Calibri" pitchFamily="34" charset="0"/>
                <a:cs typeface="Calibri" pitchFamily="34" charset="0"/>
              </a:rPr>
              <a:t>Taking cool-down rest breaks.</a:t>
            </a:r>
          </a:p>
          <a:p>
            <a:r>
              <a:rPr lang="en-US" sz="2400" dirty="0" smtClean="0">
                <a:latin typeface="Calibri" pitchFamily="34" charset="0"/>
                <a:cs typeface="Calibri" pitchFamily="34" charset="0"/>
              </a:rPr>
              <a:t>Being acclimated to warm weather.</a:t>
            </a:r>
          </a:p>
          <a:p>
            <a:r>
              <a:rPr lang="en-US" sz="2400" dirty="0" smtClean="0">
                <a:latin typeface="Calibri" pitchFamily="34" charset="0"/>
                <a:cs typeface="Calibri" pitchFamily="34" charset="0"/>
              </a:rPr>
              <a:t>Knowing heat illness symptoms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and treatments.</a:t>
            </a:r>
          </a:p>
          <a:p>
            <a:pPr marL="0" indent="0" algn="ctr">
              <a:buNone/>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724400"/>
            <a:ext cx="1757008" cy="1757008"/>
          </a:xfrm>
          <a:prstGeom prst="rect">
            <a:avLst/>
          </a:prstGeom>
          <a:effectLst>
            <a:outerShdw blurRad="50800" dist="38100" dir="2700000" algn="tl" rotWithShape="0">
              <a:prstClr val="black">
                <a:alpha val="40000"/>
              </a:prstClr>
            </a:outerShdw>
          </a:effectLst>
        </p:spPr>
      </p:pic>
      <p:sp>
        <p:nvSpPr>
          <p:cNvPr id="9" name="Rounded Rectangle 8"/>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296852"/>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extLst>
      <p:ext uri="{BB962C8B-B14F-4D97-AF65-F5344CB8AC3E}">
        <p14:creationId xmlns:p14="http://schemas.microsoft.com/office/powerpoint/2010/main" val="113988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8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591339" y="1981200"/>
            <a:ext cx="7551073" cy="4343400"/>
          </a:xfrm>
        </p:spPr>
        <p:txBody>
          <a:bodyPr/>
          <a:lstStyle/>
          <a:p>
            <a:pPr marL="0" indent="0">
              <a:buNone/>
            </a:pPr>
            <a:r>
              <a:rPr lang="en-US" sz="2800" dirty="0" smtClean="0">
                <a:latin typeface="Calibri" pitchFamily="34" charset="0"/>
                <a:cs typeface="Calibri" pitchFamily="34" charset="0"/>
              </a:rPr>
              <a:t>After completing this training you will:</a:t>
            </a:r>
          </a:p>
          <a:p>
            <a:r>
              <a:rPr lang="en-US" sz="2400" dirty="0" smtClean="0">
                <a:latin typeface="Calibri" pitchFamily="34" charset="0"/>
                <a:cs typeface="Calibri" pitchFamily="34" charset="0"/>
              </a:rPr>
              <a:t>Understand regulations relating to heat illness.</a:t>
            </a:r>
          </a:p>
          <a:p>
            <a:r>
              <a:rPr lang="en-US" sz="2400" dirty="0" smtClean="0">
                <a:latin typeface="Calibri" pitchFamily="34" charset="0"/>
                <a:cs typeface="Calibri" pitchFamily="34" charset="0"/>
              </a:rPr>
              <a:t>Know risk factors, types of heat illness, and symptoms.</a:t>
            </a:r>
          </a:p>
          <a:p>
            <a:r>
              <a:rPr lang="en-US" sz="2400" dirty="0" smtClean="0">
                <a:latin typeface="Calibri" pitchFamily="34" charset="0"/>
                <a:cs typeface="Calibri" pitchFamily="34" charset="0"/>
              </a:rPr>
              <a:t>Know how to respond to onset of heat illness and when/how to summon emergency responders.</a:t>
            </a:r>
          </a:p>
          <a:p>
            <a:r>
              <a:rPr lang="en-US" sz="2400" dirty="0" smtClean="0">
                <a:latin typeface="Calibri" pitchFamily="34" charset="0"/>
                <a:cs typeface="Calibri" pitchFamily="34" charset="0"/>
              </a:rPr>
              <a:t>Be aware of additional information resources.</a:t>
            </a:r>
          </a:p>
          <a:p>
            <a:r>
              <a:rPr lang="en-US" sz="2400" dirty="0" smtClean="0">
                <a:latin typeface="Calibri" pitchFamily="34" charset="0"/>
                <a:cs typeface="Calibri" pitchFamily="34" charset="0"/>
              </a:rPr>
              <a:t>Supervisors should know their additional responsibilities to protect their employees who are at risk of heat illness</a:t>
            </a:r>
            <a:endParaRPr lang="en-US" sz="2400" dirty="0">
              <a:latin typeface="Calibri" pitchFamily="34" charset="0"/>
              <a:cs typeface="Calibri" pitchFamily="34" charset="0"/>
            </a:endParaRPr>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71632819"/>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8097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8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WITH HEAT ILLNESS REGULATIONS</a:t>
            </a:r>
            <a:endParaRPr lang="en-US" dirty="0"/>
          </a:p>
        </p:txBody>
      </p:sp>
      <p:sp>
        <p:nvSpPr>
          <p:cNvPr id="3" name="Content Placeholder 2"/>
          <p:cNvSpPr>
            <a:spLocks noGrp="1"/>
          </p:cNvSpPr>
          <p:nvPr>
            <p:ph idx="1"/>
          </p:nvPr>
        </p:nvSpPr>
        <p:spPr>
          <a:xfrm>
            <a:off x="1591339" y="1981200"/>
            <a:ext cx="7551073" cy="4724400"/>
          </a:xfrm>
        </p:spPr>
        <p:txBody>
          <a:bodyPr/>
          <a:lstStyle/>
          <a:p>
            <a:pPr marL="0" indent="0">
              <a:buNone/>
            </a:pPr>
            <a:r>
              <a:rPr lang="en-US" sz="2400" dirty="0" smtClean="0">
                <a:latin typeface="Calibri" pitchFamily="34" charset="0"/>
                <a:cs typeface="Calibri" pitchFamily="34" charset="0"/>
              </a:rPr>
              <a:t>ANR has implemented training and procedures for meeting heat illness regulatory requirements:</a:t>
            </a:r>
          </a:p>
          <a:p>
            <a:pPr marL="457200" indent="-457200">
              <a:buFont typeface="+mj-lt"/>
              <a:buAutoNum type="arabicPeriod"/>
            </a:pPr>
            <a:r>
              <a:rPr lang="en-US" sz="2400" dirty="0" smtClean="0">
                <a:latin typeface="Calibri" pitchFamily="34" charset="0"/>
                <a:cs typeface="Calibri" pitchFamily="34" charset="0"/>
              </a:rPr>
              <a:t>Heat illness information available </a:t>
            </a:r>
            <a:r>
              <a:rPr lang="en-US" sz="2400" dirty="0">
                <a:latin typeface="Calibri" pitchFamily="34" charset="0"/>
                <a:cs typeface="Calibri" pitchFamily="34" charset="0"/>
              </a:rPr>
              <a:t>online at </a:t>
            </a:r>
            <a:r>
              <a:rPr lang="en-US" sz="2200" u="sng" dirty="0">
                <a:solidFill>
                  <a:schemeClr val="accent6">
                    <a:lumMod val="50000"/>
                  </a:schemeClr>
                </a:solidFill>
                <a:latin typeface="Calibri" pitchFamily="34" charset="0"/>
                <a:cs typeface="Calibri" pitchFamily="34" charset="0"/>
              </a:rPr>
              <a:t>http://</a:t>
            </a:r>
            <a:r>
              <a:rPr lang="en-US" sz="2000" u="sng" dirty="0">
                <a:solidFill>
                  <a:schemeClr val="accent6">
                    <a:lumMod val="50000"/>
                  </a:schemeClr>
                </a:solidFill>
                <a:latin typeface="Calibri" pitchFamily="34" charset="0"/>
                <a:cs typeface="Calibri" pitchFamily="34" charset="0"/>
              </a:rPr>
              <a:t>safety.ucanr.org/Programs/Heat_Illness_Prevention</a:t>
            </a:r>
            <a:r>
              <a:rPr lang="en-US" sz="2000" u="sng" dirty="0" smtClean="0">
                <a:solidFill>
                  <a:schemeClr val="accent6">
                    <a:lumMod val="50000"/>
                  </a:schemeClr>
                </a:solidFill>
                <a:latin typeface="Calibri" pitchFamily="34" charset="0"/>
                <a:cs typeface="Calibri" pitchFamily="34" charset="0"/>
              </a:rPr>
              <a:t>/</a:t>
            </a:r>
            <a:endParaRPr lang="en-US" sz="2000" u="sng" dirty="0">
              <a:solidFill>
                <a:schemeClr val="accent6">
                  <a:lumMod val="50000"/>
                </a:schemeClr>
              </a:solidFill>
              <a:latin typeface="Calibri" pitchFamily="34" charset="0"/>
              <a:cs typeface="Calibri" pitchFamily="34" charset="0"/>
            </a:endParaRPr>
          </a:p>
          <a:p>
            <a:pPr marL="457200" indent="-457200">
              <a:buFont typeface="+mj-lt"/>
              <a:buAutoNum type="arabicPeriod"/>
            </a:pPr>
            <a:r>
              <a:rPr lang="en-US" sz="2400" dirty="0" smtClean="0">
                <a:latin typeface="Calibri" pitchFamily="34" charset="0"/>
                <a:cs typeface="Calibri" pitchFamily="34" charset="0"/>
              </a:rPr>
              <a:t>Heat Illness </a:t>
            </a:r>
            <a:r>
              <a:rPr lang="en-US" sz="2400" dirty="0">
                <a:latin typeface="Calibri" pitchFamily="34" charset="0"/>
                <a:cs typeface="Calibri" pitchFamily="34" charset="0"/>
              </a:rPr>
              <a:t>P</a:t>
            </a:r>
            <a:r>
              <a:rPr lang="en-US" sz="2400" dirty="0" smtClean="0">
                <a:latin typeface="Calibri" pitchFamily="34" charset="0"/>
                <a:cs typeface="Calibri" pitchFamily="34" charset="0"/>
              </a:rPr>
              <a:t>revention Plans developed as part of each location’s written Injury and Illness Prevention Program (Attachment H) or for individual research projects. </a:t>
            </a:r>
            <a:r>
              <a:rPr lang="en-US" sz="2400" dirty="0">
                <a:latin typeface="Calibri" pitchFamily="34" charset="0"/>
                <a:cs typeface="Calibri" pitchFamily="34" charset="0"/>
              </a:rPr>
              <a:t>See </a:t>
            </a:r>
            <a:r>
              <a:rPr lang="en-US" sz="2200" u="sng" dirty="0">
                <a:solidFill>
                  <a:schemeClr val="accent6">
                    <a:lumMod val="50000"/>
                  </a:schemeClr>
                </a:solidFill>
                <a:latin typeface="Calibri" pitchFamily="34" charset="0"/>
                <a:cs typeface="Calibri" pitchFamily="34" charset="0"/>
              </a:rPr>
              <a:t>http://</a:t>
            </a:r>
            <a:r>
              <a:rPr lang="en-US" sz="2200" u="sng" dirty="0" smtClean="0">
                <a:solidFill>
                  <a:schemeClr val="accent6">
                    <a:lumMod val="50000"/>
                  </a:schemeClr>
                </a:solidFill>
                <a:latin typeface="Calibri" pitchFamily="34" charset="0"/>
                <a:cs typeface="Calibri" pitchFamily="34" charset="0"/>
              </a:rPr>
              <a:t>safety.ucanr.org/files/2859.pdf</a:t>
            </a:r>
            <a:endParaRPr lang="en-US" sz="2400" dirty="0" smtClean="0">
              <a:latin typeface="Calibri" pitchFamily="34" charset="0"/>
              <a:cs typeface="Calibri" pitchFamily="34" charset="0"/>
            </a:endParaRPr>
          </a:p>
          <a:p>
            <a:pPr marL="457200" indent="-457200">
              <a:buFont typeface="+mj-lt"/>
              <a:buAutoNum type="arabicPeriod"/>
            </a:pPr>
            <a:r>
              <a:rPr lang="en-US" sz="2400" dirty="0" smtClean="0">
                <a:latin typeface="Calibri" pitchFamily="34" charset="0"/>
                <a:cs typeface="Calibri" pitchFamily="34" charset="0"/>
              </a:rPr>
              <a:t>Heat Illness Awareness Safety Note available online </a:t>
            </a:r>
            <a:r>
              <a:rPr lang="en-US" sz="2400" dirty="0">
                <a:latin typeface="Calibri" pitchFamily="34" charset="0"/>
                <a:cs typeface="Calibri" pitchFamily="34" charset="0"/>
              </a:rPr>
              <a:t>at </a:t>
            </a:r>
            <a:r>
              <a:rPr lang="en-US" sz="2200" u="sng" dirty="0">
                <a:solidFill>
                  <a:schemeClr val="accent6">
                    <a:lumMod val="50000"/>
                  </a:schemeClr>
                </a:solidFill>
                <a:latin typeface="Calibri" pitchFamily="34" charset="0"/>
                <a:cs typeface="Calibri" pitchFamily="34" charset="0"/>
              </a:rPr>
              <a:t>http://</a:t>
            </a:r>
            <a:r>
              <a:rPr lang="en-US" sz="2200" u="sng" dirty="0" smtClean="0">
                <a:solidFill>
                  <a:schemeClr val="accent6">
                    <a:lumMod val="50000"/>
                  </a:schemeClr>
                </a:solidFill>
                <a:latin typeface="Calibri" pitchFamily="34" charset="0"/>
                <a:cs typeface="Calibri" pitchFamily="34" charset="0"/>
              </a:rPr>
              <a:t>safety.ucanr.org/files/1411.pdf</a:t>
            </a:r>
            <a:endParaRPr lang="en-US" sz="2400" u="sng" dirty="0" smtClean="0">
              <a:solidFill>
                <a:schemeClr val="accent6">
                  <a:lumMod val="50000"/>
                </a:schemeClr>
              </a:solidFill>
              <a:latin typeface="Calibri" pitchFamily="34" charset="0"/>
              <a:cs typeface="Calibri" pitchFamily="34" charset="0"/>
            </a:endParaRPr>
          </a:p>
          <a:p>
            <a:pPr marL="457200" indent="-457200">
              <a:buFont typeface="+mj-lt"/>
              <a:buAutoNum type="arabicPeriod"/>
            </a:pPr>
            <a:r>
              <a:rPr lang="en-US" sz="2400" dirty="0" smtClean="0">
                <a:latin typeface="Calibri" pitchFamily="34" charset="0"/>
                <a:cs typeface="Calibri" pitchFamily="34" charset="0"/>
              </a:rPr>
              <a:t>This Heat Illness Prevention training module</a:t>
            </a:r>
          </a:p>
          <a:p>
            <a:pPr marL="457200" indent="-457200">
              <a:buFont typeface="+mj-lt"/>
              <a:buAutoNum type="arabicPeriod"/>
            </a:pPr>
            <a:endParaRPr lang="en-US" sz="2400" dirty="0" smtClean="0"/>
          </a:p>
        </p:txBody>
      </p:sp>
      <p:sp>
        <p:nvSpPr>
          <p:cNvPr id="7" name="Rounded Rectangle 6"/>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30518326"/>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58043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7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1591339" y="1981200"/>
            <a:ext cx="7551073" cy="4648200"/>
          </a:xfrm>
        </p:spPr>
        <p:txBody>
          <a:bodyPr/>
          <a:lstStyle/>
          <a:p>
            <a:pPr marL="0" indent="0">
              <a:buNone/>
            </a:pPr>
            <a:r>
              <a:rPr lang="en-US" sz="2400" dirty="0">
                <a:latin typeface="Calibri" pitchFamily="34" charset="0"/>
                <a:cs typeface="Calibri" pitchFamily="34" charset="0"/>
              </a:rPr>
              <a:t>No </a:t>
            </a:r>
            <a:r>
              <a:rPr lang="en-US" sz="2400" dirty="0" smtClean="0">
                <a:latin typeface="Calibri" pitchFamily="34" charset="0"/>
                <a:cs typeface="Calibri" pitchFamily="34" charset="0"/>
              </a:rPr>
              <a:t>employee </a:t>
            </a:r>
            <a:r>
              <a:rPr lang="en-US" sz="2400" dirty="0">
                <a:latin typeface="Calibri" pitchFamily="34" charset="0"/>
                <a:cs typeface="Calibri" pitchFamily="34" charset="0"/>
              </a:rPr>
              <a:t>shall begin outdoor work where heat </a:t>
            </a:r>
            <a:r>
              <a:rPr lang="en-US" sz="2400" dirty="0" smtClean="0">
                <a:latin typeface="Calibri" pitchFamily="34" charset="0"/>
                <a:cs typeface="Calibri" pitchFamily="34" charset="0"/>
              </a:rPr>
              <a:t>illness prevention </a:t>
            </a:r>
            <a:r>
              <a:rPr lang="en-US" sz="2400" dirty="0">
                <a:latin typeface="Calibri" pitchFamily="34" charset="0"/>
                <a:cs typeface="Calibri" pitchFamily="34" charset="0"/>
              </a:rPr>
              <a:t>measures are required unless they have received </a:t>
            </a:r>
            <a:r>
              <a:rPr lang="en-US" sz="2400" dirty="0" smtClean="0">
                <a:latin typeface="Calibri" pitchFamily="34" charset="0"/>
                <a:cs typeface="Calibri" pitchFamily="34" charset="0"/>
              </a:rPr>
              <a:t>training that includes the following information:</a:t>
            </a:r>
          </a:p>
          <a:p>
            <a:r>
              <a:rPr lang="en-US" sz="2400" dirty="0" smtClean="0">
                <a:latin typeface="Calibri" pitchFamily="34" charset="0"/>
                <a:cs typeface="Calibri" pitchFamily="34" charset="0"/>
              </a:rPr>
              <a:t>The work site Heat Illness Prevention Plan; and</a:t>
            </a:r>
          </a:p>
          <a:p>
            <a:r>
              <a:rPr lang="en-US" sz="2400" dirty="0" smtClean="0">
                <a:latin typeface="Calibri" pitchFamily="34" charset="0"/>
                <a:cs typeface="Calibri" pitchFamily="34" charset="0"/>
              </a:rPr>
              <a:t>A description of </a:t>
            </a:r>
            <a:r>
              <a:rPr lang="en-US" sz="2400" dirty="0">
                <a:latin typeface="Calibri" pitchFamily="34" charset="0"/>
                <a:cs typeface="Calibri" pitchFamily="34" charset="0"/>
              </a:rPr>
              <a:t>risk factors, </a:t>
            </a:r>
            <a:r>
              <a:rPr lang="en-US" sz="2400" dirty="0" smtClean="0">
                <a:latin typeface="Calibri" pitchFamily="34" charset="0"/>
                <a:cs typeface="Calibri" pitchFamily="34" charset="0"/>
              </a:rPr>
              <a:t>the types of heat illness, signs and symptoms, steps to prevent or treat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heat illness, and emergency response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procedures.</a:t>
            </a:r>
            <a:endParaRPr lang="en-US" sz="2400" dirty="0">
              <a:latin typeface="Calibri"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966857"/>
            <a:ext cx="2248846" cy="168663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191000"/>
            <a:ext cx="1676400" cy="1676400"/>
          </a:xfrm>
          <a:prstGeom prst="rect">
            <a:avLst/>
          </a:prstGeom>
          <a:effectLst>
            <a:outerShdw blurRad="50800" dist="38100" dir="2700000" algn="tl" rotWithShape="0">
              <a:prstClr val="black">
                <a:alpha val="40000"/>
              </a:prstClr>
            </a:outerShdw>
          </a:effectLst>
        </p:spPr>
      </p:pic>
      <p:sp>
        <p:nvSpPr>
          <p:cNvPr id="10" name="Rounded Rectangle 9"/>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69929234"/>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8321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7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ILLNESS RISK FACTORS</a:t>
            </a:r>
            <a:endParaRPr lang="en-US" dirty="0"/>
          </a:p>
        </p:txBody>
      </p:sp>
      <p:sp>
        <p:nvSpPr>
          <p:cNvPr id="3" name="Content Placeholder 2"/>
          <p:cNvSpPr>
            <a:spLocks noGrp="1"/>
          </p:cNvSpPr>
          <p:nvPr>
            <p:ph idx="1"/>
          </p:nvPr>
        </p:nvSpPr>
        <p:spPr>
          <a:xfrm>
            <a:off x="1591340" y="1981200"/>
            <a:ext cx="5419060" cy="4648200"/>
          </a:xfrm>
        </p:spPr>
        <p:txBody>
          <a:bodyPr/>
          <a:lstStyle/>
          <a:p>
            <a:pPr marL="0" indent="0">
              <a:buNone/>
            </a:pPr>
            <a:r>
              <a:rPr lang="en-US" sz="2400" dirty="0" smtClean="0">
                <a:latin typeface="Calibri" pitchFamily="34" charset="0"/>
                <a:cs typeface="Calibri" pitchFamily="34" charset="0"/>
              </a:rPr>
              <a:t>Personal or environmental factors may increase the risk for heat illness.</a:t>
            </a:r>
          </a:p>
          <a:p>
            <a:r>
              <a:rPr lang="en-US" sz="2000" dirty="0" smtClean="0">
                <a:latin typeface="Calibri" pitchFamily="34" charset="0"/>
                <a:cs typeface="Calibri" pitchFamily="34" charset="0"/>
              </a:rPr>
              <a:t>Environmental factors include temperature and humidity, wind and sun conditions, physical exertion associated with work tasks, and use of protective clothing and personal protective equipment.</a:t>
            </a: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Personal factors include consuming water, alcohol, caffeine, and soft drinks, degree of acclimatization, use of medications, age, and health.   </a:t>
            </a:r>
            <a:endParaRPr lang="en-US" sz="2000" dirty="0">
              <a:latin typeface="Calibri" pitchFamily="34" charset="0"/>
              <a:cs typeface="Calibri"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226" r="6226"/>
          <a:stretch/>
        </p:blipFill>
        <p:spPr>
          <a:xfrm>
            <a:off x="7081788" y="2819400"/>
            <a:ext cx="1833612" cy="13762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788" y="4800600"/>
            <a:ext cx="1833612" cy="1371600"/>
          </a:xfrm>
          <a:prstGeom prst="rect">
            <a:avLst/>
          </a:prstGeom>
        </p:spPr>
      </p:pic>
      <p:sp>
        <p:nvSpPr>
          <p:cNvPr id="10" name="Rounded Rectangle 9"/>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10067028"/>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4330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6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INDEX</a:t>
            </a:r>
            <a:endParaRPr lang="en-US" dirty="0"/>
          </a:p>
        </p:txBody>
      </p:sp>
      <p:sp>
        <p:nvSpPr>
          <p:cNvPr id="3" name="Content Placeholder 2"/>
          <p:cNvSpPr>
            <a:spLocks noGrp="1"/>
          </p:cNvSpPr>
          <p:nvPr>
            <p:ph idx="1"/>
          </p:nvPr>
        </p:nvSpPr>
        <p:spPr>
          <a:xfrm>
            <a:off x="1591339" y="1828800"/>
            <a:ext cx="7551073" cy="1524000"/>
          </a:xfrm>
        </p:spPr>
        <p:txBody>
          <a:bodyPr/>
          <a:lstStyle/>
          <a:p>
            <a:pPr>
              <a:spcBef>
                <a:spcPts val="0"/>
              </a:spcBef>
            </a:pPr>
            <a:r>
              <a:rPr lang="en-US" sz="2000" dirty="0">
                <a:latin typeface="Calibri" pitchFamily="34" charset="0"/>
                <a:cs typeface="Calibri" pitchFamily="34" charset="0"/>
              </a:rPr>
              <a:t>M</a:t>
            </a:r>
            <a:r>
              <a:rPr lang="en-US" sz="2000" dirty="0" smtClean="0">
                <a:latin typeface="Calibri" pitchFamily="34" charset="0"/>
                <a:cs typeface="Calibri" pitchFamily="34" charset="0"/>
              </a:rPr>
              <a:t>easurement of how hot it feels in degrees Fahrenheit. </a:t>
            </a:r>
          </a:p>
          <a:p>
            <a:pPr>
              <a:spcBef>
                <a:spcPts val="0"/>
              </a:spcBef>
            </a:pPr>
            <a:r>
              <a:rPr lang="en-US" sz="2000" dirty="0" smtClean="0">
                <a:latin typeface="Calibri" pitchFamily="34" charset="0"/>
                <a:cs typeface="Calibri" pitchFamily="34" charset="0"/>
              </a:rPr>
              <a:t>Heat index chart identifies heat illness danger zones. </a:t>
            </a:r>
          </a:p>
          <a:p>
            <a:pPr>
              <a:spcBef>
                <a:spcPts val="0"/>
              </a:spcBef>
            </a:pPr>
            <a:r>
              <a:rPr lang="en-US" sz="2000" dirty="0" smtClean="0">
                <a:latin typeface="Calibri" pitchFamily="34" charset="0"/>
                <a:cs typeface="Calibri" pitchFamily="34" charset="0"/>
              </a:rPr>
              <a:t>Danger zones occur at </a:t>
            </a:r>
            <a:r>
              <a:rPr lang="en-US" sz="2000" dirty="0">
                <a:latin typeface="Calibri" pitchFamily="34" charset="0"/>
                <a:cs typeface="Calibri" pitchFamily="34" charset="0"/>
              </a:rPr>
              <a:t>lower temperatures when humidity is high and conversely, at higher temperatures when humidity is low.</a:t>
            </a:r>
          </a:p>
          <a:p>
            <a:pPr marL="0" indent="0">
              <a:spcBef>
                <a:spcPts val="0"/>
              </a:spcBef>
              <a:buNone/>
            </a:pPr>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5300" y="3156970"/>
            <a:ext cx="5189500" cy="3548630"/>
          </a:xfrm>
          <a:prstGeom prst="rect">
            <a:avLst/>
          </a:prstGeom>
          <a:scene3d>
            <a:camera prst="perspectiveAbove"/>
            <a:lightRig rig="threePt" dir="t"/>
          </a:scene3d>
        </p:spPr>
      </p:pic>
      <p:sp>
        <p:nvSpPr>
          <p:cNvPr id="8" name="Rounded Rectangle 7"/>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70742466"/>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35686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60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THE WEATHER</a:t>
            </a:r>
            <a:endParaRPr lang="en-US" dirty="0"/>
          </a:p>
        </p:txBody>
      </p:sp>
      <p:sp>
        <p:nvSpPr>
          <p:cNvPr id="3" name="Content Placeholder 2"/>
          <p:cNvSpPr>
            <a:spLocks noGrp="1"/>
          </p:cNvSpPr>
          <p:nvPr>
            <p:ph idx="1"/>
          </p:nvPr>
        </p:nvSpPr>
        <p:spPr>
          <a:xfrm>
            <a:off x="1591339" y="1981200"/>
            <a:ext cx="7551073" cy="4572000"/>
          </a:xfrm>
        </p:spPr>
        <p:txBody>
          <a:bodyPr/>
          <a:lstStyle/>
          <a:p>
            <a:r>
              <a:rPr lang="en-US" sz="2200" dirty="0">
                <a:latin typeface="Calibri" pitchFamily="34" charset="0"/>
                <a:cs typeface="Calibri" pitchFamily="34" charset="0"/>
              </a:rPr>
              <a:t>T</a:t>
            </a:r>
            <a:r>
              <a:rPr lang="en-US" sz="2200" dirty="0" smtClean="0">
                <a:latin typeface="Calibri" pitchFamily="34" charset="0"/>
                <a:cs typeface="Calibri" pitchFamily="34" charset="0"/>
              </a:rPr>
              <a:t>o determine predicted temperatures for the work location and develop plans to address potential heat illness risks.</a:t>
            </a:r>
          </a:p>
          <a:p>
            <a:r>
              <a:rPr lang="en-US" sz="2200" dirty="0">
                <a:latin typeface="Calibri" pitchFamily="34" charset="0"/>
                <a:cs typeface="Calibri" pitchFamily="34" charset="0"/>
              </a:rPr>
              <a:t>U</a:t>
            </a:r>
            <a:r>
              <a:rPr lang="en-US" sz="2200" dirty="0" smtClean="0">
                <a:latin typeface="Calibri" pitchFamily="34" charset="0"/>
                <a:cs typeface="Calibri" pitchFamily="34" charset="0"/>
              </a:rPr>
              <a:t>se a thermometer and/or access National Weather Service temperature and humidity information available </a:t>
            </a:r>
            <a:r>
              <a:rPr lang="en-US" sz="2200" dirty="0">
                <a:latin typeface="Calibri" pitchFamily="34" charset="0"/>
                <a:cs typeface="Calibri" pitchFamily="34" charset="0"/>
              </a:rPr>
              <a:t>online at: </a:t>
            </a:r>
            <a:r>
              <a:rPr lang="en-US" sz="2200" u="sng" dirty="0">
                <a:solidFill>
                  <a:schemeClr val="accent6">
                    <a:lumMod val="50000"/>
                  </a:schemeClr>
                </a:solidFill>
                <a:latin typeface="Calibri" pitchFamily="34" charset="0"/>
                <a:cs typeface="Calibri" pitchFamily="34" charset="0"/>
              </a:rPr>
              <a:t>http://</a:t>
            </a:r>
            <a:r>
              <a:rPr lang="en-US" sz="2200" u="sng" dirty="0" smtClean="0">
                <a:solidFill>
                  <a:schemeClr val="accent6">
                    <a:lumMod val="50000"/>
                  </a:schemeClr>
                </a:solidFill>
                <a:latin typeface="Calibri" pitchFamily="34" charset="0"/>
                <a:cs typeface="Calibri" pitchFamily="34" charset="0"/>
              </a:rPr>
              <a:t>www.weather.gov </a:t>
            </a:r>
          </a:p>
          <a:p>
            <a:pPr marL="0" indent="0" algn="ctr">
              <a:buNone/>
            </a:pPr>
            <a:r>
              <a:rPr lang="en-US" sz="2400" dirty="0" smtClean="0"/>
              <a:t> </a:t>
            </a:r>
            <a:endParaRPr lang="en-US" sz="2400" dirty="0"/>
          </a:p>
        </p:txBody>
      </p:sp>
      <p:pic>
        <p:nvPicPr>
          <p:cNvPr id="1213" name="Picture 12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733800"/>
            <a:ext cx="2285083" cy="1709242"/>
          </a:xfrm>
          <a:prstGeom prst="rect">
            <a:avLst/>
          </a:prstGeom>
          <a:effectLst>
            <a:outerShdw blurRad="50800" dist="38100" dir="2700000" algn="tl" rotWithShape="0">
              <a:prstClr val="black">
                <a:alpha val="40000"/>
              </a:prstClr>
            </a:outerShdw>
          </a:effectLst>
        </p:spPr>
      </p:pic>
      <p:pic>
        <p:nvPicPr>
          <p:cNvPr id="1215" name="Picture 1214"/>
          <p:cNvPicPr>
            <a:picLocks noChangeAspect="1"/>
          </p:cNvPicPr>
          <p:nvPr/>
        </p:nvPicPr>
        <p:blipFill rotWithShape="1">
          <a:blip r:embed="rId3" cstate="print">
            <a:extLst>
              <a:ext uri="{28A0092B-C50C-407E-A947-70E740481C1C}">
                <a14:useLocalDpi xmlns:a14="http://schemas.microsoft.com/office/drawing/2010/main" val="0"/>
              </a:ext>
            </a:extLst>
          </a:blip>
          <a:srcRect l="13109" t="4425" r="6074" b="4848"/>
          <a:stretch/>
        </p:blipFill>
        <p:spPr>
          <a:xfrm>
            <a:off x="3810000" y="4618439"/>
            <a:ext cx="2285083" cy="1710220"/>
          </a:xfrm>
          <a:prstGeom prst="rect">
            <a:avLst/>
          </a:prstGeom>
          <a:effectLst>
            <a:outerShdw blurRad="50800" dist="38100" dir="2700000" algn="tl" rotWithShape="0">
              <a:prstClr val="black">
                <a:alpha val="40000"/>
              </a:prstClr>
            </a:outerShdw>
          </a:effectLst>
        </p:spPr>
      </p:pic>
      <p:sp>
        <p:nvSpPr>
          <p:cNvPr id="9" name="Rounded Rectangle 8"/>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950566226"/>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7097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55000">
              <a:schemeClr val="bg1">
                <a:lumMod val="20000"/>
                <a:lumOff val="80000"/>
              </a:schemeClr>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HEAT ILLNESS</a:t>
            </a:r>
            <a:endParaRPr lang="en-US" dirty="0"/>
          </a:p>
        </p:txBody>
      </p:sp>
      <p:sp>
        <p:nvSpPr>
          <p:cNvPr id="3" name="Content Placeholder 2"/>
          <p:cNvSpPr>
            <a:spLocks noGrp="1"/>
          </p:cNvSpPr>
          <p:nvPr>
            <p:ph idx="1"/>
          </p:nvPr>
        </p:nvSpPr>
        <p:spPr>
          <a:xfrm>
            <a:off x="1591339" y="1981200"/>
            <a:ext cx="7551073" cy="4495800"/>
          </a:xfrm>
        </p:spPr>
        <p:txBody>
          <a:bodyPr/>
          <a:lstStyle/>
          <a:p>
            <a:r>
              <a:rPr lang="en-US" sz="2400" dirty="0">
                <a:latin typeface="Calibri" pitchFamily="34" charset="0"/>
                <a:cs typeface="Calibri" pitchFamily="34" charset="0"/>
              </a:rPr>
              <a:t>F</a:t>
            </a:r>
            <a:r>
              <a:rPr lang="en-US" sz="2400" dirty="0" smtClean="0">
                <a:latin typeface="Calibri" pitchFamily="34" charset="0"/>
                <a:cs typeface="Calibri" pitchFamily="34" charset="0"/>
              </a:rPr>
              <a:t>rom most to least serious, heat illnesses include: </a:t>
            </a:r>
          </a:p>
          <a:p>
            <a:pPr marL="857250" lvl="1" indent="-457200">
              <a:buFont typeface="+mj-lt"/>
              <a:buAutoNum type="arabicParenR"/>
            </a:pPr>
            <a:r>
              <a:rPr lang="en-US" sz="2200" dirty="0" smtClean="0">
                <a:latin typeface="Calibri" pitchFamily="34" charset="0"/>
                <a:cs typeface="Calibri" pitchFamily="34" charset="0"/>
              </a:rPr>
              <a:t>Heat stroke</a:t>
            </a:r>
          </a:p>
          <a:p>
            <a:pPr marL="857250" lvl="1" indent="-457200">
              <a:buFont typeface="+mj-lt"/>
              <a:buAutoNum type="arabicParenR"/>
            </a:pPr>
            <a:r>
              <a:rPr lang="en-US" sz="2200" dirty="0" smtClean="0">
                <a:latin typeface="Calibri" pitchFamily="34" charset="0"/>
                <a:cs typeface="Calibri" pitchFamily="34" charset="0"/>
              </a:rPr>
              <a:t>Heat exhaustion</a:t>
            </a:r>
          </a:p>
          <a:p>
            <a:pPr marL="857250" lvl="1" indent="-457200">
              <a:buFont typeface="+mj-lt"/>
              <a:buAutoNum type="arabicParenR"/>
            </a:pPr>
            <a:r>
              <a:rPr lang="en-US" sz="2200" dirty="0" smtClean="0">
                <a:latin typeface="Calibri" pitchFamily="34" charset="0"/>
                <a:cs typeface="Calibri" pitchFamily="34" charset="0"/>
              </a:rPr>
              <a:t>Heat cramps</a:t>
            </a:r>
          </a:p>
          <a:p>
            <a:pPr marL="857250" lvl="1" indent="-457200">
              <a:buFont typeface="+mj-lt"/>
              <a:buAutoNum type="arabicParenR"/>
            </a:pPr>
            <a:r>
              <a:rPr lang="en-US" sz="2200" dirty="0" smtClean="0">
                <a:latin typeface="Calibri" pitchFamily="34" charset="0"/>
                <a:cs typeface="Calibri" pitchFamily="34" charset="0"/>
              </a:rPr>
              <a:t>Heat syncope</a:t>
            </a:r>
          </a:p>
          <a:p>
            <a:pPr marL="857250" lvl="1" indent="-457200">
              <a:buFont typeface="+mj-lt"/>
              <a:buAutoNum type="arabicParenR"/>
            </a:pPr>
            <a:r>
              <a:rPr lang="en-US" sz="2200" dirty="0" smtClean="0">
                <a:latin typeface="Calibri" pitchFamily="34" charset="0"/>
                <a:cs typeface="Calibri" pitchFamily="34" charset="0"/>
              </a:rPr>
              <a:t>Heat rash</a:t>
            </a: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Heat stroke is a life threatening condition that requires an immediate medical response. </a:t>
            </a:r>
          </a:p>
          <a:p>
            <a:pPr marL="0" indent="0">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939997"/>
            <a:ext cx="1676400" cy="1676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76597"/>
            <a:ext cx="1640504" cy="164050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582718"/>
            <a:ext cx="1627279" cy="1627279"/>
          </a:xfrm>
          <a:prstGeom prst="rect">
            <a:avLst/>
          </a:prstGeom>
          <a:effectLst>
            <a:outerShdw blurRad="50800" dist="38100" dir="2700000" algn="tl" rotWithShape="0">
              <a:prstClr val="black">
                <a:alpha val="40000"/>
              </a:prstClr>
            </a:outerShdw>
          </a:effectLst>
        </p:spPr>
      </p:pic>
      <p:sp>
        <p:nvSpPr>
          <p:cNvPr id="11" name="Rounded Rectangle 10"/>
          <p:cNvSpPr/>
          <p:nvPr/>
        </p:nvSpPr>
        <p:spPr bwMode="auto">
          <a:xfrm>
            <a:off x="-381000" y="0"/>
            <a:ext cx="1972340" cy="6858000"/>
          </a:xfrm>
          <a:prstGeom prst="roundRect">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73540220"/>
              </p:ext>
            </p:extLst>
          </p:nvPr>
        </p:nvGraphicFramePr>
        <p:xfrm>
          <a:off x="0" y="228600"/>
          <a:ext cx="1315336" cy="6242304"/>
        </p:xfrm>
        <a:graphic>
          <a:graphicData uri="http://schemas.openxmlformats.org/drawingml/2006/table">
            <a:tbl>
              <a:tblPr firstRow="1" bandRow="1">
                <a:tableStyleId>{5C22544A-7EE6-4342-B048-85BDC9FD1C3A}</a:tableStyleId>
              </a:tblPr>
              <a:tblGrid>
                <a:gridCol w="1315336"/>
              </a:tblGrid>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Compliance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Training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Risk Factors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 Index</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Monitor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Heat</a:t>
                      </a:r>
                      <a:r>
                        <a:rPr lang="en-US" sz="1400" b="1" baseline="0" dirty="0" smtClean="0">
                          <a:latin typeface="Calibri" pitchFamily="34" charset="0"/>
                          <a:cs typeface="Calibri" pitchFamily="34" charset="0"/>
                        </a:rPr>
                        <a:t> Illness</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24612">
                <a:tc>
                  <a:txBody>
                    <a:bodyPr/>
                    <a:lstStyle/>
                    <a:p>
                      <a:r>
                        <a:rPr lang="en-US" sz="1400" b="1" dirty="0" smtClean="0">
                          <a:latin typeface="Calibri" pitchFamily="34" charset="0"/>
                          <a:cs typeface="Calibri" pitchFamily="34" charset="0"/>
                        </a:rPr>
                        <a:t>Clothing</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Comm.</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Best Practice</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400" b="1" dirty="0" smtClean="0">
                          <a:latin typeface="Calibri" pitchFamily="34" charset="0"/>
                          <a:cs typeface="Calibri" pitchFamily="34" charset="0"/>
                        </a:rPr>
                        <a:t>Water</a:t>
                      </a:r>
                      <a:endParaRPr lang="en-US" sz="14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Shade &amp; Rest</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Work</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Acclimate</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Procedures</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Plan</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Responding</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612">
                <a:tc>
                  <a:txBody>
                    <a:bodyPr/>
                    <a:lstStyle/>
                    <a:p>
                      <a:r>
                        <a:rPr lang="en-US" sz="1600" b="1" dirty="0" smtClean="0">
                          <a:latin typeface="Calibri" pitchFamily="34" charset="0"/>
                          <a:cs typeface="Calibri" pitchFamily="34" charset="0"/>
                        </a:rPr>
                        <a:t>Summary</a:t>
                      </a:r>
                      <a:endParaRPr lang="en-US" sz="16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395753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93&quot; value=&quot;-1&quot;/&gt;&lt;object type=&quot;8&quot; unique_id=&quot;10002&quot;&gt;&lt;/object&gt;&lt;object type=&quot;2&quot; unique_id=&quot;10003&quot;&gt;&lt;object type=&quot;3&quot; unique_id=&quot;10004&quot;&gt;&lt;property id=&quot;20148&quot; value=&quot;5&quot;/&gt;&lt;property id=&quot;20300&quot; value=&quot;Slide 1 - &amp;quot;HEAT ILLNESS PREVENTION&amp;quot;&quot;/&gt;&lt;property id=&quot;20303&quot; value=&quot;-1&quot;/&gt;&lt;property id=&quot;20307&quot; value=&quot;256&quot;/&gt;&lt;/object&gt;&lt;object type=&quot;3&quot; unique_id=&quot;10005&quot;&gt;&lt;property id=&quot;20148&quot; value=&quot;5&quot;/&gt;&lt;property id=&quot;20300&quot; value=&quot;Slide 2 - &amp;quot;INTRODUCTION&amp;quot;&quot;/&gt;&lt;property id=&quot;20303&quot; value=&quot;-1&quot;/&gt;&lt;property id=&quot;20307&quot; value=&quot;257&quot;/&gt;&lt;/object&gt;&lt;object type=&quot;3&quot; unique_id=&quot;10006&quot;&gt;&lt;property id=&quot;20148&quot; value=&quot;5&quot;/&gt;&lt;property id=&quot;20300&quot; value=&quot;Slide 4 - &amp;quot;COMPLIANCE WITH HEAT ILLNESS REGULATIONS&amp;quot;&quot;/&gt;&lt;property id=&quot;20303&quot; value=&quot;-1&quot;/&gt;&lt;property id=&quot;20307&quot; value=&quot;269&quot;/&gt;&lt;/object&gt;&lt;object type=&quot;3&quot; unique_id=&quot;10007&quot;&gt;&lt;property id=&quot;20148&quot; value=&quot;5&quot;/&gt;&lt;property id=&quot;20300&quot; value=&quot;Slide 5 - &amp;quot;TRAINING&amp;quot;&quot;/&gt;&lt;property id=&quot;20303&quot; value=&quot;-1&quot;/&gt;&lt;property id=&quot;20307&quot; value=&quot;275&quot;/&gt;&lt;/object&gt;&lt;object type=&quot;3&quot; unique_id=&quot;10008&quot;&gt;&lt;property id=&quot;20148&quot; value=&quot;5&quot;/&gt;&lt;property id=&quot;20300&quot; value=&quot;Slide 6 - &amp;quot;HEAT ILLNESS RISK FACTORS&amp;quot;&quot;/&gt;&lt;property id=&quot;20303&quot; value=&quot;-1&quot;/&gt;&lt;property id=&quot;20307&quot; value=&quot;268&quot;/&gt;&lt;/object&gt;&lt;object type=&quot;3&quot; unique_id=&quot;10009&quot;&gt;&lt;property id=&quot;20148&quot; value=&quot;5&quot;/&gt;&lt;property id=&quot;20300&quot; value=&quot;Slide 7 - &amp;quot;HEAT INDEX&amp;quot;&quot;/&gt;&lt;property id=&quot;20303&quot; value=&quot;-1&quot;/&gt;&lt;property id=&quot;20307&quot; value=&quot;270&quot;/&gt;&lt;/object&gt;&lt;object type=&quot;3&quot; unique_id=&quot;10010&quot;&gt;&lt;property id=&quot;20148&quot; value=&quot;5&quot;/&gt;&lt;property id=&quot;20300&quot; value=&quot;Slide 8 - &amp;quot;MONITOR THE WEATHER&amp;quot;&quot;/&gt;&lt;property id=&quot;20303&quot; value=&quot;-1&quot;/&gt;&lt;property id=&quot;20307&quot; value=&quot;273&quot;/&gt;&lt;/object&gt;&lt;object type=&quot;3&quot; unique_id=&quot;10011&quot;&gt;&lt;property id=&quot;20148&quot; value=&quot;5&quot;/&gt;&lt;property id=&quot;20300&quot; value=&quot;Slide 9 - &amp;quot;TYPES OF HEAT ILLNESS&amp;quot;&quot;/&gt;&lt;property id=&quot;20303&quot; value=&quot;-1&quot;/&gt;&lt;property id=&quot;20307&quot; value=&quot;258&quot;/&gt;&lt;/object&gt;&lt;object type=&quot;3&quot; unique_id=&quot;10012&quot;&gt;&lt;property id=&quot;20148&quot; value=&quot;5&quot;/&gt;&lt;property id=&quot;20300&quot; value=&quot;Slide 10 - &amp;quot;HEAT ILLNESS SYMPTOMS&amp;quot;&quot;/&gt;&lt;property id=&quot;20303&quot; value=&quot;-1&quot;/&gt;&lt;property id=&quot;20307&quot; value=&quot;266&quot;/&gt;&lt;/object&gt;&lt;object type=&quot;3&quot; unique_id=&quot;10013&quot;&gt;&lt;property id=&quot;20148&quot; value=&quot;5&quot;/&gt;&lt;property id=&quot;20300&quot; value=&quot;Slide 11 - &amp;quot;HEAT ILLNESS TREATMENTS&amp;quot;&quot;/&gt;&lt;property id=&quot;20303&quot; value=&quot;-1&quot;/&gt;&lt;property id=&quot;20307&quot; value=&quot;267&quot;/&gt;&lt;/object&gt;&lt;object type=&quot;3&quot; unique_id=&quot;10014&quot;&gt;&lt;property id=&quot;20148&quot; value=&quot;5&quot;/&gt;&lt;property id=&quot;20300&quot; value=&quot;Slide 12 - &amp;quot;APPROPRIATE CLOTHING&amp;quot;&quot;/&gt;&lt;property id=&quot;20303&quot; value=&quot;-1&quot;/&gt;&lt;property id=&quot;20307&quot; value=&quot;259&quot;/&gt;&lt;/object&gt;&lt;object type=&quot;3&quot; unique_id=&quot;10015&quot;&gt;&lt;property id=&quot;20148&quot; value=&quot;5&quot;/&gt;&lt;property id=&quot;20300&quot; value=&quot;Slide 13 - &amp;quot;PERSONAL PROTECTIVE EQUIPMENT (PPE)&amp;quot;&quot;/&gt;&lt;property id=&quot;20303&quot; value=&quot;-1&quot;/&gt;&lt;property id=&quot;20307&quot; value=&quot;272&quot;/&gt;&lt;/object&gt;&lt;object type=&quot;3&quot; unique_id=&quot;10016&quot;&gt;&lt;property id=&quot;20148&quot; value=&quot;5&quot;/&gt;&lt;property id=&quot;20300&quot; value=&quot;Slide 14 - &amp;quot;EFFECTIVE COMMUNICATION&amp;quot;&quot;/&gt;&lt;property id=&quot;20303&quot; value=&quot;-1&quot;/&gt;&lt;property id=&quot;20307&quot; value=&quot;278&quot;/&gt;&lt;/object&gt;&lt;object type=&quot;3&quot; unique_id=&quot;10017&quot;&gt;&lt;property id=&quot;20148&quot; value=&quot;5&quot;/&gt;&lt;property id=&quot;20300&quot; value=&quot;Slide 15 - &amp;quot;BASIC PRACTICES&amp;quot;&quot;/&gt;&lt;property id=&quot;20303&quot; value=&quot;-1&quot;/&gt;&lt;property id=&quot;20307&quot; value=&quot;279&quot;/&gt;&lt;/object&gt;&lt;object type=&quot;3&quot; unique_id=&quot;10018&quot;&gt;&lt;property id=&quot;20148&quot; value=&quot;5&quot;/&gt;&lt;property id=&quot;20300&quot; value=&quot;Slide 16 - &amp;quot;DRINK SUFFICIENT WATER&amp;quot;&quot;/&gt;&lt;property id=&quot;20303&quot; value=&quot;-1&quot;/&gt;&lt;property id=&quot;20307&quot; value=&quot;260&quot;/&gt;&lt;/object&gt;&lt;object type=&quot;3&quot; unique_id=&quot;10019&quot;&gt;&lt;property id=&quot;20148&quot; value=&quot;5&quot;/&gt;&lt;property id=&quot;20300&quot; value=&quot;Slide 17 - &amp;quot;SHADE AND REST&amp;quot;&quot;/&gt;&lt;property id=&quot;20303&quot; value=&quot;-1&quot;/&gt;&lt;property id=&quot;20307&quot; value=&quot;261&quot;/&gt;&lt;/object&gt;&lt;object type=&quot;3&quot; unique_id=&quot;10020&quot;&gt;&lt;property id=&quot;20148&quot; value=&quot;5&quot;/&gt;&lt;property id=&quot;20300&quot; value=&quot;Slide 18 - &amp;quot;SCHEDULING WORK&amp;quot;&quot;/&gt;&lt;property id=&quot;20303&quot; value=&quot;-1&quot;/&gt;&lt;property id=&quot;20307&quot; value=&quot;271&quot;/&gt;&lt;/object&gt;&lt;object type=&quot;3&quot; unique_id=&quot;10021&quot;&gt;&lt;property id=&quot;20148&quot; value=&quot;5&quot;/&gt;&lt;property id=&quot;20300&quot; value=&quot;Slide 19 - &amp;quot;MONITORING FOR HEAT ILLNESS&amp;quot;&quot;/&gt;&lt;property id=&quot;20303&quot; value=&quot;-1&quot;/&gt;&lt;property id=&quot;20307&quot; value=&quot;276&quot;/&gt;&lt;/object&gt;&lt;object type=&quot;3&quot; unique_id=&quot;10022&quot;&gt;&lt;property id=&quot;20148&quot; value=&quot;5&quot;/&gt;&lt;property id=&quot;20300&quot; value=&quot;Slide 20 - &amp;quot;ACCLIMATIZATION&amp;quot;&quot;/&gt;&lt;property id=&quot;20303&quot; value=&quot;-1&quot;/&gt;&lt;property id=&quot;20307&quot; value=&quot;263&quot;/&gt;&lt;/object&gt;&lt;object type=&quot;3&quot; unique_id=&quot;10023&quot;&gt;&lt;property id=&quot;20148&quot; value=&quot;5&quot;/&gt;&lt;property id=&quot;20300&quot; value=&quot;Slide 21 - &amp;quot;HIGH HEAT PROCEDURES&amp;quot;&quot;/&gt;&lt;property id=&quot;20303&quot; value=&quot;-1&quot;/&gt;&lt;property id=&quot;20307&quot; value=&quot;274&quot;/&gt;&lt;/object&gt;&lt;object type=&quot;3&quot; unique_id=&quot;10024&quot;&gt;&lt;property id=&quot;20148&quot; value=&quot;5&quot;/&gt;&lt;property id=&quot;20300&quot; value=&quot;Slide 22 - &amp;quot;HEAT ILLNESS &amp;#x0D;&amp;#x0A;PREVENTION PLAN&amp;quot;&quot;/&gt;&lt;property id=&quot;20303&quot; value=&quot;-1&quot;/&gt;&lt;property id=&quot;20307&quot; value=&quot;264&quot;/&gt;&lt;/object&gt;&lt;object type=&quot;3&quot; unique_id=&quot;10025&quot;&gt;&lt;property id=&quot;20148&quot; value=&quot;5&quot;/&gt;&lt;property id=&quot;20300&quot; value=&quot;Slide 23 - &amp;quot;RESPONDING TO A HEAT ILLNESS INCIDENT&amp;quot;&quot;/&gt;&lt;property id=&quot;20303&quot; value=&quot;-1&quot;/&gt;&lt;property id=&quot;20307&quot; value=&quot;277&quot;/&gt;&lt;/object&gt;&lt;object type=&quot;3&quot; unique_id=&quot;10026&quot;&gt;&lt;property id=&quot;20148&quot; value=&quot;5&quot;/&gt;&lt;property id=&quot;20300&quot; value=&quot;Slide 24 - &amp;quot;SUMMARY&amp;quot;&quot;/&gt;&lt;property id=&quot;20303&quot; value=&quot;-1&quot;/&gt;&lt;property id=&quot;20307&quot; value=&quot;280&quot;/&gt;&lt;/object&gt;&lt;object type=&quot;3&quot; unique_id=&quot;10058&quot;&gt;&lt;property id=&quot;20148&quot; value=&quot;5&quot;/&gt;&lt;property id=&quot;20300&quot; value=&quot;Slide 3 - &amp;quot;OBJECTIVES&amp;quot;&quot;/&gt;&lt;property id=&quot;20303&quot; value=&quot;-1&quot;/&gt;&lt;property id=&quot;20307&quot; value=&quot;284&quot;/&gt;&lt;/object&gt;&lt;object type=&quot;3&quot; unique_id=&quot;10059&quot;&gt;&lt;property id=&quot;20148&quot; value=&quot;5&quot;/&gt;&lt;property id=&quot;20300&quot; value=&quot;Slide 25&quot;/&gt;&lt;property id=&quot;20303&quot; value=&quot;-1&quot;/&gt;&lt;property id=&quot;20307&quot; value=&quot;287&quot;/&gt;&lt;/object&gt;&lt;/object&gt;&lt;object type=&quot;4&quot; unique_id=&quot;10060&quot;&gt;&lt;/object&gt;&lt;object type=&quot;10&quot; unique_id=&quot;10117&quot;&gt;&lt;object type=&quot;11&quot; unique_id=&quot;10118&quot;&gt;&lt;/object&gt;&lt;/object&gt;&lt;/object&gt;&lt;/database&gt;"/>
  <p:tag name="SECTOMILLISECCONVERTED" val="1"/>
</p:tagLst>
</file>

<file path=ppt/theme/theme1.xml><?xml version="1.0" encoding="utf-8"?>
<a:theme xmlns:a="http://schemas.openxmlformats.org/drawingml/2006/main" name="Sunny days design template">
  <a:themeElements>
    <a:clrScheme name="Office Theme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CC"/>
        </a:lt1>
        <a:dk2>
          <a:srgbClr val="996633"/>
        </a:dk2>
        <a:lt2>
          <a:srgbClr val="CC9900"/>
        </a:lt2>
        <a:accent1>
          <a:srgbClr val="FF9933"/>
        </a:accent1>
        <a:accent2>
          <a:srgbClr val="FF5050"/>
        </a:accent2>
        <a:accent3>
          <a:srgbClr val="FFFFE2"/>
        </a:accent3>
        <a:accent4>
          <a:srgbClr val="000000"/>
        </a:accent4>
        <a:accent5>
          <a:srgbClr val="FFCAAD"/>
        </a:accent5>
        <a:accent6>
          <a:srgbClr val="E74848"/>
        </a:accent6>
        <a:hlink>
          <a:srgbClr val="FFCC66"/>
        </a:hlink>
        <a:folHlink>
          <a:srgbClr val="FFFF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8F8F8"/>
        </a:lt1>
        <a:dk2>
          <a:srgbClr val="990099"/>
        </a:dk2>
        <a:lt2>
          <a:srgbClr val="FFCC00"/>
        </a:lt2>
        <a:accent1>
          <a:srgbClr val="9999FF"/>
        </a:accent1>
        <a:accent2>
          <a:srgbClr val="6600CC"/>
        </a:accent2>
        <a:accent3>
          <a:srgbClr val="CAAACA"/>
        </a:accent3>
        <a:accent4>
          <a:srgbClr val="D4D4D4"/>
        </a:accent4>
        <a:accent5>
          <a:srgbClr val="CACAFF"/>
        </a:accent5>
        <a:accent6>
          <a:srgbClr val="5C00B9"/>
        </a:accent6>
        <a:hlink>
          <a:srgbClr val="CC00CC"/>
        </a:hlink>
        <a:folHlink>
          <a:srgbClr val="6600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8F8F8"/>
        </a:lt1>
        <a:dk2>
          <a:srgbClr val="0000FF"/>
        </a:dk2>
        <a:lt2>
          <a:srgbClr val="FFCC00"/>
        </a:lt2>
        <a:accent1>
          <a:srgbClr val="0099FF"/>
        </a:accent1>
        <a:accent2>
          <a:srgbClr val="CC00CC"/>
        </a:accent2>
        <a:accent3>
          <a:srgbClr val="AAAAFF"/>
        </a:accent3>
        <a:accent4>
          <a:srgbClr val="D4D4D4"/>
        </a:accent4>
        <a:accent5>
          <a:srgbClr val="AACAFF"/>
        </a:accent5>
        <a:accent6>
          <a:srgbClr val="B900B9"/>
        </a:accent6>
        <a:hlink>
          <a:srgbClr val="3333CC"/>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Sunny days design template</Template>
  <TotalTime>5070</TotalTime>
  <Words>2127</Words>
  <Application>Microsoft Office PowerPoint</Application>
  <PresentationFormat>On-screen Show (4:3)</PresentationFormat>
  <Paragraphs>587</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Sunny days design template</vt:lpstr>
      <vt:lpstr>HEAT ILLNESS PREVENTION</vt:lpstr>
      <vt:lpstr>INTRODUCTION</vt:lpstr>
      <vt:lpstr>OBJECTIVES</vt:lpstr>
      <vt:lpstr>COMPLIANCE WITH HEAT ILLNESS REGULATIONS</vt:lpstr>
      <vt:lpstr>TRAINING</vt:lpstr>
      <vt:lpstr>HEAT ILLNESS RISK FACTORS</vt:lpstr>
      <vt:lpstr>HEAT INDEX</vt:lpstr>
      <vt:lpstr>MONITOR THE WEATHER</vt:lpstr>
      <vt:lpstr>TYPES OF HEAT ILLNESS</vt:lpstr>
      <vt:lpstr>HEAT ILLNESS SYMPTOMS</vt:lpstr>
      <vt:lpstr>HEAT ILLNESS TREATMENTS</vt:lpstr>
      <vt:lpstr>APPROPRIATE CLOTHING</vt:lpstr>
      <vt:lpstr>PERSONAL PROTECTIVE EQUIPMENT (PPE)</vt:lpstr>
      <vt:lpstr>EFFECTIVE COMMUNICATION</vt:lpstr>
      <vt:lpstr>BASIC PRACTICES</vt:lpstr>
      <vt:lpstr>DRINK SUFFICIENT WATER</vt:lpstr>
      <vt:lpstr>SHADE AND REST</vt:lpstr>
      <vt:lpstr>SCHEDULING WORK</vt:lpstr>
      <vt:lpstr>MONITORING FOR HEAT ILLNESS</vt:lpstr>
      <vt:lpstr>ACCLIMATIZATION</vt:lpstr>
      <vt:lpstr>HIGH HEAT PROCEDURES</vt:lpstr>
      <vt:lpstr>HEAT ILLNESS  PREVENTION PLAN</vt:lpstr>
      <vt:lpstr>RESPONDING TO A HEAT ILLNESS INCIDENT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ILLNESS PREVENTION</dc:title>
  <dc:creator>Richard Smith</dc:creator>
  <cp:lastModifiedBy>Brian Oatman</cp:lastModifiedBy>
  <cp:revision>180</cp:revision>
  <cp:lastPrinted>1601-01-01T00:00:00Z</cp:lastPrinted>
  <dcterms:created xsi:type="dcterms:W3CDTF">2011-03-15T21:02:20Z</dcterms:created>
  <dcterms:modified xsi:type="dcterms:W3CDTF">2012-12-20T19:42:29Z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TC010690801033</vt:lpwstr>
  </property>
</Properties>
</file>