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444" r:id="rId2"/>
    <p:sldId id="445" r:id="rId3"/>
    <p:sldId id="446" r:id="rId4"/>
    <p:sldId id="447" r:id="rId5"/>
    <p:sldId id="448" r:id="rId6"/>
    <p:sldId id="449" r:id="rId7"/>
    <p:sldId id="450" r:id="rId8"/>
    <p:sldId id="451" r:id="rId9"/>
    <p:sldId id="452" r:id="rId10"/>
    <p:sldId id="453" r:id="rId11"/>
    <p:sldId id="482"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00" r:id="rId41"/>
    <p:sldId id="403" r:id="rId42"/>
    <p:sldId id="402" r:id="rId43"/>
    <p:sldId id="401" r:id="rId44"/>
    <p:sldId id="404" r:id="rId45"/>
    <p:sldId id="405" r:id="rId46"/>
    <p:sldId id="407" r:id="rId47"/>
    <p:sldId id="406"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433" r:id="rId74"/>
    <p:sldId id="434" r:id="rId75"/>
    <p:sldId id="435" r:id="rId76"/>
    <p:sldId id="436" r:id="rId77"/>
    <p:sldId id="483" r:id="rId78"/>
    <p:sldId id="484" r:id="rId79"/>
    <p:sldId id="437" r:id="rId80"/>
    <p:sldId id="438" r:id="rId81"/>
    <p:sldId id="439" r:id="rId82"/>
    <p:sldId id="440" r:id="rId83"/>
    <p:sldId id="441" r:id="rId84"/>
    <p:sldId id="442" r:id="rId85"/>
    <p:sldId id="443" r:id="rId86"/>
    <p:sldId id="391" r:id="rId87"/>
    <p:sldId id="398" r:id="rId88"/>
    <p:sldId id="325" r:id="rId89"/>
    <p:sldId id="373" r:id="rId9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FF6600"/>
    <a:srgbClr val="FFFF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37" autoAdjust="0"/>
    <p:restoredTop sz="82228" autoAdjust="0"/>
  </p:normalViewPr>
  <p:slideViewPr>
    <p:cSldViewPr snapToGrid="0" snapToObjects="1">
      <p:cViewPr varScale="1">
        <p:scale>
          <a:sx n="55" d="100"/>
          <a:sy n="55" d="100"/>
        </p:scale>
        <p:origin x="-1968" y="-120"/>
      </p:cViewPr>
      <p:guideLst>
        <p:guide orient="horz" pos="2160"/>
        <p:guide pos="2880"/>
      </p:guideLst>
    </p:cSldViewPr>
  </p:slideViewPr>
  <p:outlineViewPr>
    <p:cViewPr>
      <p:scale>
        <a:sx n="33" d="100"/>
        <a:sy n="33" d="100"/>
      </p:scale>
      <p:origin x="0" y="1884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pitchFamily="-65"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ＭＳ Ｐゴシック" pitchFamily="-65" charset="-128"/>
              </a:defRPr>
            </a:lvl1pPr>
          </a:lstStyle>
          <a:p>
            <a:pPr>
              <a:defRPr/>
            </a:pPr>
            <a:fld id="{DC3EB64A-F679-49E2-A148-B3E835FA79B5}" type="datetimeFigureOut">
              <a:rPr lang="en-US"/>
              <a:pPr>
                <a:defRPr/>
              </a:pPr>
              <a:t>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pitchFamily="-65"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5C8C43A-75BE-45B8-B4D6-52CA8F20E502}" type="slidenum">
              <a:rPr lang="en-US"/>
              <a:pPr/>
              <a:t>‹#›</a:t>
            </a:fld>
            <a:endParaRPr lang="en-US"/>
          </a:p>
        </p:txBody>
      </p:sp>
    </p:spTree>
    <p:extLst>
      <p:ext uri="{BB962C8B-B14F-4D97-AF65-F5344CB8AC3E}">
        <p14:creationId xmlns:p14="http://schemas.microsoft.com/office/powerpoint/2010/main" val="2830585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65" charset="0"/>
                <a:ea typeface="ＭＳ Ｐゴシック" pitchFamily="-65" charset="-128"/>
              </a:defRPr>
            </a:lvl1pPr>
          </a:lstStyle>
          <a:p>
            <a:pPr>
              <a:defRPr/>
            </a:pPr>
            <a:fld id="{F3FD13E1-58DC-4EC7-88CD-32DA5BE10E9E}" type="datetime1">
              <a:rPr lang="en-US"/>
              <a:pPr>
                <a:defRPr/>
              </a:pPr>
              <a:t>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65" charset="0"/>
              </a:defRPr>
            </a:lvl1pPr>
          </a:lstStyle>
          <a:p>
            <a:fld id="{1F20D1DB-A05F-4C4A-ABF7-9FC2789E8A29}" type="slidenum">
              <a:rPr lang="en-US"/>
              <a:pPr/>
              <a:t>‹#›</a:t>
            </a:fld>
            <a:endParaRPr lang="en-US"/>
          </a:p>
        </p:txBody>
      </p:sp>
    </p:spTree>
    <p:extLst>
      <p:ext uri="{BB962C8B-B14F-4D97-AF65-F5344CB8AC3E}">
        <p14:creationId xmlns:p14="http://schemas.microsoft.com/office/powerpoint/2010/main" val="25845322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dictionaryofconstruction.com/definition/clay.html" TargetMode="External"/><Relationship Id="rId4" Type="http://schemas.openxmlformats.org/officeDocument/2006/relationships/hyperlink" Target="http://www.dictionaryofconstruction.com/definition/loam.html" TargetMode="External"/><Relationship Id="rId5" Type="http://schemas.openxmlformats.org/officeDocument/2006/relationships/hyperlink" Target="http://www.dictionaryofconstruction.com/definition/penetration.html" TargetMode="External"/><Relationship Id="rId6" Type="http://schemas.openxmlformats.org/officeDocument/2006/relationships/hyperlink" Target="http://www.dictionaryofconstruction.com/definition/creep.html" TargetMode="External"/><Relationship Id="rId7" Type="http://schemas.openxmlformats.org/officeDocument/2006/relationships/hyperlink" Target="https://en.wikipedia.org/wiki/Consolidation_(soil)" TargetMode="External"/><Relationship Id="rId8" Type="http://schemas.openxmlformats.org/officeDocument/2006/relationships/hyperlink" Target="https://en.wikipedia.org/wiki/Soil" TargetMode="External"/><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Mention today’s date: November 15, 2015. This is also so those watching this later will</a:t>
            </a:r>
            <a:r>
              <a:rPr lang="en-US" baseline="0" dirty="0" smtClean="0"/>
              <a:t> know when it was done. Like an </a:t>
            </a:r>
            <a:r>
              <a:rPr lang="en-US" baseline="0" smtClean="0"/>
              <a:t>archeological find. </a:t>
            </a:r>
            <a:endParaRPr lang="en-US"/>
          </a:p>
        </p:txBody>
      </p:sp>
      <p:sp>
        <p:nvSpPr>
          <p:cNvPr id="4" name="Slide Number Placeholder 3"/>
          <p:cNvSpPr>
            <a:spLocks noGrp="1"/>
          </p:cNvSpPr>
          <p:nvPr>
            <p:ph type="sldNum" sz="quarter" idx="10"/>
          </p:nvPr>
        </p:nvSpPr>
        <p:spPr/>
        <p:txBody>
          <a:bodyPr/>
          <a:lstStyle/>
          <a:p>
            <a:fld id="{1F20D1DB-A05F-4C4A-ABF7-9FC2789E8A2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Almost all citrus species are “self-fruitful.”  Other </a:t>
            </a:r>
            <a:r>
              <a:rPr lang="en-US" sz="1200" b="1" kern="1200" dirty="0" smtClean="0">
                <a:solidFill>
                  <a:schemeClr val="tx1"/>
                </a:solidFill>
                <a:latin typeface="+mn-lt"/>
                <a:ea typeface="ＭＳ Ｐゴシック" pitchFamily="-65" charset="-128"/>
                <a:cs typeface="ＭＳ Ｐゴシック" pitchFamily="-65" charset="-128"/>
              </a:rPr>
              <a:t>self-fruitful species </a:t>
            </a:r>
            <a:r>
              <a:rPr lang="en-US" sz="1200" kern="1200" dirty="0" smtClean="0">
                <a:solidFill>
                  <a:schemeClr val="tx1"/>
                </a:solidFill>
                <a:latin typeface="+mn-lt"/>
                <a:ea typeface="ＭＳ Ｐゴシック" pitchFamily="-65" charset="-128"/>
                <a:cs typeface="ＭＳ Ｐゴシック" pitchFamily="-65" charset="-128"/>
              </a:rPr>
              <a:t>include </a:t>
            </a:r>
            <a:r>
              <a:rPr lang="en-US" sz="1200" u="sng" kern="1200" dirty="0" smtClean="0">
                <a:solidFill>
                  <a:schemeClr val="tx1"/>
                </a:solidFill>
                <a:latin typeface="+mn-lt"/>
                <a:ea typeface="ＭＳ Ｐゴシック" pitchFamily="-65" charset="-128"/>
                <a:cs typeface="ＭＳ Ｐゴシック" pitchFamily="-65" charset="-128"/>
              </a:rPr>
              <a:t>quince</a:t>
            </a:r>
            <a:r>
              <a:rPr lang="en-US" sz="1200" kern="1200" dirty="0" smtClean="0">
                <a:solidFill>
                  <a:schemeClr val="tx1"/>
                </a:solidFill>
                <a:latin typeface="+mn-lt"/>
                <a:ea typeface="ＭＳ Ｐゴシック" pitchFamily="-65" charset="-128"/>
                <a:cs typeface="ＭＳ Ｐゴシック" pitchFamily="-65" charset="-128"/>
              </a:rPr>
              <a:t>, </a:t>
            </a:r>
            <a:r>
              <a:rPr lang="en-US" sz="1200" u="sng" kern="1200" dirty="0" smtClean="0">
                <a:solidFill>
                  <a:schemeClr val="tx1"/>
                </a:solidFill>
                <a:latin typeface="+mn-lt"/>
                <a:ea typeface="ＭＳ Ｐゴシック" pitchFamily="-65" charset="-128"/>
                <a:cs typeface="ＭＳ Ｐゴシック" pitchFamily="-65" charset="-128"/>
              </a:rPr>
              <a:t>sour cherry</a:t>
            </a:r>
            <a:r>
              <a:rPr lang="en-US" sz="1200" kern="1200" dirty="0" smtClean="0">
                <a:solidFill>
                  <a:schemeClr val="tx1"/>
                </a:solidFill>
                <a:latin typeface="+mn-lt"/>
                <a:ea typeface="ＭＳ Ｐゴシック" pitchFamily="-65" charset="-128"/>
                <a:cs typeface="ＭＳ Ｐゴシック" pitchFamily="-65" charset="-128"/>
              </a:rPr>
              <a:t>, </a:t>
            </a:r>
            <a:r>
              <a:rPr lang="en-US" sz="1200" u="sng" kern="1200" dirty="0" smtClean="0">
                <a:solidFill>
                  <a:schemeClr val="tx1"/>
                </a:solidFill>
                <a:latin typeface="+mn-lt"/>
                <a:ea typeface="ＭＳ Ｐゴシック" pitchFamily="-65" charset="-128"/>
                <a:cs typeface="ＭＳ Ｐゴシック" pitchFamily="-65" charset="-128"/>
              </a:rPr>
              <a:t>most apricots, fig </a:t>
            </a:r>
            <a:r>
              <a:rPr lang="en-US" sz="1200" kern="1200" dirty="0" smtClean="0">
                <a:solidFill>
                  <a:schemeClr val="tx1"/>
                </a:solidFill>
                <a:latin typeface="+mn-lt"/>
                <a:ea typeface="ＭＳ Ｐゴシック" pitchFamily="-65" charset="-128"/>
                <a:cs typeface="ＭＳ Ｐゴシック" pitchFamily="-65" charset="-128"/>
              </a:rPr>
              <a:t>(except the Smyrna type), </a:t>
            </a:r>
            <a:r>
              <a:rPr lang="en-US" sz="1200" u="sng" kern="1200" dirty="0" smtClean="0">
                <a:solidFill>
                  <a:schemeClr val="tx1"/>
                </a:solidFill>
                <a:latin typeface="+mn-lt"/>
                <a:ea typeface="ＭＳ Ｐゴシック" pitchFamily="-65" charset="-128"/>
                <a:cs typeface="ＭＳ Ｐゴシック" pitchFamily="-65" charset="-128"/>
              </a:rPr>
              <a:t>peach</a:t>
            </a:r>
            <a:r>
              <a:rPr lang="en-US" sz="1200" kern="1200" dirty="0" smtClean="0">
                <a:solidFill>
                  <a:schemeClr val="tx1"/>
                </a:solidFill>
                <a:latin typeface="+mn-lt"/>
                <a:ea typeface="ＭＳ Ｐゴシック" pitchFamily="-65" charset="-128"/>
                <a:cs typeface="ＭＳ Ｐゴシック" pitchFamily="-65" charset="-128"/>
              </a:rPr>
              <a:t> (except ‘J.H. Hale’ and some others), and European-type </a:t>
            </a:r>
            <a:r>
              <a:rPr lang="en-US" sz="1200" u="sng" kern="1200" dirty="0" smtClean="0">
                <a:solidFill>
                  <a:schemeClr val="tx1"/>
                </a:solidFill>
                <a:latin typeface="+mn-lt"/>
                <a:ea typeface="ＭＳ Ｐゴシック" pitchFamily="-65" charset="-128"/>
                <a:cs typeface="ＭＳ Ｐゴシック" pitchFamily="-65" charset="-128"/>
              </a:rPr>
              <a:t>plums and prunes</a:t>
            </a:r>
            <a:r>
              <a:rPr lang="en-US" sz="1200" kern="1200" dirty="0" smtClean="0">
                <a:solidFill>
                  <a:schemeClr val="tx1"/>
                </a:solidFill>
                <a:latin typeface="+mn-lt"/>
                <a:ea typeface="ＭＳ Ｐゴシック" pitchFamily="-65" charset="-128"/>
                <a:cs typeface="ＭＳ Ｐゴシック" pitchFamily="-65" charset="-128"/>
              </a:rPr>
              <a:t>.  Some </a:t>
            </a:r>
            <a:r>
              <a:rPr lang="en-US" sz="1200" u="sng" kern="1200" dirty="0" smtClean="0">
                <a:solidFill>
                  <a:schemeClr val="tx1"/>
                </a:solidFill>
                <a:latin typeface="+mn-lt"/>
                <a:ea typeface="ＭＳ Ｐゴシック" pitchFamily="-65" charset="-128"/>
                <a:cs typeface="ＭＳ Ｐゴシック" pitchFamily="-65" charset="-128"/>
              </a:rPr>
              <a:t>European pears are also self-fruitful</a:t>
            </a:r>
            <a:r>
              <a:rPr lang="en-US" sz="1200" kern="1200" dirty="0" smtClean="0">
                <a:solidFill>
                  <a:schemeClr val="tx1"/>
                </a:solidFill>
                <a:latin typeface="+mn-lt"/>
                <a:ea typeface="ＭＳ Ｐゴシック" pitchFamily="-65" charset="-128"/>
                <a:cs typeface="ＭＳ Ｐゴシック" pitchFamily="-65" charset="-128"/>
              </a:rPr>
              <a:t>.  ‘Bartlett’ pear is </a:t>
            </a:r>
            <a:r>
              <a:rPr lang="en-US" sz="1200" kern="1200" dirty="0" err="1" smtClean="0">
                <a:solidFill>
                  <a:schemeClr val="tx1"/>
                </a:solidFill>
                <a:latin typeface="+mn-lt"/>
                <a:ea typeface="ＭＳ Ｐゴシック" pitchFamily="-65" charset="-128"/>
                <a:cs typeface="ＭＳ Ｐゴシック" pitchFamily="-65" charset="-128"/>
              </a:rPr>
              <a:t>parthenocarpic</a:t>
            </a:r>
            <a:r>
              <a:rPr lang="en-US" sz="1200" kern="1200" dirty="0" smtClean="0">
                <a:solidFill>
                  <a:schemeClr val="tx1"/>
                </a:solidFill>
                <a:latin typeface="+mn-lt"/>
                <a:ea typeface="ＭＳ Ｐゴシック" pitchFamily="-65" charset="-128"/>
                <a:cs typeface="ＭＳ Ｐゴシック" pitchFamily="-65" charset="-128"/>
              </a:rPr>
              <a:t>, which means that no pollination is required to set fruit (only in California).  </a:t>
            </a:r>
            <a:r>
              <a:rPr lang="en-US" sz="1200" u="sng" kern="1200" dirty="0" smtClean="0">
                <a:solidFill>
                  <a:schemeClr val="tx1"/>
                </a:solidFill>
                <a:latin typeface="+mn-lt"/>
                <a:ea typeface="ＭＳ Ｐゴシック" pitchFamily="-65" charset="-128"/>
                <a:cs typeface="ＭＳ Ｐゴシック" pitchFamily="-65" charset="-128"/>
              </a:rPr>
              <a:t>Some cherries are self-fruitful,</a:t>
            </a:r>
            <a:r>
              <a:rPr lang="en-US" sz="1200" kern="1200" dirty="0" smtClean="0">
                <a:solidFill>
                  <a:schemeClr val="tx1"/>
                </a:solidFill>
                <a:latin typeface="+mn-lt"/>
                <a:ea typeface="ＭＳ Ｐゴシック" pitchFamily="-65" charset="-128"/>
                <a:cs typeface="ＭＳ Ｐゴシック" pitchFamily="-65" charset="-128"/>
              </a:rPr>
              <a:t> such as ‘</a:t>
            </a:r>
            <a:r>
              <a:rPr lang="en-US" sz="1200" kern="1200" dirty="0" err="1" smtClean="0">
                <a:solidFill>
                  <a:schemeClr val="tx1"/>
                </a:solidFill>
                <a:latin typeface="+mn-lt"/>
                <a:ea typeface="ＭＳ Ｐゴシック" pitchFamily="-65" charset="-128"/>
                <a:cs typeface="ＭＳ Ｐゴシック" pitchFamily="-65" charset="-128"/>
              </a:rPr>
              <a:t>Lapins</a:t>
            </a:r>
            <a:r>
              <a:rPr lang="en-US" sz="1200" kern="1200" dirty="0" smtClean="0">
                <a:solidFill>
                  <a:schemeClr val="tx1"/>
                </a:solidFill>
                <a:latin typeface="+mn-lt"/>
                <a:ea typeface="ＭＳ Ｐゴシック" pitchFamily="-65" charset="-128"/>
                <a:cs typeface="ＭＳ Ｐゴシック" pitchFamily="-65" charset="-128"/>
              </a:rPr>
              <a:t>,’ ‘Stella,’ and ‘Sunburst.’  Many apple varieties are self-fruitful, including ‘</a:t>
            </a:r>
            <a:r>
              <a:rPr lang="en-US" sz="1200" kern="1200" dirty="0" err="1" smtClean="0">
                <a:solidFill>
                  <a:schemeClr val="tx1"/>
                </a:solidFill>
                <a:latin typeface="+mn-lt"/>
                <a:ea typeface="ＭＳ Ｐゴシック" pitchFamily="-65" charset="-128"/>
                <a:cs typeface="ＭＳ Ｐゴシック" pitchFamily="-65" charset="-128"/>
              </a:rPr>
              <a:t>Braeburn</a:t>
            </a:r>
            <a:r>
              <a:rPr lang="en-US" sz="1200" kern="1200" dirty="0" smtClean="0">
                <a:solidFill>
                  <a:schemeClr val="tx1"/>
                </a:solidFill>
                <a:latin typeface="+mn-lt"/>
                <a:ea typeface="ＭＳ Ｐゴシック" pitchFamily="-65" charset="-128"/>
                <a:cs typeface="ＭＳ Ｐゴシック" pitchFamily="-65" charset="-128"/>
              </a:rPr>
              <a:t>,’ ‘Empire,’ ‘Fuji,’ ‘Gala,’ ‘Granny Smith,’ and ‘Pippin.’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Fruit</a:t>
            </a:r>
            <a:r>
              <a:rPr lang="en-US" baseline="0" dirty="0" smtClean="0"/>
              <a:t> will not form until pollen from male parts are transferred to the female parts of a flower.</a:t>
            </a:r>
          </a:p>
          <a:p>
            <a:pPr eaLnBrk="1" hangingPunct="1">
              <a:spcBef>
                <a:spcPct val="0"/>
              </a:spcBef>
            </a:pPr>
            <a:r>
              <a:rPr lang="en-US" baseline="0" dirty="0" smtClean="0"/>
              <a:t>Without pollination, flowers may bloom abundantly, but will not bear fruit.</a:t>
            </a:r>
          </a:p>
          <a:p>
            <a:pPr eaLnBrk="1" hangingPunct="1">
              <a:spcBef>
                <a:spcPct val="0"/>
              </a:spcBef>
            </a:pPr>
            <a:r>
              <a:rPr lang="en-US" baseline="0" dirty="0" smtClean="0"/>
              <a:t>Pollination is the transfer of pollen from the stamens to the stigma of the same or a different flower.</a:t>
            </a:r>
          </a:p>
          <a:p>
            <a:pPr eaLnBrk="1" hangingPunct="1">
              <a:spcBef>
                <a:spcPct val="0"/>
              </a:spcBef>
            </a:pPr>
            <a:endParaRPr lang="en-US" baseline="0" dirty="0" smtClean="0"/>
          </a:p>
          <a:p>
            <a:pPr eaLnBrk="1" hangingPunct="1">
              <a:spcBef>
                <a:spcPct val="0"/>
              </a:spcBef>
            </a:pPr>
            <a:r>
              <a:rPr lang="en-US" baseline="0" dirty="0" smtClean="0"/>
              <a:t>Some species of fruit trees have perfect flowers—that is both the anthers which contain pollen, and the pistils which develop the fruit, are on the same blossom.</a:t>
            </a:r>
          </a:p>
          <a:p>
            <a:pPr eaLnBrk="1" hangingPunct="1">
              <a:spcBef>
                <a:spcPct val="0"/>
              </a:spcBef>
            </a:pPr>
            <a:endParaRPr lang="en-US" baseline="0" dirty="0" smtClean="0"/>
          </a:p>
          <a:p>
            <a:pPr eaLnBrk="1" hangingPunct="1">
              <a:spcBef>
                <a:spcPct val="0"/>
              </a:spcBef>
            </a:pPr>
            <a:r>
              <a:rPr lang="en-US" baseline="0" dirty="0" smtClean="0"/>
              <a:t>Trees THAT BEAR FRUIT from self pollination or from pollen from another tree of the same kind are called Self fruitful trees, or Self pollinating trees. </a:t>
            </a:r>
            <a:endParaRPr lang="en-US"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40</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Pollination can be performed by animals, insects, wind, or water.</a:t>
            </a:r>
            <a:endParaRPr lang="en-US"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41</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t>Mostly, fruit trees are pollinated by bees.</a:t>
            </a:r>
          </a:p>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t>Fruit set refers to fertilized flowers that have developed fruit.</a:t>
            </a:r>
            <a:endParaRPr lang="en-US" dirty="0" smtClean="0"/>
          </a:p>
          <a:p>
            <a:pPr eaLnBrk="1" hangingPunct="1">
              <a:spcBef>
                <a:spcPct val="0"/>
              </a:spcBef>
            </a:pPr>
            <a:endParaRPr lang="en-US" baseline="0"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42</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What do YOU as a home gardener need to know about pollination?</a:t>
            </a:r>
          </a:p>
          <a:p>
            <a:pPr eaLnBrk="1" hangingPunct="1">
              <a:spcBef>
                <a:spcPct val="0"/>
              </a:spcBef>
            </a:pPr>
            <a:r>
              <a:rPr lang="en-US" baseline="0" dirty="0" smtClean="0"/>
              <a:t>We talked about fruit trees with perfect flowers, that can bear fruit by self-pollinating.</a:t>
            </a:r>
          </a:p>
          <a:p>
            <a:pPr eaLnBrk="1" hangingPunct="1">
              <a:spcBef>
                <a:spcPct val="0"/>
              </a:spcBef>
            </a:pPr>
            <a:r>
              <a:rPr lang="en-US" dirty="0" smtClean="0"/>
              <a:t>Nearly all common varieties of </a:t>
            </a:r>
            <a:r>
              <a:rPr lang="en-US" b="1" dirty="0" smtClean="0"/>
              <a:t>apricot</a:t>
            </a:r>
            <a:r>
              <a:rPr lang="en-US" dirty="0" smtClean="0"/>
              <a:t>, </a:t>
            </a:r>
            <a:r>
              <a:rPr lang="en-US" b="1" dirty="0" smtClean="0"/>
              <a:t>peach</a:t>
            </a:r>
            <a:r>
              <a:rPr lang="en-US" dirty="0" smtClean="0"/>
              <a:t>, </a:t>
            </a:r>
            <a:r>
              <a:rPr lang="en-US" b="1" dirty="0" smtClean="0"/>
              <a:t>nectarine</a:t>
            </a:r>
            <a:r>
              <a:rPr lang="en-US" dirty="0" smtClean="0"/>
              <a:t> and sour cherry, persimmons,</a:t>
            </a:r>
            <a:r>
              <a:rPr lang="en-US" baseline="0" dirty="0" smtClean="0"/>
              <a:t> quince, and pomegranate</a:t>
            </a:r>
            <a:r>
              <a:rPr lang="en-US" dirty="0" smtClean="0"/>
              <a:t> are self-pollinating. MOST figs.</a:t>
            </a:r>
            <a:endParaRPr lang="en-US" baseline="0"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43</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Then there are Self sterile fruit trees.</a:t>
            </a:r>
          </a:p>
          <a:p>
            <a:pPr eaLnBrk="1" hangingPunct="1">
              <a:spcBef>
                <a:spcPct val="0"/>
              </a:spcBef>
            </a:pPr>
            <a:r>
              <a:rPr lang="en-US" baseline="0" dirty="0" smtClean="0"/>
              <a:t>However, there are many types of fruit trees with perfect flowers that cannot produce fruit from their own pollen.</a:t>
            </a:r>
          </a:p>
          <a:p>
            <a:pPr eaLnBrk="1" hangingPunct="1">
              <a:spcBef>
                <a:spcPct val="0"/>
              </a:spcBef>
            </a:pPr>
            <a:r>
              <a:rPr lang="en-US" baseline="0" dirty="0" smtClean="0"/>
              <a:t>They require pollen from a related cultivar.</a:t>
            </a:r>
          </a:p>
          <a:p>
            <a:pPr eaLnBrk="1" hangingPunct="1">
              <a:spcBef>
                <a:spcPct val="0"/>
              </a:spcBef>
            </a:pPr>
            <a:r>
              <a:rPr lang="en-US" baseline="0" dirty="0" smtClean="0"/>
              <a:t>That related cultivar is called a POLLENIZER.</a:t>
            </a:r>
          </a:p>
          <a:p>
            <a:pPr eaLnBrk="1" hangingPunct="1">
              <a:spcBef>
                <a:spcPct val="0"/>
              </a:spcBef>
            </a:pPr>
            <a:r>
              <a:rPr lang="en-US" baseline="0" dirty="0" smtClean="0"/>
              <a:t>In general, self-sterile types of fruit (and nuts) include many apples, sweet cherries, nuts, some pears, blueberries.</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44</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Learn the needs of the tree you want to plant—some fruit species bear male and female parts on the same flower, some bear male and female flowers on the same tree, some bear male and female flowers on SEPARATE plants.</a:t>
            </a:r>
          </a:p>
          <a:p>
            <a:pPr eaLnBrk="1" hangingPunct="1">
              <a:spcBef>
                <a:spcPct val="0"/>
              </a:spcBef>
            </a:pPr>
            <a:endParaRPr lang="en-US" baseline="0" dirty="0" smtClean="0"/>
          </a:p>
          <a:p>
            <a:pPr eaLnBrk="1" hangingPunct="1">
              <a:spcBef>
                <a:spcPct val="0"/>
              </a:spcBef>
            </a:pPr>
            <a:r>
              <a:rPr lang="en-US" baseline="0" dirty="0" smtClean="0"/>
              <a:t>Often neighbors have fruit tree varieties that will serve as pollinators.  </a:t>
            </a:r>
          </a:p>
          <a:p>
            <a:pPr eaLnBrk="1" hangingPunct="1">
              <a:spcBef>
                <a:spcPct val="0"/>
              </a:spcBef>
            </a:pPr>
            <a:r>
              <a:rPr lang="en-US" baseline="0" dirty="0" smtClean="0"/>
              <a:t>With appropriate bee activity (we’ll get back to that in a moment), neighboring trees or even wild trees can provide a source of pollen.  Maximum distance, 100 ft.</a:t>
            </a:r>
          </a:p>
          <a:p>
            <a:pPr eaLnBrk="1" hangingPunct="1">
              <a:spcBef>
                <a:spcPct val="0"/>
              </a:spcBef>
            </a:pPr>
            <a:r>
              <a:rPr lang="en-US" baseline="0" dirty="0" smtClean="0"/>
              <a:t>Plant your own pollinator.</a:t>
            </a:r>
          </a:p>
          <a:p>
            <a:pPr eaLnBrk="1" hangingPunct="1">
              <a:spcBef>
                <a:spcPct val="0"/>
              </a:spcBef>
            </a:pPr>
            <a:r>
              <a:rPr lang="en-US" baseline="0" dirty="0" smtClean="0"/>
              <a:t>Graft a cultivar that will serve as a pollinator branch, or place a bouquet of flowers from a pollinator in a jug or basket and place in the tree.  Do this in the early morning before the bees arrive.</a:t>
            </a:r>
          </a:p>
          <a:p>
            <a:pPr eaLnBrk="1" hangingPunct="1">
              <a:spcBef>
                <a:spcPct val="0"/>
              </a:spcBef>
            </a:pPr>
            <a:r>
              <a:rPr lang="en-US" baseline="0" dirty="0" smtClean="0"/>
              <a:t>We have a full listing of resources you can consult—it’s one of your handouts.</a:t>
            </a:r>
          </a:p>
          <a:p>
            <a:pPr eaLnBrk="1" hangingPunct="1">
              <a:spcBef>
                <a:spcPct val="0"/>
              </a:spcBef>
            </a:pPr>
            <a:r>
              <a:rPr lang="en-US" baseline="0" dirty="0" smtClean="0"/>
              <a:t>Please note especially the UC references—The Backyard Orchard, The Home Orchard, ANR PDF downloads.</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45</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46</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Make sure you have bees!</a:t>
            </a:r>
          </a:p>
          <a:p>
            <a:pPr eaLnBrk="1" hangingPunct="1">
              <a:spcBef>
                <a:spcPct val="0"/>
              </a:spcBef>
            </a:pPr>
            <a:r>
              <a:rPr lang="en-US" baseline="0" dirty="0" smtClean="0"/>
              <a:t>Invite them into your garden.</a:t>
            </a:r>
          </a:p>
          <a:p>
            <a:pPr eaLnBrk="1" hangingPunct="1">
              <a:spcBef>
                <a:spcPct val="0"/>
              </a:spcBef>
            </a:pPr>
            <a:r>
              <a:rPr lang="en-US" baseline="0" dirty="0" smtClean="0"/>
              <a:t>Find a little nook where you can plant some bee-friendly plants and let them become a little wild and alluring!</a:t>
            </a:r>
          </a:p>
          <a:p>
            <a:pPr eaLnBrk="1" hangingPunct="1">
              <a:spcBef>
                <a:spcPct val="0"/>
              </a:spcBef>
            </a:pPr>
            <a:r>
              <a:rPr lang="en-US" baseline="0" dirty="0" smtClean="0"/>
              <a:t>We suggest California natives, of course!  </a:t>
            </a:r>
          </a:p>
          <a:p>
            <a:pPr eaLnBrk="1" hangingPunct="1">
              <a:spcBef>
                <a:spcPct val="0"/>
              </a:spcBef>
            </a:pPr>
            <a:r>
              <a:rPr lang="en-US" baseline="0" dirty="0" smtClean="0"/>
              <a:t>Find a whole list of them at the California Native Plant Society website.  Or stay after and look at the pictures we have here.</a:t>
            </a:r>
          </a:p>
          <a:p>
            <a:pPr eaLnBrk="1" hangingPunct="1">
              <a:spcBef>
                <a:spcPct val="0"/>
              </a:spcBef>
            </a:pPr>
            <a:r>
              <a:rPr lang="en-US" baseline="0" dirty="0" smtClean="0"/>
              <a:t>Also, be sure to have water available.  Bees LOVE water, too!</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47</a:t>
            </a:fld>
            <a:endParaRPr lang="en-US"/>
          </a:p>
        </p:txBody>
      </p:sp>
    </p:spTree>
    <p:extLst>
      <p:ext uri="{BB962C8B-B14F-4D97-AF65-F5344CB8AC3E}">
        <p14:creationId xmlns:p14="http://schemas.microsoft.com/office/powerpoint/2010/main" val="257107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400" dirty="0"/>
              <a:t>You will find that Master Gardeners like to talk about their “tilth”- it is all about tilth in gardening.</a:t>
            </a:r>
          </a:p>
          <a:p>
            <a:pPr eaLnBrk="1" hangingPunct="1">
              <a:spcBef>
                <a:spcPct val="0"/>
              </a:spcBef>
            </a:pPr>
            <a:r>
              <a:rPr lang="en-US" sz="400" dirty="0"/>
              <a:t>This is your soil structure. </a:t>
            </a:r>
          </a:p>
          <a:p>
            <a:pPr eaLnBrk="1" hangingPunct="1">
              <a:spcBef>
                <a:spcPct val="0"/>
              </a:spcBef>
            </a:pPr>
            <a:r>
              <a:rPr lang="en-US" sz="400" dirty="0"/>
              <a:t>s</a:t>
            </a:r>
            <a:r>
              <a:rPr lang="en-US" sz="1100" dirty="0"/>
              <a:t>oil is made up of minerals, organic material, air and water. There needs to be enough balance of all 4 to have healthy trees. And you need to know what type of soil the tree requires</a:t>
            </a:r>
          </a:p>
          <a:p>
            <a:pPr eaLnBrk="1" hangingPunct="1">
              <a:spcBef>
                <a:spcPct val="0"/>
              </a:spcBef>
            </a:pPr>
            <a:r>
              <a:rPr lang="en-US" sz="1100" dirty="0"/>
              <a:t>The air and water need to move around within the minerals and organic material so that the roots can absorb not only water but nutrients from the soil. </a:t>
            </a:r>
          </a:p>
          <a:p>
            <a:pPr eaLnBrk="1" hangingPunct="1">
              <a:spcBef>
                <a:spcPct val="0"/>
              </a:spcBef>
            </a:pPr>
            <a:r>
              <a:rPr lang="en-US" sz="1100" dirty="0"/>
              <a:t>Identify soil problems-                (show soil testing kit) (water meter)</a:t>
            </a:r>
          </a:p>
          <a:p>
            <a:pPr eaLnBrk="1" hangingPunct="1">
              <a:spcBef>
                <a:spcPct val="0"/>
              </a:spcBef>
            </a:pPr>
            <a:endParaRPr lang="en-US" sz="1100" dirty="0"/>
          </a:p>
          <a:p>
            <a:pPr eaLnBrk="1" hangingPunct="1">
              <a:spcBef>
                <a:spcPct val="0"/>
              </a:spcBef>
            </a:pPr>
            <a:r>
              <a:rPr lang="en-US" sz="1100" dirty="0"/>
              <a:t>Before becoming a master gardener- would buy a bareroot from a nursery, dig a hole and plant the tree. Water it and wonder two years later why no fruit.</a:t>
            </a:r>
          </a:p>
          <a:p>
            <a:pPr eaLnBrk="1" hangingPunct="1">
              <a:spcBef>
                <a:spcPct val="0"/>
              </a:spcBef>
            </a:pPr>
            <a:endParaRPr lang="en-US" sz="1100" dirty="0"/>
          </a:p>
          <a:p>
            <a:pPr eaLnBrk="1" hangingPunct="1">
              <a:spcBef>
                <a:spcPct val="0"/>
              </a:spcBef>
            </a:pPr>
            <a:r>
              <a:rPr lang="en-US" sz="1100" dirty="0"/>
              <a:t>Now I know there is more to a healthy fruit tree than sticking it in the soil and watering it.</a:t>
            </a:r>
          </a:p>
          <a:p>
            <a:pPr eaLnBrk="1" hangingPunct="1">
              <a:spcBef>
                <a:spcPct val="0"/>
              </a:spcBef>
            </a:pPr>
            <a:r>
              <a:rPr lang="en-US" sz="1100" dirty="0"/>
              <a:t>You might want to buy a kit and determine soil type</a:t>
            </a:r>
          </a:p>
          <a:p>
            <a:pPr eaLnBrk="1" hangingPunct="1">
              <a:spcBef>
                <a:spcPct val="0"/>
              </a:spcBef>
            </a:pPr>
            <a:endParaRPr lang="en-US" sz="1100" dirty="0"/>
          </a:p>
          <a:p>
            <a:pPr eaLnBrk="1" hangingPunct="1">
              <a:spcBef>
                <a:spcPct val="0"/>
              </a:spcBef>
            </a:pPr>
            <a:r>
              <a:rPr lang="en-US" sz="1100" dirty="0"/>
              <a:t>Most soils  in Napa are with clay, clay loam so problems with soil compaction</a:t>
            </a:r>
          </a:p>
          <a:p>
            <a:pPr eaLnBrk="1" hangingPunct="1">
              <a:spcBef>
                <a:spcPct val="0"/>
              </a:spcBef>
            </a:pPr>
            <a:r>
              <a:rPr lang="en-US" sz="1100" dirty="0"/>
              <a:t>If compaction is shallow- tillage will aid in loosening the top layer. </a:t>
            </a:r>
          </a:p>
          <a:p>
            <a:pPr eaLnBrk="1" hangingPunct="1">
              <a:spcBef>
                <a:spcPct val="0"/>
              </a:spcBef>
            </a:pPr>
            <a:r>
              <a:rPr lang="en-US" sz="1100" dirty="0"/>
              <a:t>If impervious layer, such as hardpan, drainage can be improved by breaking through the layer to allow water movement and rooting into the layers below.soils should have good soil drainage.</a:t>
            </a:r>
          </a:p>
          <a:p>
            <a:pPr eaLnBrk="1" hangingPunct="1">
              <a:spcBef>
                <a:spcPct val="0"/>
              </a:spcBef>
            </a:pPr>
            <a:r>
              <a:rPr lang="en-US" sz="1100" dirty="0"/>
              <a:t>The “feel” test- grab some soil and squeeze to feel the structure </a:t>
            </a:r>
          </a:p>
          <a:p>
            <a:pPr eaLnBrk="1" hangingPunct="1">
              <a:spcBef>
                <a:spcPct val="0"/>
              </a:spcBef>
            </a:pPr>
            <a:r>
              <a:rPr lang="en-US" sz="1100" dirty="0"/>
              <a:t>Well drained and deep 4-9 ft for good growth . Shallow, poorly drained sites will produce small, weak plants, with lower yields more pest problems and special water management</a:t>
            </a:r>
          </a:p>
          <a:p>
            <a:pPr eaLnBrk="1" hangingPunct="1">
              <a:spcBef>
                <a:spcPct val="0"/>
              </a:spcBef>
            </a:pPr>
            <a:r>
              <a:rPr lang="en-US" sz="1100" dirty="0"/>
              <a:t>Drainage-  need to know to set up irrigation…amount of water needed.</a:t>
            </a:r>
          </a:p>
          <a:p>
            <a:pPr eaLnBrk="1" hangingPunct="1">
              <a:spcBef>
                <a:spcPct val="0"/>
              </a:spcBef>
            </a:pPr>
            <a:endParaRPr lang="en-US" sz="1100" dirty="0"/>
          </a:p>
        </p:txBody>
      </p:sp>
      <p:sp>
        <p:nvSpPr>
          <p:cNvPr id="44036" name="Slide Number Placeholder 3"/>
          <p:cNvSpPr>
            <a:spLocks noGrp="1"/>
          </p:cNvSpPr>
          <p:nvPr>
            <p:ph type="sldNum" sz="quarter" idx="5"/>
          </p:nvPr>
        </p:nvSpPr>
        <p:spPr bwMode="auto">
          <a:noFill/>
          <a:ln>
            <a:miter lim="800000"/>
            <a:headEnd/>
            <a:tailEnd/>
          </a:ln>
        </p:spPr>
        <p:txBody>
          <a:bodyPr/>
          <a:lstStyle/>
          <a:p>
            <a:fld id="{235DE2DE-C5E8-43C2-B4B6-662406F1FB8E}" type="slidenum">
              <a:rPr lang="en-US"/>
              <a:pPr/>
              <a:t>48</a:t>
            </a:fld>
            <a:endParaRPr lang="en-US" dirty="0"/>
          </a:p>
        </p:txBody>
      </p:sp>
    </p:spTree>
    <p:extLst>
      <p:ext uri="{BB962C8B-B14F-4D97-AF65-F5344CB8AC3E}">
        <p14:creationId xmlns:p14="http://schemas.microsoft.com/office/powerpoint/2010/main" val="3768076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ea typeface="ＭＳ Ｐゴシック" charset="0"/>
                <a:cs typeface="ＭＳ Ｐゴシック" charset="0"/>
              </a:rPr>
              <a:t>And we have </a:t>
            </a:r>
            <a:r>
              <a:rPr lang="en-US" b="1" dirty="0" smtClean="0">
                <a:ea typeface="ＭＳ Ｐゴシック" charset="0"/>
                <a:cs typeface="ＭＳ Ｐゴシック" charset="0"/>
              </a:rPr>
              <a:t>several services</a:t>
            </a:r>
            <a:r>
              <a:rPr lang="en-US" dirty="0" smtClean="0">
                <a:ea typeface="ＭＳ Ｐゴシック" charset="0"/>
                <a:cs typeface="ＭＳ Ｐゴシック" charset="0"/>
              </a:rPr>
              <a:t> we want to make sure you know about!</a:t>
            </a:r>
          </a:p>
          <a:p>
            <a:r>
              <a:rPr lang="en-US" dirty="0" smtClean="0">
                <a:ea typeface="ＭＳ Ｐゴシック" charset="0"/>
                <a:cs typeface="ＭＳ Ｐゴシック" charset="0"/>
              </a:rPr>
              <a:t>First, </a:t>
            </a:r>
            <a:r>
              <a:rPr lang="en-US" b="1" dirty="0" smtClean="0">
                <a:ea typeface="ＭＳ Ｐゴシック" charset="0"/>
                <a:cs typeface="ＭＳ Ｐゴシック" charset="0"/>
              </a:rPr>
              <a:t>workshops</a:t>
            </a:r>
            <a:r>
              <a:rPr lang="en-US" dirty="0" smtClean="0">
                <a:ea typeface="ＭＳ Ｐゴシック" charset="0"/>
                <a:cs typeface="ＭＳ Ｐゴシック" charset="0"/>
              </a:rPr>
              <a:t>—you already know that, because you are here!</a:t>
            </a:r>
          </a:p>
          <a:p>
            <a:r>
              <a:rPr lang="en-US" dirty="0" smtClean="0">
                <a:ea typeface="ＭＳ Ｐゴシック" charset="0"/>
                <a:cs typeface="ＭＳ Ｐゴシック" charset="0"/>
              </a:rPr>
              <a:t>We have a </a:t>
            </a:r>
            <a:r>
              <a:rPr lang="en-US" b="1" dirty="0" smtClean="0">
                <a:ea typeface="ＭＳ Ｐゴシック" charset="0"/>
                <a:cs typeface="ＭＳ Ｐゴシック" charset="0"/>
              </a:rPr>
              <a:t>Help Desk (bricks and mortar)</a:t>
            </a:r>
            <a:r>
              <a:rPr lang="en-US" dirty="0" smtClean="0">
                <a:ea typeface="ＭＳ Ｐゴシック" charset="0"/>
                <a:cs typeface="ＭＳ Ｐゴシック" charset="0"/>
              </a:rPr>
              <a:t>, and here (Hold up business card) is the information for that.  And we have </a:t>
            </a:r>
            <a:r>
              <a:rPr lang="en-US" b="1" dirty="0" smtClean="0">
                <a:ea typeface="ＭＳ Ｐゴシック" charset="0"/>
                <a:cs typeface="ＭＳ Ｐゴシック" charset="0"/>
              </a:rPr>
              <a:t>Mobile Help Desks</a:t>
            </a:r>
            <a:r>
              <a:rPr lang="en-US" dirty="0" smtClean="0">
                <a:ea typeface="ＭＳ Ｐゴシック" charset="0"/>
                <a:cs typeface="ＭＳ Ｐゴシック" charset="0"/>
              </a:rPr>
              <a:t> at various nurseries in the area in the spring, and we are generally a presence at all the valley </a:t>
            </a:r>
            <a:r>
              <a:rPr lang="en-US" b="1" dirty="0" smtClean="0">
                <a:ea typeface="ＭＳ Ｐゴシック" charset="0"/>
                <a:cs typeface="ＭＳ Ｐゴシック" charset="0"/>
              </a:rPr>
              <a:t>Farmers Markets</a:t>
            </a:r>
            <a:r>
              <a:rPr lang="en-US" dirty="0" smtClean="0">
                <a:ea typeface="ＭＳ Ｐゴシック" charset="0"/>
                <a:cs typeface="ＭＳ Ｐゴシック" charset="0"/>
              </a:rPr>
              <a:t>.  Have any of you seen us around?</a:t>
            </a:r>
          </a:p>
          <a:p>
            <a:r>
              <a:rPr lang="en-US" dirty="0" smtClean="0">
                <a:ea typeface="ＭＳ Ｐゴシック" charset="0"/>
                <a:cs typeface="ＭＳ Ｐゴシック" charset="0"/>
              </a:rPr>
              <a:t>Our </a:t>
            </a:r>
            <a:r>
              <a:rPr lang="en-US" b="1" dirty="0" smtClean="0">
                <a:ea typeface="ＭＳ Ｐゴシック" charset="0"/>
                <a:cs typeface="ＭＳ Ｐゴシック" charset="0"/>
              </a:rPr>
              <a:t>website</a:t>
            </a:r>
            <a:r>
              <a:rPr lang="en-US" dirty="0" smtClean="0">
                <a:ea typeface="ＭＳ Ｐゴシック" charset="0"/>
                <a:cs typeface="ＭＳ Ｐゴシック" charset="0"/>
              </a:rPr>
              <a:t> is just packed with help!  Google Napa County Master Gardeners.  We are also linked to the Agriculture and Natural Resources </a:t>
            </a:r>
            <a:r>
              <a:rPr lang="en-US" b="1" dirty="0" smtClean="0">
                <a:ea typeface="ＭＳ Ｐゴシック" charset="0"/>
                <a:cs typeface="ＭＳ Ｐゴシック" charset="0"/>
              </a:rPr>
              <a:t>library at UC Davis</a:t>
            </a:r>
            <a:r>
              <a:rPr lang="en-US" dirty="0" smtClean="0">
                <a:ea typeface="ＭＳ Ｐゴシック" charset="0"/>
                <a:cs typeface="ＭＳ Ｐゴシック" charset="0"/>
              </a:rPr>
              <a:t>.</a:t>
            </a:r>
          </a:p>
          <a:p>
            <a:r>
              <a:rPr lang="en-US" dirty="0" smtClean="0">
                <a:ea typeface="ＭＳ Ｐゴシック" charset="0"/>
                <a:cs typeface="ＭＳ Ｐゴシック" charset="0"/>
              </a:rPr>
              <a:t>We have a </a:t>
            </a:r>
            <a:r>
              <a:rPr lang="en-US" b="1" dirty="0" smtClean="0">
                <a:ea typeface="ＭＳ Ｐゴシック" charset="0"/>
                <a:cs typeface="ＭＳ Ｐゴシック" charset="0"/>
              </a:rPr>
              <a:t>weekly column</a:t>
            </a:r>
            <a:r>
              <a:rPr lang="en-US" dirty="0" smtClean="0">
                <a:ea typeface="ＭＳ Ｐゴシック" charset="0"/>
                <a:cs typeface="ＭＳ Ｐゴシック" charset="0"/>
              </a:rPr>
              <a:t> in the Napa newspaper—have you seen it?  You can find an archive of our newspaper articles on our website.</a:t>
            </a:r>
          </a:p>
          <a:p>
            <a:r>
              <a:rPr lang="en-US" dirty="0" smtClean="0">
                <a:ea typeface="ＭＳ Ｐゴシック" charset="0"/>
                <a:cs typeface="ＭＳ Ｐゴシック" charset="0"/>
              </a:rPr>
              <a:t>We have a comprehensive </a:t>
            </a:r>
            <a:r>
              <a:rPr lang="en-US" b="1" dirty="0" smtClean="0">
                <a:ea typeface="ＭＳ Ｐゴシック" charset="0"/>
                <a:cs typeface="ＭＳ Ｐゴシック" charset="0"/>
              </a:rPr>
              <a:t>demonstration garden in Napa at Connolly Ranch</a:t>
            </a:r>
            <a:r>
              <a:rPr lang="en-US" dirty="0" smtClean="0">
                <a:ea typeface="ＭＳ Ｐゴシック" charset="0"/>
                <a:cs typeface="ＭＳ Ｐゴシック" charset="0"/>
              </a:rPr>
              <a:t>, at Browns Valley and Thompson roads.  Have any of you been there?  Please check our open garden schedule on our website and come have a look!  </a:t>
            </a:r>
          </a:p>
          <a:p>
            <a:r>
              <a:rPr lang="en-US" dirty="0" smtClean="0">
                <a:ea typeface="ＭＳ Ｐゴシック" charset="0"/>
                <a:cs typeface="ＭＳ Ｐゴシック" charset="0"/>
              </a:rPr>
              <a:t>We have our </a:t>
            </a:r>
            <a:r>
              <a:rPr lang="en-US" b="1" dirty="0" smtClean="0">
                <a:ea typeface="ＭＳ Ｐゴシック" charset="0"/>
                <a:cs typeface="ＭＳ Ｐゴシック" charset="0"/>
              </a:rPr>
              <a:t>Monthly Garden Guide specific to Napa County</a:t>
            </a:r>
            <a:r>
              <a:rPr lang="en-US" dirty="0" smtClean="0">
                <a:ea typeface="ＭＳ Ｐゴシック" charset="0"/>
                <a:cs typeface="ＭＳ Ｐゴシック" charset="0"/>
              </a:rPr>
              <a:t> and have just completed an update</a:t>
            </a:r>
            <a:r>
              <a:rPr lang="en-US" baseline="0" dirty="0" smtClean="0">
                <a:ea typeface="ＭＳ Ｐゴシック" charset="0"/>
                <a:cs typeface="ＭＳ Ｐゴシック" charset="0"/>
              </a:rPr>
              <a:t> to our</a:t>
            </a:r>
            <a:r>
              <a:rPr lang="en-US" dirty="0" smtClean="0">
                <a:ea typeface="ＭＳ Ｐゴシック" charset="0"/>
                <a:cs typeface="ＭＳ Ｐゴシック" charset="0"/>
              </a:rPr>
              <a:t> book about </a:t>
            </a:r>
            <a:r>
              <a:rPr lang="en-US" b="1" dirty="0" smtClean="0">
                <a:ea typeface="ＭＳ Ｐゴシック" charset="0"/>
                <a:cs typeface="ＭＳ Ｐゴシック" charset="0"/>
              </a:rPr>
              <a:t>Trees in Napa</a:t>
            </a:r>
            <a:r>
              <a:rPr lang="en-US" dirty="0" smtClean="0">
                <a:ea typeface="ＭＳ Ｐゴシック" charset="0"/>
                <a:cs typeface="ＭＳ Ｐゴシック" charset="0"/>
              </a:rPr>
              <a:t>.</a:t>
            </a:r>
          </a:p>
          <a:p>
            <a:r>
              <a:rPr lang="en-US" dirty="0" smtClean="0">
                <a:ea typeface="ＭＳ Ｐゴシック" charset="0"/>
                <a:cs typeface="ＭＳ Ｐゴシック" charset="0"/>
              </a:rPr>
              <a:t>We want you to take advantage of all this information!</a:t>
            </a:r>
          </a:p>
          <a:p>
            <a:r>
              <a:rPr lang="en-US" dirty="0" smtClean="0">
                <a:ea typeface="ＭＳ Ｐゴシック" charset="0"/>
                <a:cs typeface="ＭＳ Ｐゴシック" charset="0"/>
              </a:rPr>
              <a:t>But wait, there’s more!</a:t>
            </a:r>
          </a:p>
          <a:p>
            <a:r>
              <a:rPr lang="en-US" dirty="0" smtClean="0">
                <a:ea typeface="ＭＳ Ｐゴシック" charset="0"/>
                <a:cs typeface="ＭＳ Ｐゴシック" charset="0"/>
              </a:rPr>
              <a:t>We </a:t>
            </a:r>
            <a:r>
              <a:rPr lang="en-US" b="1" dirty="0" smtClean="0">
                <a:ea typeface="ＭＳ Ｐゴシック" charset="0"/>
                <a:cs typeface="ＭＳ Ｐゴシック" charset="0"/>
              </a:rPr>
              <a:t>train</a:t>
            </a:r>
            <a:r>
              <a:rPr lang="en-US" dirty="0" smtClean="0">
                <a:ea typeface="ＭＳ Ｐゴシック" charset="0"/>
                <a:cs typeface="ＭＳ Ｐゴシック" charset="0"/>
              </a:rPr>
              <a:t> future Master Gardeners!  Check our website to sign up to be notified when we begin recruiting for the 2017 class next summer!  Our 2016 candidates are currently in interviews.</a:t>
            </a:r>
          </a:p>
          <a:p>
            <a:endParaRPr lang="en-US" dirty="0" smtClean="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4</a:t>
            </a:fld>
            <a:endParaRPr lang="en-US"/>
          </a:p>
        </p:txBody>
      </p:sp>
    </p:spTree>
    <p:extLst>
      <p:ext uri="{BB962C8B-B14F-4D97-AF65-F5344CB8AC3E}">
        <p14:creationId xmlns:p14="http://schemas.microsoft.com/office/powerpoint/2010/main" val="338419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49</a:t>
            </a:fld>
            <a:endParaRPr lang="en-US" dirty="0"/>
          </a:p>
        </p:txBody>
      </p:sp>
    </p:spTree>
    <p:extLst>
      <p:ext uri="{BB962C8B-B14F-4D97-AF65-F5344CB8AC3E}">
        <p14:creationId xmlns:p14="http://schemas.microsoft.com/office/powerpoint/2010/main" val="944692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Tag #1: The Variety</a:t>
            </a:r>
          </a:p>
          <a:p>
            <a:pPr defTabSz="444398">
              <a:defRPr/>
            </a:pPr>
            <a:r>
              <a:rPr lang="en-US" dirty="0"/>
              <a:t>Harvested very late (early September), excellent freezer or fresh-market selection. Yellow-fleshed freestone peach with an attractive yellow skin and bright red blush where exposed to sun. The fruit features a very large size and a well-balanced peach flavor.</a:t>
            </a:r>
          </a:p>
          <a:p>
            <a:endParaRPr lang="en-US" b="1" dirty="0"/>
          </a:p>
          <a:p>
            <a:r>
              <a:rPr lang="en-US" dirty="0"/>
              <a:t>This tag shows the particular named variety of fruit, like an “Anna” apple, or a “May Pride” peach. This label lists the characteristics of that particular variety, such as the flavor, ripening time and chill hours required to set fruit. If you live near the coast, you need to be particularly careful in selecting a fruit tree that has a low chill hour requirement. After you’re done salivating over the fruit’s juicy details, pay close attention to other label.</a:t>
            </a:r>
          </a:p>
          <a:p>
            <a:r>
              <a:rPr lang="en-US" b="1" dirty="0"/>
              <a:t>Tag #2: The Rootstock</a:t>
            </a:r>
          </a:p>
          <a:p>
            <a:r>
              <a:rPr lang="en-US" b="1" dirty="0" smtClean="0">
                <a:effectLst/>
              </a:rPr>
              <a:t>Citation</a:t>
            </a:r>
            <a:endParaRPr lang="en-US" b="1" dirty="0" smtClean="0"/>
          </a:p>
          <a:p>
            <a:r>
              <a:rPr lang="en-US" dirty="0" smtClean="0"/>
              <a:t>Peaches and nectarines dwarfed to 8 to 14 feet. Apricots and plums dwarfed to 3/4 of standard. Very tolerant of wet soil, induces early dormancy in dry soil. Very winter hardy. Resists root-knot nematodes. Trees bear at young age. (</a:t>
            </a:r>
            <a:r>
              <a:rPr lang="en-US" dirty="0" err="1" smtClean="0"/>
              <a:t>Zaiger</a:t>
            </a:r>
            <a:r>
              <a:rPr lang="en-US" dirty="0" smtClean="0"/>
              <a:t>)</a:t>
            </a:r>
          </a:p>
          <a:p>
            <a:endParaRPr lang="en-US" b="1" dirty="0"/>
          </a:p>
          <a:p>
            <a:r>
              <a:rPr lang="en-US" dirty="0"/>
              <a:t>The rootstock information is critical in determining whether the tree is best suited to your site. Fruit trees are grafted onto various rootstocks which impart particular attributes to the variety. For example, different </a:t>
            </a:r>
            <a:r>
              <a:rPr lang="en-US" dirty="0" err="1"/>
              <a:t>rootsocks</a:t>
            </a:r>
            <a:r>
              <a:rPr lang="en-US" dirty="0"/>
              <a:t> may extend the range for that tree, giving it the ability to grow where it might not normally be possible (due to sandy soils, wet soils, crown rots, nematodes, etc.). Rootstocks can also help control the height of the tree (creating dwarf or semi-dwarfing trees) or offer drought tolerance or more protection in cold winter areas. Generally, your local nursery will pick the combinations of variety and rootstock that will work best in your area. For additional information on varieties suitable for low chill coastal San Diego, check out this link to see a list of recommended fruit trees prepared by the California Rare Fruit Growers, San Diego Chapter.</a:t>
            </a: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50</a:t>
            </a:fld>
            <a:endParaRPr lang="en-US" dirty="0"/>
          </a:p>
        </p:txBody>
      </p:sp>
    </p:spTree>
    <p:extLst>
      <p:ext uri="{BB962C8B-B14F-4D97-AF65-F5344CB8AC3E}">
        <p14:creationId xmlns:p14="http://schemas.microsoft.com/office/powerpoint/2010/main" val="1346376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sz="400" dirty="0"/>
              <a:t>You will find that Master Gardeners like to talk about their “tilth”- it is all about tilth in gardening.</a:t>
            </a:r>
          </a:p>
          <a:p>
            <a:pPr eaLnBrk="1" hangingPunct="1">
              <a:spcBef>
                <a:spcPct val="0"/>
              </a:spcBef>
            </a:pPr>
            <a:endParaRPr lang="en-US" sz="400" dirty="0"/>
          </a:p>
          <a:p>
            <a:pPr eaLnBrk="1" hangingPunct="1">
              <a:spcBef>
                <a:spcPct val="0"/>
              </a:spcBef>
            </a:pPr>
            <a:r>
              <a:rPr lang="en-US" sz="400" dirty="0"/>
              <a:t>This is your soil structure. </a:t>
            </a:r>
          </a:p>
          <a:p>
            <a:pPr eaLnBrk="1" hangingPunct="1">
              <a:spcBef>
                <a:spcPct val="0"/>
              </a:spcBef>
            </a:pPr>
            <a:endParaRPr lang="en-US" sz="400" dirty="0"/>
          </a:p>
          <a:p>
            <a:pPr eaLnBrk="1" hangingPunct="1">
              <a:spcBef>
                <a:spcPct val="0"/>
              </a:spcBef>
            </a:pPr>
            <a:r>
              <a:rPr lang="en-US" sz="400" dirty="0"/>
              <a:t>S</a:t>
            </a:r>
            <a:r>
              <a:rPr lang="en-US" sz="1100" dirty="0"/>
              <a:t>oil is made up of minerals, organic material, air and water. There needs to be enough balance of all 4 to have a healthy trees. And you need to know what type of soil the tree requires.</a:t>
            </a:r>
          </a:p>
          <a:p>
            <a:pPr eaLnBrk="1" hangingPunct="1">
              <a:spcBef>
                <a:spcPct val="0"/>
              </a:spcBef>
            </a:pPr>
            <a:endParaRPr lang="en-US" sz="1100" dirty="0"/>
          </a:p>
          <a:p>
            <a:pPr eaLnBrk="1" hangingPunct="1">
              <a:spcBef>
                <a:spcPct val="0"/>
              </a:spcBef>
            </a:pPr>
            <a:r>
              <a:rPr lang="en-US" sz="1100" dirty="0"/>
              <a:t>The air and water need to move around within the minerals and organic material so that the roots can absorb not only water but nutrients from the soil. </a:t>
            </a:r>
          </a:p>
          <a:p>
            <a:pPr eaLnBrk="1" hangingPunct="1">
              <a:spcBef>
                <a:spcPct val="0"/>
              </a:spcBef>
            </a:pPr>
            <a:r>
              <a:rPr lang="en-US" sz="1100" dirty="0"/>
              <a:t>Identify soil problems-                (show soil testing kit) (water meter)</a:t>
            </a:r>
          </a:p>
          <a:p>
            <a:pPr eaLnBrk="1" hangingPunct="1">
              <a:spcBef>
                <a:spcPct val="0"/>
              </a:spcBef>
            </a:pPr>
            <a:endParaRPr lang="en-US" sz="1100" dirty="0"/>
          </a:p>
          <a:p>
            <a:pPr eaLnBrk="1" hangingPunct="1">
              <a:spcBef>
                <a:spcPct val="0"/>
              </a:spcBef>
            </a:pPr>
            <a:r>
              <a:rPr lang="en-US" sz="1100" dirty="0"/>
              <a:t>Before becoming a master gardener- would buy a bareroot from a nursery, dig a hole and plant the tree. Water it and wonder two years later why no fruit.</a:t>
            </a:r>
          </a:p>
          <a:p>
            <a:pPr eaLnBrk="1" hangingPunct="1">
              <a:spcBef>
                <a:spcPct val="0"/>
              </a:spcBef>
            </a:pPr>
            <a:endParaRPr lang="en-US" sz="1100" dirty="0"/>
          </a:p>
          <a:p>
            <a:pPr eaLnBrk="1" hangingPunct="1">
              <a:spcBef>
                <a:spcPct val="0"/>
              </a:spcBef>
            </a:pPr>
            <a:r>
              <a:rPr lang="en-US" sz="1100" dirty="0"/>
              <a:t>Now I know there is more to a healthy fruit tree than sticking it in the soil and watering it.</a:t>
            </a:r>
          </a:p>
          <a:p>
            <a:pPr eaLnBrk="1" hangingPunct="1">
              <a:spcBef>
                <a:spcPct val="0"/>
              </a:spcBef>
            </a:pPr>
            <a:r>
              <a:rPr lang="en-US" sz="1100" dirty="0"/>
              <a:t>You might want to buy a kit and determine soil type</a:t>
            </a:r>
          </a:p>
          <a:p>
            <a:pPr eaLnBrk="1" hangingPunct="1">
              <a:spcBef>
                <a:spcPct val="0"/>
              </a:spcBef>
            </a:pPr>
            <a:endParaRPr lang="en-US" sz="1100" dirty="0"/>
          </a:p>
          <a:p>
            <a:pPr eaLnBrk="1" hangingPunct="1">
              <a:spcBef>
                <a:spcPct val="0"/>
              </a:spcBef>
            </a:pPr>
            <a:r>
              <a:rPr lang="en-US" sz="1100" dirty="0"/>
              <a:t>Most soils  in Napa are with clay, clay loam so problems with soil compaction</a:t>
            </a:r>
          </a:p>
          <a:p>
            <a:pPr eaLnBrk="1" hangingPunct="1">
              <a:spcBef>
                <a:spcPct val="0"/>
              </a:spcBef>
            </a:pPr>
            <a:r>
              <a:rPr lang="en-US" sz="1100" dirty="0"/>
              <a:t>If compaction is shallow- tillage will aid in loosening the top layer. </a:t>
            </a:r>
          </a:p>
          <a:p>
            <a:pPr eaLnBrk="1" hangingPunct="1">
              <a:spcBef>
                <a:spcPct val="0"/>
              </a:spcBef>
            </a:pPr>
            <a:r>
              <a:rPr lang="en-US" sz="1100" dirty="0"/>
              <a:t>If impervious layer, such as hardpan, drainage can be improved by breaking through the layer to allow water movement and rooting into the layers below.soils should have good soil drainage.</a:t>
            </a:r>
          </a:p>
          <a:p>
            <a:pPr eaLnBrk="1" hangingPunct="1">
              <a:spcBef>
                <a:spcPct val="0"/>
              </a:spcBef>
            </a:pPr>
            <a:r>
              <a:rPr lang="en-US" sz="1100" dirty="0"/>
              <a:t>The “feel” test- grab some soil and squeeze to feel the structure </a:t>
            </a:r>
          </a:p>
          <a:p>
            <a:pPr eaLnBrk="1" hangingPunct="1">
              <a:spcBef>
                <a:spcPct val="0"/>
              </a:spcBef>
            </a:pPr>
            <a:r>
              <a:rPr lang="en-US" sz="1100" dirty="0"/>
              <a:t>Well drained and deep 4-9 ft for good growth . Shallow, poorly drained sites will produce small, weak plants, with lower yields more pest problems and special water management</a:t>
            </a:r>
          </a:p>
          <a:p>
            <a:pPr eaLnBrk="1" hangingPunct="1">
              <a:spcBef>
                <a:spcPct val="0"/>
              </a:spcBef>
            </a:pPr>
            <a:r>
              <a:rPr lang="en-US" sz="1100" dirty="0"/>
              <a:t>Drainage-  need to know to set up irrigation…amount of water needed.</a:t>
            </a:r>
          </a:p>
          <a:p>
            <a:pPr eaLnBrk="1" hangingPunct="1">
              <a:spcBef>
                <a:spcPct val="0"/>
              </a:spcBef>
            </a:pPr>
            <a:endParaRPr lang="en-US" sz="1100" dirty="0"/>
          </a:p>
        </p:txBody>
      </p:sp>
      <p:sp>
        <p:nvSpPr>
          <p:cNvPr id="44036" name="Slide Number Placeholder 3"/>
          <p:cNvSpPr>
            <a:spLocks noGrp="1"/>
          </p:cNvSpPr>
          <p:nvPr>
            <p:ph type="sldNum" sz="quarter" idx="5"/>
          </p:nvPr>
        </p:nvSpPr>
        <p:spPr bwMode="auto">
          <a:noFill/>
          <a:ln>
            <a:miter lim="800000"/>
            <a:headEnd/>
            <a:tailEnd/>
          </a:ln>
        </p:spPr>
        <p:txBody>
          <a:bodyPr/>
          <a:lstStyle/>
          <a:p>
            <a:fld id="{235DE2DE-C5E8-43C2-B4B6-662406F1FB8E}" type="slidenum">
              <a:rPr lang="en-US"/>
              <a:pPr/>
              <a:t>51</a:t>
            </a:fld>
            <a:endParaRPr lang="en-US" dirty="0"/>
          </a:p>
        </p:txBody>
      </p:sp>
    </p:spTree>
    <p:extLst>
      <p:ext uri="{BB962C8B-B14F-4D97-AF65-F5344CB8AC3E}">
        <p14:creationId xmlns:p14="http://schemas.microsoft.com/office/powerpoint/2010/main" val="3175002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Impervious soil</a:t>
            </a:r>
            <a:r>
              <a:rPr lang="en-US" b="1" baseline="0" dirty="0" smtClean="0"/>
              <a:t> - </a:t>
            </a:r>
            <a:r>
              <a:rPr lang="en-US" b="0" baseline="0" dirty="0" smtClean="0"/>
              <a:t>a</a:t>
            </a:r>
            <a:r>
              <a:rPr lang="en-US" dirty="0" smtClean="0"/>
              <a:t> very </a:t>
            </a:r>
            <a:r>
              <a:rPr lang="en-US" u="none" dirty="0" smtClean="0"/>
              <a:t>fine-grained soil, such as </a:t>
            </a:r>
            <a:r>
              <a:rPr lang="en-US" u="none" dirty="0" smtClean="0">
                <a:hlinkClick r:id="rId3"/>
              </a:rPr>
              <a:t>clay</a:t>
            </a:r>
            <a:r>
              <a:rPr lang="en-US" u="none" dirty="0" smtClean="0"/>
              <a:t> or compacted </a:t>
            </a:r>
            <a:r>
              <a:rPr lang="en-US" u="none" dirty="0" smtClean="0">
                <a:hlinkClick r:id="rId4"/>
              </a:rPr>
              <a:t>loam</a:t>
            </a:r>
            <a:r>
              <a:rPr lang="en-US" u="none" dirty="0" smtClean="0"/>
              <a:t>, that is so resistant to water </a:t>
            </a:r>
            <a:r>
              <a:rPr lang="en-US" u="none" dirty="0" smtClean="0">
                <a:hlinkClick r:id="rId5"/>
              </a:rPr>
              <a:t>penetration</a:t>
            </a:r>
            <a:r>
              <a:rPr lang="en-US" u="none" dirty="0" smtClean="0"/>
              <a:t> that slow capillary </a:t>
            </a:r>
            <a:r>
              <a:rPr lang="en-US" u="none" dirty="0" smtClean="0">
                <a:hlinkClick r:id="rId6"/>
              </a:rPr>
              <a:t>creep</a:t>
            </a:r>
            <a:r>
              <a:rPr lang="en-US" u="none" dirty="0" smtClean="0"/>
              <a:t> is the only means by which water can enter.</a:t>
            </a:r>
          </a:p>
          <a:p>
            <a:endParaRPr lang="en-US" u="none" dirty="0" smtClean="0"/>
          </a:p>
          <a:p>
            <a:r>
              <a:rPr lang="en-US" b="1" dirty="0" smtClean="0">
                <a:effectLst/>
              </a:rPr>
              <a:t>Soil stratification </a:t>
            </a:r>
            <a:r>
              <a:rPr lang="en-US" b="1" baseline="0" dirty="0" smtClean="0">
                <a:effectLst/>
              </a:rPr>
              <a:t> - </a:t>
            </a:r>
            <a:r>
              <a:rPr lang="en-US" dirty="0" smtClean="0">
                <a:effectLst/>
              </a:rPr>
              <a:t>characterized by abrupt porosity changes at various depths within the potential active root zone. These changes in dimensions of the spaces between soil particles affect water and air movement and can limit the depth of the active root zone. In turn, this determines the total amount of soil water available to plant.</a:t>
            </a:r>
            <a:r>
              <a:rPr lang="en-US" baseline="0" dirty="0" smtClean="0">
                <a:effectLst/>
              </a:rPr>
              <a:t> </a:t>
            </a:r>
            <a:r>
              <a:rPr lang="en-US" dirty="0" smtClean="0">
                <a:effectLst/>
              </a:rPr>
              <a:t>Soil stratifications are caused by abrupt texture changes and compaction.</a:t>
            </a:r>
          </a:p>
          <a:p>
            <a:endParaRPr lang="en-US" dirty="0" smtClean="0"/>
          </a:p>
          <a:p>
            <a:r>
              <a:rPr lang="en-US" b="1" dirty="0"/>
              <a:t>Soil compaction</a:t>
            </a:r>
            <a:r>
              <a:rPr lang="en-US" dirty="0"/>
              <a:t>, also known as </a:t>
            </a:r>
            <a:r>
              <a:rPr lang="en-US" b="1" dirty="0"/>
              <a:t>soil</a:t>
            </a:r>
            <a:r>
              <a:rPr lang="en-US" dirty="0"/>
              <a:t> structure degradation, is the increase of bulk density or decrease in porosity of </a:t>
            </a:r>
            <a:r>
              <a:rPr lang="en-US" b="1" dirty="0"/>
              <a:t>soil</a:t>
            </a:r>
            <a:r>
              <a:rPr lang="en-US" dirty="0"/>
              <a:t> due to externally or internally applied loads.</a:t>
            </a:r>
          </a:p>
          <a:p>
            <a:endParaRPr lang="en-US" dirty="0"/>
          </a:p>
          <a:p>
            <a:r>
              <a:rPr lang="en-US" b="1" dirty="0" smtClean="0">
                <a:effectLst/>
              </a:rPr>
              <a:t>Soil compaction</a:t>
            </a:r>
            <a:r>
              <a:rPr lang="en-US" dirty="0" smtClean="0">
                <a:effectLst/>
              </a:rPr>
              <a:t> - the process in which a stress applied to a soil causes densification as air is displaced from the pores between the soil grains. When stress is applied that causes densification due to water (or other liquid) being displaced from between the soil grains then </a:t>
            </a:r>
            <a:r>
              <a:rPr lang="en-US" dirty="0" smtClean="0">
                <a:effectLst/>
                <a:hlinkClick r:id="rId7" tooltip="Consolidation (soil)"/>
              </a:rPr>
              <a:t>consolidation</a:t>
            </a:r>
            <a:r>
              <a:rPr lang="en-US" dirty="0" smtClean="0">
                <a:effectLst/>
              </a:rPr>
              <a:t>, not compaction, has occurred. Normally, compaction is the result of heavy machinery compressing the </a:t>
            </a:r>
            <a:r>
              <a:rPr lang="en-US" dirty="0" smtClean="0">
                <a:effectLst/>
                <a:hlinkClick r:id="rId8" tooltip="Soil"/>
              </a:rPr>
              <a:t>soil</a:t>
            </a:r>
            <a:r>
              <a:rPr lang="en-US" dirty="0" smtClean="0">
                <a:effectLst/>
              </a:rPr>
              <a:t>, but it can also occur due to the passage of (e.g.) animal feet.</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52</a:t>
            </a:fld>
            <a:endParaRPr lang="en-US" dirty="0"/>
          </a:p>
        </p:txBody>
      </p:sp>
    </p:spTree>
    <p:extLst>
      <p:ext uri="{BB962C8B-B14F-4D97-AF65-F5344CB8AC3E}">
        <p14:creationId xmlns:p14="http://schemas.microsoft.com/office/powerpoint/2010/main" val="167368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the fall- or before the winter rains- dig a deep hole and test for drainage by filling with water.</a:t>
            </a:r>
          </a:p>
          <a:p>
            <a:pPr eaLnBrk="1" hangingPunct="1">
              <a:spcBef>
                <a:spcPct val="0"/>
              </a:spcBef>
            </a:pPr>
            <a:r>
              <a:rPr lang="en-US" dirty="0" smtClean="0"/>
              <a:t>This helps with determine where to plant the tree but also will help you with determining the amount  of irrigation that will be needed.</a:t>
            </a:r>
          </a:p>
        </p:txBody>
      </p:sp>
      <p:sp>
        <p:nvSpPr>
          <p:cNvPr id="49156" name="Slide Number Placeholder 3"/>
          <p:cNvSpPr>
            <a:spLocks noGrp="1"/>
          </p:cNvSpPr>
          <p:nvPr>
            <p:ph type="sldNum" sz="quarter" idx="5"/>
          </p:nvPr>
        </p:nvSpPr>
        <p:spPr bwMode="auto">
          <a:noFill/>
          <a:ln>
            <a:miter lim="800000"/>
            <a:headEnd/>
            <a:tailEnd/>
          </a:ln>
        </p:spPr>
        <p:txBody>
          <a:bodyPr/>
          <a:lstStyle/>
          <a:p>
            <a:fld id="{D1C8E589-0F05-42D6-A7DE-39401F422BCC}" type="slidenum">
              <a:rPr lang="en-US"/>
              <a:pPr/>
              <a:t>53</a:t>
            </a:fld>
            <a:endParaRPr lang="en-US" dirty="0"/>
          </a:p>
        </p:txBody>
      </p:sp>
    </p:spTree>
    <p:extLst>
      <p:ext uri="{BB962C8B-B14F-4D97-AF65-F5344CB8AC3E}">
        <p14:creationId xmlns:p14="http://schemas.microsoft.com/office/powerpoint/2010/main" val="2571072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Remember – roots grow out more than they grow down.</a:t>
            </a:r>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55</a:t>
            </a:fld>
            <a:endParaRPr lang="en-US" dirty="0"/>
          </a:p>
        </p:txBody>
      </p:sp>
    </p:spTree>
    <p:extLst>
      <p:ext uri="{BB962C8B-B14F-4D97-AF65-F5344CB8AC3E}">
        <p14:creationId xmlns:p14="http://schemas.microsoft.com/office/powerpoint/2010/main" val="2675045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56</a:t>
            </a:fld>
            <a:endParaRPr lang="en-US" dirty="0"/>
          </a:p>
        </p:txBody>
      </p:sp>
    </p:spTree>
    <p:extLst>
      <p:ext uri="{BB962C8B-B14F-4D97-AF65-F5344CB8AC3E}">
        <p14:creationId xmlns:p14="http://schemas.microsoft.com/office/powerpoint/2010/main" val="2316123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4398">
              <a:defRPr/>
            </a:pPr>
            <a:r>
              <a:rPr lang="en-US" b="1" dirty="0" smtClean="0"/>
              <a:t>Exception is if soil</a:t>
            </a:r>
            <a:r>
              <a:rPr lang="en-US" b="1" baseline="0" dirty="0" smtClean="0"/>
              <a:t> is compacted – break-up compacted soil.</a:t>
            </a:r>
          </a:p>
          <a:p>
            <a:endParaRPr lang="en-US" b="1" dirty="0" smtClean="0"/>
          </a:p>
          <a:p>
            <a:endParaRPr lang="en-US" b="1" dirty="0" smtClean="0"/>
          </a:p>
          <a:p>
            <a:r>
              <a:rPr lang="en-US" b="1" dirty="0" smtClean="0"/>
              <a:t>Score the sides of the hole so that roots can penetrate.</a:t>
            </a:r>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58</a:t>
            </a:fld>
            <a:endParaRPr lang="en-US" dirty="0"/>
          </a:p>
        </p:txBody>
      </p:sp>
    </p:spTree>
    <p:extLst>
      <p:ext uri="{BB962C8B-B14F-4D97-AF65-F5344CB8AC3E}">
        <p14:creationId xmlns:p14="http://schemas.microsoft.com/office/powerpoint/2010/main" val="67472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59</a:t>
            </a:fld>
            <a:endParaRPr lang="en-US" dirty="0"/>
          </a:p>
        </p:txBody>
      </p:sp>
    </p:spTree>
    <p:extLst>
      <p:ext uri="{BB962C8B-B14F-4D97-AF65-F5344CB8AC3E}">
        <p14:creationId xmlns:p14="http://schemas.microsoft.com/office/powerpoint/2010/main" val="2926118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Don’t drown the trees.</a:t>
            </a:r>
          </a:p>
          <a:p>
            <a:endParaRPr lang="en-US" b="1" dirty="0" smtClean="0"/>
          </a:p>
          <a:p>
            <a:r>
              <a:rPr lang="en-US" b="1" dirty="0" smtClean="0"/>
              <a:t>They need air at some point.</a:t>
            </a:r>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61</a:t>
            </a:fld>
            <a:endParaRPr lang="en-US" dirty="0"/>
          </a:p>
        </p:txBody>
      </p:sp>
    </p:spTree>
    <p:extLst>
      <p:ext uri="{BB962C8B-B14F-4D97-AF65-F5344CB8AC3E}">
        <p14:creationId xmlns:p14="http://schemas.microsoft.com/office/powerpoint/2010/main" val="286208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really hard to read—you can find it online by searching for USDA Zones.</a:t>
            </a:r>
          </a:p>
          <a:p>
            <a:r>
              <a:rPr lang="en-US" smtClean="0"/>
              <a:t>What is important here is our USDA zones in Napa County indicating the average annual extreme minimum temperature.</a:t>
            </a:r>
          </a:p>
          <a:p>
            <a:r>
              <a:rPr lang="en-US" smtClean="0"/>
              <a:t>Zone 9b, zip 94558, 94574, 94508:  25-30 F</a:t>
            </a:r>
          </a:p>
          <a:p>
            <a:r>
              <a:rPr lang="en-US" smtClean="0"/>
              <a:t>Zone 9a, zip 94515:  20-25 F</a:t>
            </a:r>
          </a:p>
        </p:txBody>
      </p:sp>
      <p:sp>
        <p:nvSpPr>
          <p:cNvPr id="10244" name="Slide Number Placeholder 3"/>
          <p:cNvSpPr>
            <a:spLocks noGrp="1"/>
          </p:cNvSpPr>
          <p:nvPr>
            <p:ph type="sldNum" sz="quarter" idx="5"/>
          </p:nvPr>
        </p:nvSpPr>
        <p:spPr bwMode="auto">
          <a:noFill/>
          <a:ln>
            <a:miter lim="800000"/>
            <a:headEnd/>
            <a:tailEnd/>
          </a:ln>
        </p:spPr>
        <p:txBody>
          <a:bodyPr/>
          <a:lstStyle/>
          <a:p>
            <a:fld id="{49A20D0D-FFED-4018-8CFE-429F6529A794}" type="slidenum">
              <a:rPr lang="en-US"/>
              <a:pPr/>
              <a:t>7</a:t>
            </a:fld>
            <a:endParaRPr lang="en-US"/>
          </a:p>
        </p:txBody>
      </p:sp>
    </p:spTree>
    <p:extLst>
      <p:ext uri="{BB962C8B-B14F-4D97-AF65-F5344CB8AC3E}">
        <p14:creationId xmlns:p14="http://schemas.microsoft.com/office/powerpoint/2010/main" val="3434391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62</a:t>
            </a:fld>
            <a:endParaRPr lang="en-US" dirty="0"/>
          </a:p>
        </p:txBody>
      </p:sp>
    </p:spTree>
    <p:extLst>
      <p:ext uri="{BB962C8B-B14F-4D97-AF65-F5344CB8AC3E}">
        <p14:creationId xmlns:p14="http://schemas.microsoft.com/office/powerpoint/2010/main" val="3060490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Exception is if soil</a:t>
            </a:r>
            <a:r>
              <a:rPr lang="en-US" b="1" baseline="0" dirty="0" smtClean="0"/>
              <a:t> is compacted – break-up compacted soil.</a:t>
            </a:r>
          </a:p>
          <a:p>
            <a:endParaRPr lang="en-US" b="1" baseline="0" dirty="0" smtClean="0"/>
          </a:p>
          <a:p>
            <a:pPr defTabSz="444398">
              <a:defRPr/>
            </a:pPr>
            <a:r>
              <a:rPr lang="en-US" b="1" dirty="0" smtClean="0"/>
              <a:t>Score the sides of the hole so that roots can penetrate.</a:t>
            </a:r>
          </a:p>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64</a:t>
            </a:fld>
            <a:endParaRPr lang="en-US" dirty="0"/>
          </a:p>
        </p:txBody>
      </p:sp>
    </p:spTree>
    <p:extLst>
      <p:ext uri="{BB962C8B-B14F-4D97-AF65-F5344CB8AC3E}">
        <p14:creationId xmlns:p14="http://schemas.microsoft.com/office/powerpoint/2010/main" val="105769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65</a:t>
            </a:fld>
            <a:endParaRPr lang="en-US" dirty="0"/>
          </a:p>
        </p:txBody>
      </p:sp>
    </p:spTree>
    <p:extLst>
      <p:ext uri="{BB962C8B-B14F-4D97-AF65-F5344CB8AC3E}">
        <p14:creationId xmlns:p14="http://schemas.microsoft.com/office/powerpoint/2010/main" val="693439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66</a:t>
            </a:fld>
            <a:endParaRPr lang="en-US" dirty="0"/>
          </a:p>
        </p:txBody>
      </p:sp>
    </p:spTree>
    <p:extLst>
      <p:ext uri="{BB962C8B-B14F-4D97-AF65-F5344CB8AC3E}">
        <p14:creationId xmlns:p14="http://schemas.microsoft.com/office/powerpoint/2010/main" val="6306743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67</a:t>
            </a:fld>
            <a:endParaRPr lang="en-US" dirty="0"/>
          </a:p>
        </p:txBody>
      </p:sp>
    </p:spTree>
    <p:extLst>
      <p:ext uri="{BB962C8B-B14F-4D97-AF65-F5344CB8AC3E}">
        <p14:creationId xmlns:p14="http://schemas.microsoft.com/office/powerpoint/2010/main" val="2495370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68</a:t>
            </a:fld>
            <a:endParaRPr lang="en-US" dirty="0"/>
          </a:p>
        </p:txBody>
      </p:sp>
    </p:spTree>
    <p:extLst>
      <p:ext uri="{BB962C8B-B14F-4D97-AF65-F5344CB8AC3E}">
        <p14:creationId xmlns:p14="http://schemas.microsoft.com/office/powerpoint/2010/main" val="2853169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69</a:t>
            </a:fld>
            <a:endParaRPr lang="en-US" dirty="0"/>
          </a:p>
        </p:txBody>
      </p:sp>
    </p:spTree>
    <p:extLst>
      <p:ext uri="{BB962C8B-B14F-4D97-AF65-F5344CB8AC3E}">
        <p14:creationId xmlns:p14="http://schemas.microsoft.com/office/powerpoint/2010/main" val="2550008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70</a:t>
            </a:fld>
            <a:endParaRPr lang="en-US" dirty="0"/>
          </a:p>
        </p:txBody>
      </p:sp>
    </p:spTree>
    <p:extLst>
      <p:ext uri="{BB962C8B-B14F-4D97-AF65-F5344CB8AC3E}">
        <p14:creationId xmlns:p14="http://schemas.microsoft.com/office/powerpoint/2010/main" val="31561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71</a:t>
            </a:fld>
            <a:endParaRPr lang="en-US" dirty="0"/>
          </a:p>
        </p:txBody>
      </p:sp>
    </p:spTree>
    <p:extLst>
      <p:ext uri="{BB962C8B-B14F-4D97-AF65-F5344CB8AC3E}">
        <p14:creationId xmlns:p14="http://schemas.microsoft.com/office/powerpoint/2010/main" val="587555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Use a combination of native soil and</a:t>
            </a:r>
            <a:r>
              <a:rPr lang="en-US" b="1" baseline="0" dirty="0" smtClean="0"/>
              <a:t> good-quality top soil.</a:t>
            </a:r>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74</a:t>
            </a:fld>
            <a:endParaRPr lang="en-US" dirty="0"/>
          </a:p>
        </p:txBody>
      </p:sp>
    </p:spTree>
    <p:extLst>
      <p:ext uri="{BB962C8B-B14F-4D97-AF65-F5344CB8AC3E}">
        <p14:creationId xmlns:p14="http://schemas.microsoft.com/office/powerpoint/2010/main" val="43925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lnSpc>
                <a:spcPct val="90000"/>
              </a:lnSpc>
              <a:defRPr/>
            </a:pPr>
            <a:r>
              <a:rPr lang="en-US" sz="1100" dirty="0" smtClean="0">
                <a:ea typeface="ＭＳ Ｐゴシック" panose="020B0600070205080204" pitchFamily="34" charset="-128"/>
              </a:rPr>
              <a:t>Zone 7 owes its Foothill-Digger Pine name to the abundance of California foothill pines in the area. The zone comprises the eastern part of the county and includes Pope Valley and Lake </a:t>
            </a:r>
            <a:r>
              <a:rPr lang="en-US" sz="1100" dirty="0" err="1" smtClean="0">
                <a:ea typeface="ＭＳ Ｐゴシック" panose="020B0600070205080204" pitchFamily="34" charset="-128"/>
              </a:rPr>
              <a:t>Berryessa</a:t>
            </a:r>
            <a:r>
              <a:rPr lang="en-US" sz="1100" dirty="0" smtClean="0">
                <a:ea typeface="ＭＳ Ｐゴシック" panose="020B0600070205080204" pitchFamily="34" charset="-128"/>
              </a:rPr>
              <a:t>. These areas have a later spring and earlier frosts than the rest of the county, creating a growing season that may be as much as a month shorter. Summers are hotter and dryer. This is a good area for late- or long-blooming fruit and nut trees. This zone also defines most of Lake County.</a:t>
            </a:r>
          </a:p>
          <a:p>
            <a:pPr>
              <a:lnSpc>
                <a:spcPct val="90000"/>
              </a:lnSpc>
              <a:defRPr/>
            </a:pPr>
            <a:endParaRPr lang="en-US" sz="1100" dirty="0" smtClean="0">
              <a:ea typeface="ＭＳ Ｐゴシック" panose="020B0600070205080204" pitchFamily="34" charset="-128"/>
            </a:endParaRPr>
          </a:p>
          <a:p>
            <a:pPr>
              <a:lnSpc>
                <a:spcPct val="90000"/>
              </a:lnSpc>
              <a:defRPr/>
            </a:pPr>
            <a:r>
              <a:rPr lang="en-US" sz="1100" dirty="0" smtClean="0">
                <a:ea typeface="ＭＳ Ｐゴシック" panose="020B0600070205080204" pitchFamily="34" charset="-128"/>
              </a:rPr>
              <a:t>Zone 14, the so-called Coastal Warm area, includes the major valley floors in the county. The coastal influence keeps this zone from being as hot as the Central Valley. It is protected from the summer fog by its distance from the ocean and the mountain ranges; thus, summers in this zone are very dry. Between April 1 and October 31, the area clocks more than 1,100 hours between 70°F and 90°F degrees. Most deciduous fruit trees and wine grapes do well here. Sonoma County’s valley floors, including the town of Sonoma, are in this zone, too.</a:t>
            </a:r>
          </a:p>
          <a:p>
            <a:pPr>
              <a:lnSpc>
                <a:spcPct val="90000"/>
              </a:lnSpc>
              <a:defRPr/>
            </a:pPr>
            <a:endParaRPr lang="en-US" sz="1100" dirty="0" smtClean="0">
              <a:ea typeface="ＭＳ Ｐゴシック" panose="020B0600070205080204" pitchFamily="34" charset="-128"/>
            </a:endParaRPr>
          </a:p>
          <a:p>
            <a:pPr>
              <a:lnSpc>
                <a:spcPct val="90000"/>
              </a:lnSpc>
              <a:defRPr/>
            </a:pPr>
            <a:r>
              <a:rPr lang="en-US" sz="1100" dirty="0" smtClean="0">
                <a:ea typeface="ＭＳ Ｐゴシック" panose="020B0600070205080204" pitchFamily="34" charset="-128"/>
              </a:rPr>
              <a:t>Zone 15, nicknamed Coastal Cool, is affected by marine air 85 percent of the time and inland air 15 percent of the time. It covers the foggy hilltops above the valleys and the southern part of the county east of Napa and includes Mount </a:t>
            </a:r>
            <a:r>
              <a:rPr lang="en-US" sz="1100" dirty="0" err="1" smtClean="0">
                <a:ea typeface="ＭＳ Ｐゴシック" panose="020B0600070205080204" pitchFamily="34" charset="-128"/>
              </a:rPr>
              <a:t>Veeder</a:t>
            </a:r>
            <a:r>
              <a:rPr lang="en-US" sz="1100" dirty="0" smtClean="0">
                <a:ea typeface="ＭＳ Ｐゴシック" panose="020B0600070205080204" pitchFamily="34" charset="-128"/>
              </a:rPr>
              <a:t>, Spring Mountain and Howell Mountain.  It logs from 800 to 1,100 hours between 70°F and 90°F during the growing season. Cane berries, some fruits and certain grape varieties prosper here. Many of the plants recommended for Zone 15 will not prosper in Zone 14 because they need moister air, cooler summers or both. The Coastal Cool area receives more chilling hours than Zone 14.</a:t>
            </a:r>
          </a:p>
          <a:p>
            <a:pPr>
              <a:lnSpc>
                <a:spcPct val="90000"/>
              </a:lnSpc>
              <a:defRPr/>
            </a:pPr>
            <a:endParaRPr lang="en-US" sz="1100" dirty="0" smtClean="0">
              <a:ea typeface="ＭＳ Ｐゴシック" panose="020B0600070205080204" pitchFamily="34" charset="-128"/>
            </a:endParaRPr>
          </a:p>
          <a:p>
            <a:pPr>
              <a:lnSpc>
                <a:spcPct val="90000"/>
              </a:lnSpc>
              <a:defRPr/>
            </a:pPr>
            <a:r>
              <a:rPr lang="en-US" sz="1100" dirty="0" smtClean="0">
                <a:ea typeface="ＭＳ Ｐゴシック" panose="020B0600070205080204" pitchFamily="34" charset="-128"/>
              </a:rPr>
              <a:t>Zone 17, the Marine area, is the coolest zone in Napa County. It is also the largest, encircling the floor of the Napa Valley. It includes the Carneros District, American Canyon and the </a:t>
            </a:r>
            <a:r>
              <a:rPr lang="en-US" sz="1100" dirty="0" err="1" smtClean="0">
                <a:ea typeface="ＭＳ Ｐゴシック" panose="020B0600070205080204" pitchFamily="34" charset="-128"/>
              </a:rPr>
              <a:t>Soscol</a:t>
            </a:r>
            <a:r>
              <a:rPr lang="en-US" sz="1100" dirty="0" smtClean="0">
                <a:ea typeface="ＭＳ Ｐゴシック" panose="020B0600070205080204" pitchFamily="34" charset="-128"/>
              </a:rPr>
              <a:t> Ridge up to Napa. The heavy marine fog brings cooler temperatures and less intense sunlight here compared to other Napa County zones. The growing season may see as few as 800 hours between 70°F and 90°F.  Consequently, growing sub-tropical plants here is a challenge.</a:t>
            </a:r>
          </a:p>
          <a:p>
            <a:pPr>
              <a:lnSpc>
                <a:spcPct val="90000"/>
              </a:lnSpc>
              <a:defRPr/>
            </a:pPr>
            <a:endParaRPr lang="en-US" sz="1100" dirty="0" smtClean="0">
              <a:ea typeface="ＭＳ Ｐゴシック" panose="020B0600070205080204" pitchFamily="34" charset="-128"/>
            </a:endParaRPr>
          </a:p>
          <a:p>
            <a:pPr>
              <a:lnSpc>
                <a:spcPct val="90000"/>
              </a:lnSpc>
              <a:defRPr/>
            </a:pPr>
            <a:endParaRPr lang="en-US" sz="1100" dirty="0" smtClean="0">
              <a:ea typeface="ＭＳ Ｐゴシック" panose="020B0600070205080204" pitchFamily="34" charset="-128"/>
            </a:endParaRPr>
          </a:p>
        </p:txBody>
      </p:sp>
      <p:sp>
        <p:nvSpPr>
          <p:cNvPr id="12292" name="Slide Number Placeholder 3"/>
          <p:cNvSpPr>
            <a:spLocks noGrp="1"/>
          </p:cNvSpPr>
          <p:nvPr>
            <p:ph type="sldNum" sz="quarter" idx="5"/>
          </p:nvPr>
        </p:nvSpPr>
        <p:spPr bwMode="auto">
          <a:noFill/>
          <a:ln>
            <a:miter lim="800000"/>
            <a:headEnd/>
            <a:tailEnd/>
          </a:ln>
        </p:spPr>
        <p:txBody>
          <a:bodyPr/>
          <a:lstStyle/>
          <a:p>
            <a:fld id="{9332F54B-8AD1-4C2D-92C8-7B1834E5E1A2}" type="slidenum">
              <a:rPr lang="en-US"/>
              <a:pPr/>
              <a:t>8</a:t>
            </a:fld>
            <a:endParaRPr lang="en-US"/>
          </a:p>
        </p:txBody>
      </p:sp>
    </p:spTree>
    <p:extLst>
      <p:ext uri="{BB962C8B-B14F-4D97-AF65-F5344CB8AC3E}">
        <p14:creationId xmlns:p14="http://schemas.microsoft.com/office/powerpoint/2010/main" val="1565854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75</a:t>
            </a:fld>
            <a:endParaRPr lang="en-US" dirty="0"/>
          </a:p>
        </p:txBody>
      </p:sp>
    </p:spTree>
    <p:extLst>
      <p:ext uri="{BB962C8B-B14F-4D97-AF65-F5344CB8AC3E}">
        <p14:creationId xmlns:p14="http://schemas.microsoft.com/office/powerpoint/2010/main" val="2489868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here has had issues with these. (name one at a time). These</a:t>
            </a:r>
            <a:r>
              <a:rPr lang="en-US" baseline="0" dirty="0" smtClean="0"/>
              <a:t> are the focus of this presentation, but there are other pests: birds, deer, gophers, Brown Rot, scale insects, borers. Search the website pest notes if these are suspected.  Decide what you can live with, and use accepted control methods.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80</a:t>
            </a:fld>
            <a:endParaRPr lang="en-US" dirty="0"/>
          </a:p>
        </p:txBody>
      </p:sp>
    </p:spTree>
    <p:extLst>
      <p:ext uri="{BB962C8B-B14F-4D97-AF65-F5344CB8AC3E}">
        <p14:creationId xmlns:p14="http://schemas.microsoft.com/office/powerpoint/2010/main" val="2460859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a:t>
            </a:r>
            <a:r>
              <a:rPr lang="en-US" baseline="0" dirty="0" smtClean="0"/>
              <a:t> has experienced fireblight?  It is </a:t>
            </a:r>
            <a:r>
              <a:rPr lang="en-US" dirty="0" smtClean="0"/>
              <a:t> very insidious,</a:t>
            </a:r>
            <a:r>
              <a:rPr lang="en-US" baseline="0" dirty="0" smtClean="0"/>
              <a:t> </a:t>
            </a:r>
            <a:r>
              <a:rPr lang="en-US" dirty="0" smtClean="0"/>
              <a:t>hideous bacterial disease.</a:t>
            </a:r>
            <a:r>
              <a:rPr lang="en-US" baseline="0" dirty="0" smtClean="0"/>
              <a:t> Not easy to deal with. Can kill branches &amp; whole plants. I lost a young pear tree to it. Infections usually originate in the flowers.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81</a:t>
            </a:fld>
            <a:endParaRPr lang="en-US" dirty="0"/>
          </a:p>
        </p:txBody>
      </p:sp>
    </p:spTree>
    <p:extLst>
      <p:ext uri="{BB962C8B-B14F-4D97-AF65-F5344CB8AC3E}">
        <p14:creationId xmlns:p14="http://schemas.microsoft.com/office/powerpoint/2010/main" val="3626921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symptoms.</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82</a:t>
            </a:fld>
            <a:endParaRPr lang="en-US" dirty="0"/>
          </a:p>
        </p:txBody>
      </p:sp>
    </p:spTree>
    <p:extLst>
      <p:ext uri="{BB962C8B-B14F-4D97-AF65-F5344CB8AC3E}">
        <p14:creationId xmlns:p14="http://schemas.microsoft.com/office/powerpoint/2010/main" val="3513914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Dead, blackened leaves and fruit cling to branches throughout the season, giving the tree a scorched appearance, hence the name “fire blight.” Infections can extend into scaffold limbs, trunks, or root systems and can kill highly susceptible hosts. Less susceptible varieties might be severely disfigured. Once infected, the plant will harbor the pathogen indefinitely.</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83</a:t>
            </a:fld>
            <a:endParaRPr lang="en-US" dirty="0"/>
          </a:p>
        </p:txBody>
      </p:sp>
    </p:spTree>
    <p:extLst>
      <p:ext uri="{BB962C8B-B14F-4D97-AF65-F5344CB8AC3E}">
        <p14:creationId xmlns:p14="http://schemas.microsoft.com/office/powerpoint/2010/main" val="2121821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3895">
              <a:defRPr/>
            </a:pPr>
            <a:r>
              <a:rPr lang="en-US" baseline="0" dirty="0" smtClean="0"/>
              <a:t> All three are to a</a:t>
            </a:r>
            <a:r>
              <a:rPr lang="en-US" dirty="0" smtClean="0"/>
              <a:t>void</a:t>
            </a:r>
            <a:r>
              <a:rPr lang="en-US" baseline="0" dirty="0" smtClean="0"/>
              <a:t> new growth. </a:t>
            </a:r>
            <a:r>
              <a:rPr lang="en-US" dirty="0" smtClean="0"/>
              <a:t>Clean &amp; sterilize tools between cuts and plants. </a:t>
            </a:r>
            <a:r>
              <a:rPr lang="en-US" dirty="0"/>
              <a:t>Copper products often don’t provide adequate control even with multiple applications. Sprays prevent new infections but won’t eliminate wood infections; </a:t>
            </a:r>
            <a:r>
              <a:rPr lang="en-US" b="1" dirty="0"/>
              <a:t>these must be pruned out</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84</a:t>
            </a:fld>
            <a:endParaRPr lang="en-US" dirty="0"/>
          </a:p>
        </p:txBody>
      </p:sp>
    </p:spTree>
    <p:extLst>
      <p:ext uri="{BB962C8B-B14F-4D97-AF65-F5344CB8AC3E}">
        <p14:creationId xmlns:p14="http://schemas.microsoft.com/office/powerpoint/2010/main" val="2385711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ACA may not cover</a:t>
            </a:r>
            <a:r>
              <a:rPr lang="en-US" baseline="0" dirty="0" smtClean="0"/>
              <a:t> avoidable accidents. Very </a:t>
            </a:r>
            <a:r>
              <a:rPr lang="en-US" dirty="0" smtClean="0"/>
              <a:t>susceptible trees (pear, Asian pear, and some apple varieties) infections should be removed as soon as they appear in spring.  </a:t>
            </a:r>
            <a:r>
              <a:rPr lang="en-US" baseline="0" dirty="0" smtClean="0"/>
              <a:t>Very important to read the IPM pest notes on Fireblight, including a list of resistant and susceptible varieties. Far too much to cover here.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85</a:t>
            </a:fld>
            <a:endParaRPr lang="en-US" dirty="0"/>
          </a:p>
        </p:txBody>
      </p:sp>
    </p:spTree>
    <p:extLst>
      <p:ext uri="{BB962C8B-B14F-4D97-AF65-F5344CB8AC3E}">
        <p14:creationId xmlns:p14="http://schemas.microsoft.com/office/powerpoint/2010/main" val="2313118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ACA may not cover</a:t>
            </a:r>
            <a:r>
              <a:rPr lang="en-US" baseline="0" dirty="0" smtClean="0"/>
              <a:t> avoidable accidents. Very </a:t>
            </a:r>
            <a:r>
              <a:rPr lang="en-US" dirty="0" smtClean="0"/>
              <a:t>susceptible trees (pear, Asian pear, and some apple varieties) infections should be removed as soon as they appear in spring.  </a:t>
            </a:r>
            <a:r>
              <a:rPr lang="en-US" baseline="0" dirty="0" smtClean="0"/>
              <a:t>Very important to read the IPM pest notes on </a:t>
            </a:r>
            <a:r>
              <a:rPr lang="en-US" baseline="0" dirty="0" err="1" smtClean="0"/>
              <a:t>Fireblight</a:t>
            </a:r>
            <a:r>
              <a:rPr lang="en-US" baseline="0" dirty="0" smtClean="0"/>
              <a:t>, including a list of resistant and susceptible varieties. Far too much to cover here.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86</a:t>
            </a:fld>
            <a:endParaRPr lang="en-US"/>
          </a:p>
        </p:txBody>
      </p:sp>
    </p:spTree>
    <p:extLst>
      <p:ext uri="{BB962C8B-B14F-4D97-AF65-F5344CB8AC3E}">
        <p14:creationId xmlns:p14="http://schemas.microsoft.com/office/powerpoint/2010/main" val="23131183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the rewards of successful production of home-grown fruit greatly outweighs nature’s sometimes problems.  Always first decide what you can live with. A sort of “détente”.  And follow good cultural practices as has been </a:t>
            </a:r>
            <a:r>
              <a:rPr lang="en-US" baseline="0" smtClean="0"/>
              <a:t>covered earlier.</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87</a:t>
            </a:fld>
            <a:endParaRPr lang="en-US"/>
          </a:p>
        </p:txBody>
      </p:sp>
    </p:spTree>
    <p:extLst>
      <p:ext uri="{BB962C8B-B14F-4D97-AF65-F5344CB8AC3E}">
        <p14:creationId xmlns:p14="http://schemas.microsoft.com/office/powerpoint/2010/main" val="47303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90000"/>
              </a:lnSpc>
              <a:defRPr/>
            </a:pPr>
            <a:r>
              <a:rPr lang="en-US" sz="1200" dirty="0" smtClean="0">
                <a:ea typeface="ＭＳ Ｐゴシック" panose="020B0600070205080204" pitchFamily="34" charset="-128"/>
              </a:rPr>
              <a:t>Zone 7 owes its Foothill-Digger Pine name to the abundance of California foothill pines in the area. The zone comprises the eastern part of the county and includes Pope Valley and Lake </a:t>
            </a:r>
            <a:r>
              <a:rPr lang="en-US" sz="1200" dirty="0" err="1" smtClean="0">
                <a:ea typeface="ＭＳ Ｐゴシック" panose="020B0600070205080204" pitchFamily="34" charset="-128"/>
              </a:rPr>
              <a:t>Berryessa</a:t>
            </a:r>
            <a:r>
              <a:rPr lang="en-US" sz="1200" dirty="0" smtClean="0">
                <a:ea typeface="ＭＳ Ｐゴシック" panose="020B0600070205080204" pitchFamily="34" charset="-128"/>
              </a:rPr>
              <a:t>. These areas have a later spring and earlier frosts than the rest of the county, creating a growing season that may be as much as a month shorter. Summers are hotter and dryer. This is a good area for late- or long-blooming fruit and nut trees. This zone also defines most of Lake County.</a:t>
            </a:r>
          </a:p>
          <a:p>
            <a:pPr>
              <a:lnSpc>
                <a:spcPct val="90000"/>
              </a:lnSpc>
              <a:defRPr/>
            </a:pPr>
            <a:endParaRPr lang="en-US" sz="1200" dirty="0" smtClean="0">
              <a:ea typeface="ＭＳ Ｐゴシック" panose="020B0600070205080204" pitchFamily="34" charset="-128"/>
            </a:endParaRPr>
          </a:p>
          <a:p>
            <a:pPr>
              <a:lnSpc>
                <a:spcPct val="90000"/>
              </a:lnSpc>
              <a:defRPr/>
            </a:pPr>
            <a:r>
              <a:rPr lang="en-US" sz="1200" dirty="0" smtClean="0">
                <a:ea typeface="ＭＳ Ｐゴシック" panose="020B0600070205080204" pitchFamily="34" charset="-128"/>
              </a:rPr>
              <a:t>Zone 14, the so-called Coastal Warm area, includes the major valley floors in the county. The coastal influence keeps this zone from being as hot as the Central Valley. It is protected from the summer fog by its distance from the ocean and the mountain ranges; thus, summers in this zone are very dry. Between April 1 and October 31, the area clocks more than 1,100 hours between 70°F and 90°F degrees. Most deciduous fruit trees and wine grapes do well here. Sonoma County’s valley floors, including the town of Sonoma, are in this zone, too.</a:t>
            </a:r>
          </a:p>
          <a:p>
            <a:pPr>
              <a:lnSpc>
                <a:spcPct val="90000"/>
              </a:lnSpc>
              <a:defRPr/>
            </a:pPr>
            <a:endParaRPr lang="en-US" sz="1200" dirty="0" smtClean="0">
              <a:ea typeface="ＭＳ Ｐゴシック" panose="020B0600070205080204" pitchFamily="34" charset="-128"/>
            </a:endParaRPr>
          </a:p>
          <a:p>
            <a:pPr>
              <a:lnSpc>
                <a:spcPct val="90000"/>
              </a:lnSpc>
              <a:defRPr/>
            </a:pPr>
            <a:r>
              <a:rPr lang="en-US" sz="1200" dirty="0" smtClean="0">
                <a:ea typeface="ＭＳ Ｐゴシック" panose="020B0600070205080204" pitchFamily="34" charset="-128"/>
              </a:rPr>
              <a:t>Zone 15, nicknamed Coastal Cool, is affected by marine air 85 percent of the time and inland air 15 percent of the time. It covers the foggy hilltops above the valleys and the southern part of the county east of Napa and includes Mount </a:t>
            </a:r>
            <a:r>
              <a:rPr lang="en-US" sz="1200" dirty="0" err="1" smtClean="0">
                <a:ea typeface="ＭＳ Ｐゴシック" panose="020B0600070205080204" pitchFamily="34" charset="-128"/>
              </a:rPr>
              <a:t>Veeder</a:t>
            </a:r>
            <a:r>
              <a:rPr lang="en-US" sz="1200" dirty="0" smtClean="0">
                <a:ea typeface="ＭＳ Ｐゴシック" panose="020B0600070205080204" pitchFamily="34" charset="-128"/>
              </a:rPr>
              <a:t>, Spring Mountain and Howell Mountain.  It logs from 800 to 1,100 hours between 70°F and 90°F during the growing season. Cane berries, some fruits and certain grape varieties prosper here. Many of the plants recommended for Zone 15 will not prosper in Zone 14 because they need moister air, cooler summers or both. The Coastal Cool area receives more chilling hours than Zone 14.</a:t>
            </a:r>
          </a:p>
          <a:p>
            <a:pPr>
              <a:lnSpc>
                <a:spcPct val="90000"/>
              </a:lnSpc>
              <a:defRPr/>
            </a:pPr>
            <a:endParaRPr lang="en-US" sz="1200" dirty="0" smtClean="0">
              <a:ea typeface="ＭＳ Ｐゴシック" panose="020B0600070205080204" pitchFamily="34" charset="-128"/>
            </a:endParaRPr>
          </a:p>
          <a:p>
            <a:pPr>
              <a:lnSpc>
                <a:spcPct val="90000"/>
              </a:lnSpc>
              <a:defRPr/>
            </a:pPr>
            <a:r>
              <a:rPr lang="en-US" sz="1200" dirty="0" smtClean="0">
                <a:ea typeface="ＭＳ Ｐゴシック" panose="020B0600070205080204" pitchFamily="34" charset="-128"/>
              </a:rPr>
              <a:t>Zone 17, the Marine area, is the coolest zone in Napa County. It is also the largest, encircling the floor of the Napa Valley. It includes the Carneros District, American Canyon and the </a:t>
            </a:r>
            <a:r>
              <a:rPr lang="en-US" sz="1200" dirty="0" err="1" smtClean="0">
                <a:ea typeface="ＭＳ Ｐゴシック" panose="020B0600070205080204" pitchFamily="34" charset="-128"/>
              </a:rPr>
              <a:t>Soscol</a:t>
            </a:r>
            <a:r>
              <a:rPr lang="en-US" sz="1200" dirty="0" smtClean="0">
                <a:ea typeface="ＭＳ Ｐゴシック" panose="020B0600070205080204" pitchFamily="34" charset="-128"/>
              </a:rPr>
              <a:t> Ridge up to Napa. The heavy marine fog brings cooler temperatures and less intense sunlight here compared to other Napa County zones. The growing season may see as few as 800 hours between 70°F and 90°F.  Consequently, growing sub-tropical plants here is a challenge.</a:t>
            </a:r>
          </a:p>
          <a:p>
            <a:pPr>
              <a:lnSpc>
                <a:spcPct val="90000"/>
              </a:lnSpc>
              <a:defRPr/>
            </a:pPr>
            <a:endParaRPr lang="en-US" sz="1200" dirty="0" smtClean="0">
              <a:ea typeface="ＭＳ Ｐゴシック" panose="020B0600070205080204" pitchFamily="34" charset="-128"/>
            </a:endParaRPr>
          </a:p>
          <a:p>
            <a:pPr>
              <a:lnSpc>
                <a:spcPct val="90000"/>
              </a:lnSpc>
              <a:defRPr/>
            </a:pPr>
            <a:endParaRPr lang="en-US" sz="1200" dirty="0" smtClean="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 “big tent party”: Mediterranean Climate. Our Golf umbrella</a:t>
            </a:r>
            <a:r>
              <a:rPr lang="en-US" baseline="0" dirty="0" smtClean="0"/>
              <a:t> are our Sunset Climate Zones for Napa Valley: Our specific gear (raincoat, hat) is microclimate   </a:t>
            </a:r>
            <a:endParaRPr lang="en-US" dirty="0" smtClean="0"/>
          </a:p>
          <a:p>
            <a:r>
              <a:rPr lang="en-US" dirty="0" smtClean="0"/>
              <a:t>    Microclimate</a:t>
            </a:r>
            <a:r>
              <a:rPr lang="en-US" baseline="0" dirty="0" smtClean="0"/>
              <a:t> includes</a:t>
            </a:r>
            <a:r>
              <a:rPr lang="en-US" b="1" u="none" baseline="0" dirty="0" smtClean="0"/>
              <a:t> temp </a:t>
            </a:r>
            <a:r>
              <a:rPr lang="en-US" baseline="0" dirty="0" smtClean="0"/>
              <a:t>(record daily high/low);</a:t>
            </a:r>
            <a:r>
              <a:rPr lang="en-US" b="1" baseline="0" dirty="0" smtClean="0"/>
              <a:t> frost </a:t>
            </a:r>
            <a:r>
              <a:rPr lang="en-US" baseline="0" dirty="0" smtClean="0"/>
              <a:t>(often, occasional)</a:t>
            </a:r>
            <a:r>
              <a:rPr lang="en-US" u="sng" baseline="0" dirty="0" smtClean="0"/>
              <a:t>;</a:t>
            </a:r>
            <a:r>
              <a:rPr lang="en-US" b="1" u="none" baseline="0" dirty="0" smtClean="0"/>
              <a:t> rainfall </a:t>
            </a:r>
            <a:r>
              <a:rPr lang="en-US" baseline="0" dirty="0" smtClean="0"/>
              <a:t>(direction, normal, drought, El Nino, which side of valley);</a:t>
            </a:r>
            <a:r>
              <a:rPr lang="en-US" b="1" baseline="0" dirty="0" smtClean="0"/>
              <a:t> sunlight </a:t>
            </a:r>
            <a:r>
              <a:rPr lang="en-US" baseline="0" dirty="0" smtClean="0"/>
              <a:t>in parts of year; </a:t>
            </a:r>
          </a:p>
          <a:p>
            <a:r>
              <a:rPr lang="en-US" baseline="0" dirty="0" smtClean="0"/>
              <a:t>  </a:t>
            </a:r>
            <a:r>
              <a:rPr lang="en-US" b="1" baseline="0" dirty="0" smtClean="0"/>
              <a:t> wind </a:t>
            </a:r>
            <a:r>
              <a:rPr lang="en-US" baseline="0" dirty="0" smtClean="0"/>
              <a:t>(direction, velocity, seasonal?)</a:t>
            </a:r>
            <a:r>
              <a:rPr lang="en-US" b="1" baseline="0" dirty="0" smtClean="0"/>
              <a:t>; Elevation; topography </a:t>
            </a:r>
            <a:r>
              <a:rPr lang="en-US" baseline="0" dirty="0" smtClean="0"/>
              <a:t>(top or bottom of hill, open valley, under trees, rocky outcropping); </a:t>
            </a:r>
            <a:r>
              <a:rPr lang="en-US" b="1" baseline="0" dirty="0" smtClean="0"/>
              <a:t>exposure</a:t>
            </a:r>
            <a:r>
              <a:rPr lang="en-US" baseline="0" dirty="0" smtClean="0"/>
              <a:t> (placement of home, direction</a:t>
            </a:r>
          </a:p>
          <a:p>
            <a:r>
              <a:rPr lang="en-US" baseline="0" dirty="0" smtClean="0"/>
              <a:t>   of sun, note seasonal changes); </a:t>
            </a:r>
            <a:r>
              <a:rPr lang="en-US" b="1" baseline="0" dirty="0" smtClean="0"/>
              <a:t>structure</a:t>
            </a:r>
            <a:r>
              <a:rPr lang="en-US" baseline="0" dirty="0" smtClean="0"/>
              <a:t>s (buildings, fences, walls, terraces, paved areas that cause wind, shade, heat, reflections); </a:t>
            </a:r>
            <a:r>
              <a:rPr lang="en-US" b="1" baseline="0" dirty="0" smtClean="0"/>
              <a:t>chill factor </a:t>
            </a:r>
            <a:r>
              <a:rPr lang="en-US" baseline="0" dirty="0" smtClean="0"/>
              <a:t>will talk about</a:t>
            </a:r>
            <a:r>
              <a:rPr lang="en-US" b="1" baseline="0" dirty="0" smtClean="0"/>
              <a:t>; Soil </a:t>
            </a:r>
          </a:p>
          <a:p>
            <a:r>
              <a:rPr lang="en-US" b="1" baseline="0" dirty="0" smtClean="0"/>
              <a:t>   (</a:t>
            </a:r>
            <a:r>
              <a:rPr lang="en-US" b="0" baseline="0" dirty="0" smtClean="0"/>
              <a:t>clay </a:t>
            </a:r>
            <a:r>
              <a:rPr lang="en-US" baseline="0" dirty="0" smtClean="0"/>
              <a:t>or sandy soil will impact drainage); </a:t>
            </a:r>
            <a:r>
              <a:rPr lang="en-US" b="1" baseline="0" dirty="0" smtClean="0"/>
              <a:t>eaves</a:t>
            </a:r>
            <a:r>
              <a:rPr lang="en-US" baseline="0" dirty="0" smtClean="0"/>
              <a:t> (direction of overhangs for frost protection)</a:t>
            </a:r>
            <a:r>
              <a:rPr lang="en-US" b="1" baseline="0" dirty="0" smtClean="0"/>
              <a:t>; drainage </a:t>
            </a:r>
            <a:r>
              <a:rPr lang="en-US" baseline="0" dirty="0" smtClean="0"/>
              <a:t>(water table, percolation, standing water, run-off)</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height of these trees is:</a:t>
            </a:r>
          </a:p>
          <a:p>
            <a:pPr>
              <a:spcBef>
                <a:spcPct val="0"/>
              </a:spcBef>
            </a:pPr>
            <a:r>
              <a:rPr lang="en-US" smtClean="0"/>
              <a:t>Far left:  3 to 6 ft--Dwarf</a:t>
            </a:r>
          </a:p>
          <a:p>
            <a:pPr>
              <a:spcBef>
                <a:spcPct val="0"/>
              </a:spcBef>
            </a:pPr>
            <a:r>
              <a:rPr lang="en-US" smtClean="0"/>
              <a:t>Middle:   9 to 10 ft—Semi-dwarf.  Rootstocks for this height: M7 (apple) , Pumiselect (prunus), Citation (prunus), OHXF333 (pear)</a:t>
            </a:r>
          </a:p>
          <a:p>
            <a:pPr>
              <a:spcBef>
                <a:spcPct val="0"/>
              </a:spcBef>
            </a:pPr>
            <a:r>
              <a:rPr lang="en-US" smtClean="0"/>
              <a:t>Right of middle:  12 to 13 ff—Semi-dwarf.   Rootstocks for this height M111 (apple), OHXF97 (pear), Colt (cherry)</a:t>
            </a:r>
          </a:p>
          <a:p>
            <a:pPr>
              <a:spcBef>
                <a:spcPct val="0"/>
              </a:spcBef>
            </a:pPr>
            <a:r>
              <a:rPr lang="en-US" smtClean="0"/>
              <a:t>Far left: 18 to 20 ft—Standard size on standard rootstock</a:t>
            </a:r>
          </a:p>
        </p:txBody>
      </p:sp>
      <p:sp>
        <p:nvSpPr>
          <p:cNvPr id="15364" name="Slide Number Placeholder 3"/>
          <p:cNvSpPr>
            <a:spLocks noGrp="1"/>
          </p:cNvSpPr>
          <p:nvPr>
            <p:ph type="sldNum" sz="quarter" idx="5"/>
          </p:nvPr>
        </p:nvSpPr>
        <p:spPr bwMode="auto">
          <a:noFill/>
          <a:ln>
            <a:miter lim="800000"/>
            <a:headEnd/>
            <a:tailEnd/>
          </a:ln>
        </p:spPr>
        <p:txBody>
          <a:bodyPr/>
          <a:lstStyle/>
          <a:p>
            <a:fld id="{9CBDA85A-ADBE-4828-B341-31DBFF70DB5A}" type="slidenum">
              <a:rPr lang="en-US"/>
              <a:pPr/>
              <a:t>15</a:t>
            </a:fld>
            <a:endParaRPr lang="en-US"/>
          </a:p>
        </p:txBody>
      </p:sp>
    </p:spTree>
    <p:extLst>
      <p:ext uri="{BB962C8B-B14F-4D97-AF65-F5344CB8AC3E}">
        <p14:creationId xmlns:p14="http://schemas.microsoft.com/office/powerpoint/2010/main" val="1241523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Annual pattern of growth of deciduous</a:t>
            </a:r>
            <a:r>
              <a:rPr lang="en-US" baseline="0" dirty="0" smtClean="0"/>
              <a:t> fruit trees changes with seasonal transitions. Grow rapidly during spring and first ½ of summer. Later in the season the growth rate declines. In the fall growth of trees stops as day length an temp decrease and drop their leaves. Dormancy is due to hormone growth inhibition and the trees internal processes are in a state of rest. Dormancy is then broken after sufficient cold temperature breaks down the growth inhibitor. </a:t>
            </a:r>
          </a:p>
          <a:p>
            <a:r>
              <a:rPr lang="en-US" baseline="0" dirty="0" smtClean="0"/>
              <a:t>A specific number of hours of cold weather (below 45 degrees F) are required for each variety of deciduous trees, called </a:t>
            </a:r>
            <a:r>
              <a:rPr lang="en-US" b="1" baseline="0" dirty="0" smtClean="0"/>
              <a:t>CHILL HOURS </a:t>
            </a:r>
            <a:r>
              <a:rPr lang="en-US" baseline="0" dirty="0" smtClean="0"/>
              <a:t>Below 45degrees F/ 7 degrees C</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pitchFamily="-65" charset="-128"/>
                <a:cs typeface="ＭＳ Ｐゴシック" pitchFamily="-65" charset="-128"/>
              </a:rPr>
              <a:t>Many apple varieties are self-fruitful, including ‘</a:t>
            </a:r>
            <a:r>
              <a:rPr lang="en-US" sz="1200" kern="1200" dirty="0" err="1" smtClean="0">
                <a:solidFill>
                  <a:schemeClr val="tx1"/>
                </a:solidFill>
                <a:latin typeface="+mn-lt"/>
                <a:ea typeface="ＭＳ Ｐゴシック" pitchFamily="-65" charset="-128"/>
                <a:cs typeface="ＭＳ Ｐゴシック" pitchFamily="-65" charset="-128"/>
              </a:rPr>
              <a:t>Braeburn</a:t>
            </a:r>
            <a:r>
              <a:rPr lang="en-US" sz="1200" kern="1200" dirty="0" smtClean="0">
                <a:solidFill>
                  <a:schemeClr val="tx1"/>
                </a:solidFill>
                <a:latin typeface="+mn-lt"/>
                <a:ea typeface="ＭＳ Ｐゴシック" pitchFamily="-65" charset="-128"/>
                <a:cs typeface="ＭＳ Ｐゴシック" pitchFamily="-65" charset="-128"/>
              </a:rPr>
              <a:t>,’ ‘Empire,’ ‘Fuji,’ ‘Gala,’ ‘Granny Smith,’ and ‘Pippin.’ </a:t>
            </a:r>
            <a:endParaRPr lang="en-US" dirty="0"/>
          </a:p>
        </p:txBody>
      </p:sp>
      <p:sp>
        <p:nvSpPr>
          <p:cNvPr id="4" name="Slide Number Placeholder 3"/>
          <p:cNvSpPr>
            <a:spLocks noGrp="1"/>
          </p:cNvSpPr>
          <p:nvPr>
            <p:ph type="sldNum" sz="quarter" idx="10"/>
          </p:nvPr>
        </p:nvSpPr>
        <p:spPr/>
        <p:txBody>
          <a:bodyPr/>
          <a:lstStyle/>
          <a:p>
            <a:fld id="{1F20D1DB-A05F-4C4A-ABF7-9FC2789E8A29}"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71040BC-E663-444C-9E37-7D2E21E1F88C}" type="datetime1">
              <a:rPr lang="en-US"/>
              <a:pPr>
                <a:defRPr/>
              </a:pPr>
              <a:t>1/4/16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12078F2-F32D-4AC1-AF33-048EE86B354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3791792-5D87-4D9D-9B5E-CAB72FEB8BC3}" type="datetime1">
              <a:rPr lang="en-US"/>
              <a:pPr>
                <a:defRPr/>
              </a:pPr>
              <a:t>1/4/16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83022FF-B9BE-4BA6-B2E7-1439A33F3BE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282D96-8EAD-4CA4-9B31-9B3643F4B239}" type="datetime1">
              <a:rPr lang="en-US"/>
              <a:pPr>
                <a:defRPr/>
              </a:pPr>
              <a:t>1/4/16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2E30D5-6DE3-4E25-8875-E52CAAD28F6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36A800-52DC-4D48-AA9D-4C59F0CF92D0}" type="datetime1">
              <a:rPr lang="en-US"/>
              <a:pPr>
                <a:defRPr/>
              </a:pPr>
              <a:t>1/4/16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FAD5D5-C77E-4E2C-B086-8C4834E3FDC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2116F3-BFB8-4E05-BC8D-EE69D8139AD8}" type="datetime1">
              <a:rPr lang="en-US"/>
              <a:pPr>
                <a:defRPr/>
              </a:pPr>
              <a:t>1/4/16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A1AE042-C78F-43C9-8956-9C925F052A3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8BCD2CA-0315-477B-912B-2348E5A2A1D6}" type="datetime1">
              <a:rPr lang="en-US"/>
              <a:pPr>
                <a:defRPr/>
              </a:pPr>
              <a:t>1/4/16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0BDA01-9CA9-4699-ADF5-810009951BF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10EC833-A469-403D-AB04-6BB2641CCB88}" type="datetime1">
              <a:rPr lang="en-US"/>
              <a:pPr>
                <a:defRPr/>
              </a:pPr>
              <a:t>1/4/16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7C0BE7F-8619-4A21-8364-1DA45C12F72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585AC0-0489-4872-848E-76EF6C264BA9}" type="datetime1">
              <a:rPr lang="en-US"/>
              <a:pPr>
                <a:defRPr/>
              </a:pPr>
              <a:t>1/4/16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961D87-4FB5-485F-B18E-D1B9F44E88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9606F4-E027-482D-A09B-CCBA48FB3B4E}" type="datetime1">
              <a:rPr lang="en-US"/>
              <a:pPr>
                <a:defRPr/>
              </a:pPr>
              <a:t>1/4/16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511F925-FBFB-4256-8BF0-349E8859F9F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5095FB-84B4-416D-9E3C-038D037A2548}" type="datetime1">
              <a:rPr lang="en-US"/>
              <a:pPr>
                <a:defRPr/>
              </a:pPr>
              <a:t>1/4/16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2520094-085D-475A-A872-C92D6564A33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EADAFD-8171-4FF9-BC41-46A7EA58C88E}" type="datetime1">
              <a:rPr lang="en-US"/>
              <a:pPr>
                <a:defRPr/>
              </a:pPr>
              <a:t>1/4/16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05E829B-B47A-4D10-A5C0-9210CD7183B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65" charset="0"/>
                <a:ea typeface="ＭＳ Ｐゴシック" pitchFamily="-65" charset="-128"/>
              </a:defRPr>
            </a:lvl1pPr>
          </a:lstStyle>
          <a:p>
            <a:pPr>
              <a:defRPr/>
            </a:pPr>
            <a:fld id="{95FDED20-F64D-45F6-AA50-8618A56DF949}" type="datetime1">
              <a:rPr lang="en-US"/>
              <a:pPr>
                <a:defRPr/>
              </a:pPr>
              <a:t>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65" charset="0"/>
              </a:defRPr>
            </a:lvl1pPr>
          </a:lstStyle>
          <a:p>
            <a:fld id="{A68A29CD-13C4-49C1-B431-B2439946F5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2.png"/><Relationship Id="rId5"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jpg"/><Relationship Id="rId5" Type="http://schemas.openxmlformats.org/officeDocument/2006/relationships/image" Target="../media/image22.jpg"/><Relationship Id="rId6" Type="http://schemas.openxmlformats.org/officeDocument/2006/relationships/image" Target="../media/image23.jpg"/><Relationship Id="rId7" Type="http://schemas.openxmlformats.org/officeDocument/2006/relationships/image" Target="../media/image24.jpg"/><Relationship Id="rId8"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jp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38.png"/><Relationship Id="rId6" Type="http://schemas.openxmlformats.org/officeDocument/2006/relationships/image" Target="../media/image39.jp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51.jp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2.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jpg"/><Relationship Id="rId5"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jp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png"/><Relationship Id="rId3"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png"/><Relationship Id="rId3" Type="http://schemas.openxmlformats.org/officeDocument/2006/relationships/image" Target="../media/image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jpe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4.jpe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4635501"/>
            <a:ext cx="7772400" cy="1003300"/>
          </a:xfrm>
        </p:spPr>
        <p:txBody>
          <a:bodyPr/>
          <a:lstStyle/>
          <a:p>
            <a:pPr eaLnBrk="1" hangingPunct="1"/>
            <a:r>
              <a:rPr lang="en-US" dirty="0" smtClean="0"/>
              <a:t>Fruit Tree Selection and Planting</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dirty="0" smtClean="0">
              <a:ea typeface="+mn-ea"/>
              <a:cs typeface="+mn-cs"/>
            </a:endParaRPr>
          </a:p>
        </p:txBody>
      </p:sp>
      <p:pic>
        <p:nvPicPr>
          <p:cNvPr id="4100" name="Picture 3"/>
          <p:cNvPicPr>
            <a:picLocks noChangeAspect="1"/>
          </p:cNvPicPr>
          <p:nvPr/>
        </p:nvPicPr>
        <p:blipFill>
          <a:blip r:embed="rId3"/>
          <a:srcRect/>
          <a:stretch>
            <a:fillRect/>
          </a:stretch>
        </p:blipFill>
        <p:spPr bwMode="auto">
          <a:xfrm>
            <a:off x="1422400" y="619413"/>
            <a:ext cx="6350000" cy="4016088"/>
          </a:xfrm>
          <a:prstGeom prst="rect">
            <a:avLst/>
          </a:prstGeom>
          <a:noFill/>
          <a:ln w="9525">
            <a:noFill/>
            <a:miter lim="800000"/>
            <a:headEnd/>
            <a:tailEnd/>
          </a:ln>
        </p:spPr>
      </p:pic>
      <p:pic>
        <p:nvPicPr>
          <p:cNvPr id="5" name="Content Placeholder 3" descr="MasterGardener logo.eps"/>
          <p:cNvPicPr>
            <a:picLocks noChangeAspect="1"/>
          </p:cNvPicPr>
          <p:nvPr/>
        </p:nvPicPr>
        <p:blipFill>
          <a:blip r:embed="rId4"/>
          <a:srcRect l="-39392" r="-39392"/>
          <a:stretch>
            <a:fillRect/>
          </a:stretch>
        </p:blipFill>
        <p:spPr bwMode="auto">
          <a:xfrm>
            <a:off x="3505200" y="5638800"/>
            <a:ext cx="2212684" cy="1216891"/>
          </a:xfrm>
          <a:prstGeom prst="rect">
            <a:avLst/>
          </a:prstGeom>
          <a:noFill/>
          <a:ln w="9525">
            <a:noFill/>
            <a:miter lim="800000"/>
            <a:headEnd/>
            <a:tailEnd/>
          </a:ln>
        </p:spPr>
      </p:pic>
    </p:spTree>
    <p:extLst>
      <p:ext uri="{BB962C8B-B14F-4D97-AF65-F5344CB8AC3E}">
        <p14:creationId xmlns:p14="http://schemas.microsoft.com/office/powerpoint/2010/main" val="3908779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Microclimate</a:t>
            </a:r>
            <a:endParaRPr lang="en-US" dirty="0"/>
          </a:p>
        </p:txBody>
      </p:sp>
      <p:sp>
        <p:nvSpPr>
          <p:cNvPr id="3" name="Content Placeholder 2"/>
          <p:cNvSpPr>
            <a:spLocks noGrp="1"/>
          </p:cNvSpPr>
          <p:nvPr>
            <p:ph idx="1"/>
          </p:nvPr>
        </p:nvSpPr>
        <p:spPr>
          <a:xfrm>
            <a:off x="457200" y="1600200"/>
            <a:ext cx="8229600" cy="4734068"/>
          </a:xfrm>
        </p:spPr>
        <p:txBody>
          <a:bodyPr/>
          <a:lstStyle/>
          <a:p>
            <a:pPr marL="0" indent="0">
              <a:buNone/>
            </a:pPr>
            <a:r>
              <a:rPr lang="en-US" u="sng" dirty="0"/>
              <a:t>	</a:t>
            </a:r>
            <a:r>
              <a:rPr lang="en-US" u="sng" dirty="0" smtClean="0"/>
              <a:t>Factors within Mediterranean Climate</a:t>
            </a:r>
          </a:p>
          <a:p>
            <a:pPr marL="0" indent="0">
              <a:buNone/>
            </a:pPr>
            <a:r>
              <a:rPr lang="en-US" dirty="0" smtClean="0"/>
              <a:t>	  Dry summer, rainy winter</a:t>
            </a:r>
          </a:p>
          <a:p>
            <a:pPr>
              <a:buNone/>
            </a:pPr>
            <a:r>
              <a:rPr lang="en-US" dirty="0" smtClean="0"/>
              <a:t>	</a:t>
            </a:r>
            <a:r>
              <a:rPr lang="en-US" u="sng" dirty="0" smtClean="0"/>
              <a:t>Factors in Napa Climate</a:t>
            </a:r>
          </a:p>
          <a:p>
            <a:pPr>
              <a:buNone/>
            </a:pPr>
            <a:r>
              <a:rPr lang="en-US" dirty="0" smtClean="0"/>
              <a:t>	  USDA and Sunset zones</a:t>
            </a:r>
          </a:p>
          <a:p>
            <a:pPr>
              <a:buNone/>
            </a:pPr>
            <a:r>
              <a:rPr lang="en-US" dirty="0" smtClean="0"/>
              <a:t>	</a:t>
            </a:r>
            <a:r>
              <a:rPr lang="en-US" u="sng" dirty="0" smtClean="0"/>
              <a:t>Microclimate</a:t>
            </a:r>
            <a:r>
              <a:rPr lang="en-US" dirty="0" smtClean="0"/>
              <a:t>: temperature, frost, rain, hours </a:t>
            </a:r>
          </a:p>
          <a:p>
            <a:pPr marL="0" indent="0">
              <a:buNone/>
            </a:pPr>
            <a:r>
              <a:rPr lang="en-US" dirty="0" smtClean="0"/>
              <a:t>	  of sunlight, wind, elevation, topography</a:t>
            </a:r>
          </a:p>
          <a:p>
            <a:pPr marL="0" indent="0">
              <a:buNone/>
            </a:pPr>
            <a:r>
              <a:rPr lang="en-US" dirty="0" smtClean="0"/>
              <a:t>	  exposure, structures, chill factor, soil, eaves,</a:t>
            </a:r>
          </a:p>
          <a:p>
            <a:pPr marL="0" indent="0">
              <a:buNone/>
            </a:pPr>
            <a:r>
              <a:rPr lang="en-US" dirty="0" smtClean="0"/>
              <a:t>	  drainage.  </a:t>
            </a:r>
            <a:endParaRPr lang="en-US" dirty="0"/>
          </a:p>
        </p:txBody>
      </p:sp>
    </p:spTree>
    <p:extLst>
      <p:ext uri="{BB962C8B-B14F-4D97-AF65-F5344CB8AC3E}">
        <p14:creationId xmlns:p14="http://schemas.microsoft.com/office/powerpoint/2010/main" val="37961560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Microclimates</a:t>
            </a:r>
            <a:endParaRPr lang="en-US"/>
          </a:p>
        </p:txBody>
      </p:sp>
      <p:pic>
        <p:nvPicPr>
          <p:cNvPr id="4" name="Content Placeholder 3" descr="Microclimate picture.pdf"/>
          <p:cNvPicPr>
            <a:picLocks noGrp="1" noChangeAspect="1"/>
          </p:cNvPicPr>
          <p:nvPr>
            <p:ph idx="1"/>
          </p:nvPr>
        </p:nvPicPr>
        <p:blipFill>
          <a:blip r:embed="rId2">
            <a:extLst>
              <a:ext uri="{28A0092B-C50C-407E-A947-70E740481C1C}">
                <a14:useLocalDpi xmlns:a14="http://schemas.microsoft.com/office/drawing/2010/main" val="0"/>
              </a:ext>
            </a:extLst>
          </a:blip>
          <a:srcRect t="28713" b="28713"/>
          <a:stretch>
            <a:fillRect/>
          </a:stretch>
        </p:blipFill>
        <p:spPr/>
      </p:pic>
    </p:spTree>
    <p:extLst>
      <p:ext uri="{BB962C8B-B14F-4D97-AF65-F5344CB8AC3E}">
        <p14:creationId xmlns:p14="http://schemas.microsoft.com/office/powerpoint/2010/main" val="369286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93688" y="274638"/>
            <a:ext cx="8229600" cy="1143000"/>
          </a:xfrm>
        </p:spPr>
        <p:txBody>
          <a:bodyPr/>
          <a:lstStyle/>
          <a:p>
            <a:r>
              <a:rPr lang="en-US" sz="4000" dirty="0" smtClean="0"/>
              <a:t>      </a:t>
            </a:r>
            <a:r>
              <a:rPr lang="en-US" dirty="0" smtClean="0"/>
              <a:t>Location/Tree Size</a:t>
            </a:r>
          </a:p>
        </p:txBody>
      </p:sp>
      <p:sp>
        <p:nvSpPr>
          <p:cNvPr id="13315" name="Rectangle 3"/>
          <p:cNvSpPr>
            <a:spLocks noGrp="1" noChangeArrowheads="1"/>
          </p:cNvSpPr>
          <p:nvPr>
            <p:ph type="body" idx="1"/>
          </p:nvPr>
        </p:nvSpPr>
        <p:spPr/>
        <p:txBody>
          <a:bodyPr/>
          <a:lstStyle/>
          <a:p>
            <a:r>
              <a:rPr lang="en-US" dirty="0" smtClean="0"/>
              <a:t>Space availability: Site constraints</a:t>
            </a:r>
          </a:p>
          <a:p>
            <a:r>
              <a:rPr lang="en-US" dirty="0" smtClean="0"/>
              <a:t> </a:t>
            </a:r>
            <a:r>
              <a:rPr lang="en-US" u="sng" dirty="0" smtClean="0"/>
              <a:t>Type of tree(s) desired</a:t>
            </a:r>
          </a:p>
          <a:p>
            <a:pPr>
              <a:buFont typeface="Arial" charset="0"/>
              <a:buNone/>
            </a:pPr>
            <a:r>
              <a:rPr lang="en-US" dirty="0" smtClean="0"/>
              <a:t>	-standard</a:t>
            </a:r>
          </a:p>
          <a:p>
            <a:pPr>
              <a:buFont typeface="Arial" charset="0"/>
              <a:buNone/>
            </a:pPr>
            <a:r>
              <a:rPr lang="en-US" dirty="0" smtClean="0"/>
              <a:t>	-semi dwarf</a:t>
            </a:r>
          </a:p>
          <a:p>
            <a:pPr>
              <a:buFont typeface="Arial" charset="0"/>
              <a:buNone/>
            </a:pPr>
            <a:r>
              <a:rPr lang="en-US" dirty="0" smtClean="0"/>
              <a:t>	-dwarf </a:t>
            </a:r>
          </a:p>
          <a:p>
            <a:r>
              <a:rPr lang="en-US" dirty="0" smtClean="0"/>
              <a:t> </a:t>
            </a:r>
            <a:r>
              <a:rPr lang="en-US" u="sng" dirty="0" smtClean="0"/>
              <a:t>Space saver</a:t>
            </a:r>
            <a:r>
              <a:rPr lang="en-US" dirty="0" smtClean="0"/>
              <a:t>:  Espaliered trees</a:t>
            </a:r>
          </a:p>
          <a:p>
            <a:r>
              <a:rPr lang="en-US" dirty="0" smtClean="0"/>
              <a:t> Fruit Tree hedge; Three in a hole   </a:t>
            </a:r>
          </a:p>
          <a:p>
            <a:pPr>
              <a:buNone/>
            </a:pPr>
            <a:endParaRPr lang="en-US" dirty="0" smtClean="0"/>
          </a:p>
        </p:txBody>
      </p:sp>
      <p:pic>
        <p:nvPicPr>
          <p:cNvPr id="4" name="Content Placeholder 3" descr="MasterGardener logo.eps"/>
          <p:cNvPicPr>
            <a:picLocks noChangeAspect="1"/>
          </p:cNvPicPr>
          <p:nvPr/>
        </p:nvPicPr>
        <p:blipFill>
          <a:blip r:embed="rId2"/>
          <a:srcRect l="-39392" r="-39392"/>
          <a:stretch>
            <a:fillRect/>
          </a:stretch>
        </p:blipFill>
        <p:spPr bwMode="auto">
          <a:xfrm>
            <a:off x="-283585" y="220351"/>
            <a:ext cx="2177039" cy="1197287"/>
          </a:xfrm>
          <a:prstGeom prst="rect">
            <a:avLst/>
          </a:prstGeom>
          <a:noFill/>
          <a:ln w="9525">
            <a:noFill/>
            <a:miter lim="800000"/>
            <a:headEnd/>
            <a:tailEnd/>
          </a:ln>
        </p:spPr>
      </p:pic>
    </p:spTree>
    <p:extLst>
      <p:ext uri="{BB962C8B-B14F-4D97-AF65-F5344CB8AC3E}">
        <p14:creationId xmlns:p14="http://schemas.microsoft.com/office/powerpoint/2010/main" val="40891005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4000" dirty="0" smtClean="0">
                <a:latin typeface="Arial" charset="0"/>
                <a:cs typeface="Arial" charset="0"/>
              </a:rPr>
              <a:t>     Site Constraints</a:t>
            </a:r>
          </a:p>
        </p:txBody>
      </p:sp>
      <p:sp>
        <p:nvSpPr>
          <p:cNvPr id="21507" name="Content Placeholder 2"/>
          <p:cNvSpPr>
            <a:spLocks noGrp="1"/>
          </p:cNvSpPr>
          <p:nvPr>
            <p:ph idx="1"/>
          </p:nvPr>
        </p:nvSpPr>
        <p:spPr/>
        <p:txBody>
          <a:bodyPr/>
          <a:lstStyle/>
          <a:p>
            <a:r>
              <a:rPr lang="en-US" smtClean="0"/>
              <a:t>Nearby structures and trees</a:t>
            </a:r>
          </a:p>
          <a:p>
            <a:r>
              <a:rPr lang="en-US" smtClean="0"/>
              <a:t>Water availability</a:t>
            </a:r>
          </a:p>
          <a:p>
            <a:r>
              <a:rPr lang="en-US" smtClean="0"/>
              <a:t>Fences, pavement, and utilities</a:t>
            </a:r>
          </a:p>
          <a:p>
            <a:r>
              <a:rPr lang="en-US" smtClean="0"/>
              <a:t>Microclimates nearby</a:t>
            </a:r>
          </a:p>
        </p:txBody>
      </p:sp>
      <p:pic>
        <p:nvPicPr>
          <p:cNvPr id="4" name="Content Placeholder 3" descr="MasterGardener logo.eps"/>
          <p:cNvPicPr>
            <a:picLocks noChangeAspect="1"/>
          </p:cNvPicPr>
          <p:nvPr/>
        </p:nvPicPr>
        <p:blipFill>
          <a:blip r:embed="rId2"/>
          <a:srcRect l="-39392" r="-39392"/>
          <a:stretch>
            <a:fillRect/>
          </a:stretch>
        </p:blipFill>
        <p:spPr bwMode="auto">
          <a:xfrm>
            <a:off x="217053" y="274638"/>
            <a:ext cx="2253674" cy="1239433"/>
          </a:xfrm>
          <a:prstGeom prst="rect">
            <a:avLst/>
          </a:prstGeom>
          <a:noFill/>
          <a:ln w="9525">
            <a:noFill/>
            <a:miter lim="800000"/>
            <a:headEnd/>
            <a:tailEnd/>
          </a:ln>
        </p:spPr>
      </p:pic>
    </p:spTree>
    <p:extLst>
      <p:ext uri="{BB962C8B-B14F-4D97-AF65-F5344CB8AC3E}">
        <p14:creationId xmlns:p14="http://schemas.microsoft.com/office/powerpoint/2010/main" val="29381980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     Site Considerations</a:t>
            </a:r>
          </a:p>
        </p:txBody>
      </p:sp>
      <p:sp>
        <p:nvSpPr>
          <p:cNvPr id="23555" name="Content Placeholder 2"/>
          <p:cNvSpPr>
            <a:spLocks noGrp="1"/>
          </p:cNvSpPr>
          <p:nvPr>
            <p:ph idx="1"/>
          </p:nvPr>
        </p:nvSpPr>
        <p:spPr/>
        <p:txBody>
          <a:bodyPr/>
          <a:lstStyle/>
          <a:p>
            <a:r>
              <a:rPr lang="en-US" smtClean="0"/>
              <a:t>Soil quality and drainage</a:t>
            </a:r>
          </a:p>
          <a:p>
            <a:r>
              <a:rPr lang="en-US" smtClean="0"/>
              <a:t>Space available</a:t>
            </a:r>
          </a:p>
          <a:p>
            <a:r>
              <a:rPr lang="en-US" smtClean="0"/>
              <a:t>Chilling requirement—total hrs below 45</a:t>
            </a:r>
          </a:p>
          <a:p>
            <a:r>
              <a:rPr lang="en-US" smtClean="0"/>
              <a:t>Temperature extremes</a:t>
            </a:r>
          </a:p>
          <a:p>
            <a:r>
              <a:rPr lang="en-US" smtClean="0"/>
              <a:t>Spring rains</a:t>
            </a:r>
          </a:p>
          <a:p>
            <a:r>
              <a:rPr lang="en-US" smtClean="0"/>
              <a:t>Late frost</a:t>
            </a:r>
          </a:p>
          <a:p>
            <a:r>
              <a:rPr lang="en-US" smtClean="0"/>
              <a:t>Water needs</a:t>
            </a:r>
          </a:p>
        </p:txBody>
      </p:sp>
      <p:pic>
        <p:nvPicPr>
          <p:cNvPr id="4" name="Content Placeholder 3" descr="MasterGardener logo.eps"/>
          <p:cNvPicPr>
            <a:picLocks noChangeAspect="1"/>
          </p:cNvPicPr>
          <p:nvPr/>
        </p:nvPicPr>
        <p:blipFill>
          <a:blip r:embed="rId2"/>
          <a:srcRect l="-39392" r="-39392"/>
          <a:stretch>
            <a:fillRect/>
          </a:stretch>
        </p:blipFill>
        <p:spPr bwMode="auto">
          <a:xfrm>
            <a:off x="-212437" y="330594"/>
            <a:ext cx="2221345" cy="1221654"/>
          </a:xfrm>
          <a:prstGeom prst="rect">
            <a:avLst/>
          </a:prstGeom>
          <a:noFill/>
          <a:ln w="9525">
            <a:noFill/>
            <a:miter lim="800000"/>
            <a:headEnd/>
            <a:tailEnd/>
          </a:ln>
        </p:spPr>
      </p:pic>
    </p:spTree>
    <p:extLst>
      <p:ext uri="{BB962C8B-B14F-4D97-AF65-F5344CB8AC3E}">
        <p14:creationId xmlns:p14="http://schemas.microsoft.com/office/powerpoint/2010/main" val="17419534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      Relative sizes of Fruit trees</a:t>
            </a:r>
          </a:p>
        </p:txBody>
      </p:sp>
      <p:pic>
        <p:nvPicPr>
          <p:cNvPr id="14339" name="Content Placeholder 3" descr="rootstock_chart.jpg"/>
          <p:cNvPicPr>
            <a:picLocks noGrp="1" noChangeAspect="1"/>
          </p:cNvPicPr>
          <p:nvPr>
            <p:ph idx="1"/>
          </p:nvPr>
        </p:nvPicPr>
        <p:blipFill>
          <a:blip r:embed="rId3"/>
          <a:srcRect t="-19228" b="-19228"/>
          <a:stretch>
            <a:fillRect/>
          </a:stretch>
        </p:blipFill>
        <p:spPr/>
      </p:pic>
      <p:pic>
        <p:nvPicPr>
          <p:cNvPr id="4" name="Content Placeholder 3" descr="MasterGardener logo.eps"/>
          <p:cNvPicPr>
            <a:picLocks noChangeAspect="1"/>
          </p:cNvPicPr>
          <p:nvPr/>
        </p:nvPicPr>
        <p:blipFill>
          <a:blip r:embed="rId4"/>
          <a:srcRect l="-39392" r="-39392"/>
          <a:stretch>
            <a:fillRect/>
          </a:stretch>
        </p:blipFill>
        <p:spPr bwMode="auto">
          <a:xfrm>
            <a:off x="-267854" y="274638"/>
            <a:ext cx="2230582" cy="1226734"/>
          </a:xfrm>
          <a:prstGeom prst="rect">
            <a:avLst/>
          </a:prstGeom>
          <a:noFill/>
          <a:ln w="9525">
            <a:noFill/>
            <a:miter lim="800000"/>
            <a:headEnd/>
            <a:tailEnd/>
          </a:ln>
        </p:spPr>
      </p:pic>
    </p:spTree>
    <p:extLst>
      <p:ext uri="{BB962C8B-B14F-4D97-AF65-F5344CB8AC3E}">
        <p14:creationId xmlns:p14="http://schemas.microsoft.com/office/powerpoint/2010/main" val="20701252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     Genetic Dwarf Peach</a:t>
            </a:r>
          </a:p>
        </p:txBody>
      </p:sp>
      <p:sp>
        <p:nvSpPr>
          <p:cNvPr id="29699" name="Content Placeholder 2"/>
          <p:cNvSpPr>
            <a:spLocks noGrp="1"/>
          </p:cNvSpPr>
          <p:nvPr>
            <p:ph idx="1"/>
          </p:nvPr>
        </p:nvSpPr>
        <p:spPr/>
        <p:txBody>
          <a:bodyPr/>
          <a:lstStyle/>
          <a:p>
            <a:pPr eaLnBrk="1" hangingPunct="1"/>
            <a:endParaRPr lang="en-US" smtClean="0"/>
          </a:p>
        </p:txBody>
      </p:sp>
      <p:pic>
        <p:nvPicPr>
          <p:cNvPr id="29700" name="Picture 8" descr="Dwarf peach 1"/>
          <p:cNvPicPr>
            <a:picLocks noChangeAspect="1" noChangeArrowheads="1"/>
          </p:cNvPicPr>
          <p:nvPr/>
        </p:nvPicPr>
        <p:blipFill>
          <a:blip r:embed="rId2"/>
          <a:srcRect/>
          <a:stretch>
            <a:fillRect/>
          </a:stretch>
        </p:blipFill>
        <p:spPr bwMode="auto">
          <a:xfrm>
            <a:off x="457200" y="1244600"/>
            <a:ext cx="8686800" cy="5334000"/>
          </a:xfrm>
          <a:prstGeom prst="rect">
            <a:avLst/>
          </a:prstGeom>
          <a:noFill/>
          <a:ln w="9525">
            <a:noFill/>
            <a:miter lim="800000"/>
            <a:headEnd/>
            <a:tailEnd/>
          </a:ln>
        </p:spPr>
      </p:pic>
      <p:pic>
        <p:nvPicPr>
          <p:cNvPr id="5" name="Content Placeholder 3" descr="MasterGardener logo.eps"/>
          <p:cNvPicPr>
            <a:picLocks noChangeAspect="1"/>
          </p:cNvPicPr>
          <p:nvPr/>
        </p:nvPicPr>
        <p:blipFill>
          <a:blip r:embed="rId3"/>
          <a:srcRect l="-39392" r="-39392"/>
          <a:stretch>
            <a:fillRect/>
          </a:stretch>
        </p:blipFill>
        <p:spPr bwMode="auto">
          <a:xfrm>
            <a:off x="0" y="274637"/>
            <a:ext cx="2193636" cy="1206415"/>
          </a:xfrm>
          <a:prstGeom prst="rect">
            <a:avLst/>
          </a:prstGeom>
          <a:noFill/>
          <a:ln w="9525">
            <a:noFill/>
            <a:miter lim="800000"/>
            <a:headEnd/>
            <a:tailEnd/>
          </a:ln>
        </p:spPr>
      </p:pic>
    </p:spTree>
    <p:extLst>
      <p:ext uri="{BB962C8B-B14F-4D97-AF65-F5344CB8AC3E}">
        <p14:creationId xmlns:p14="http://schemas.microsoft.com/office/powerpoint/2010/main" val="17683832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       Espalier Patterns</a:t>
            </a:r>
          </a:p>
        </p:txBody>
      </p:sp>
      <p:pic>
        <p:nvPicPr>
          <p:cNvPr id="16387" name="Content Placeholder 3" descr="Espalier8rz.jpg"/>
          <p:cNvPicPr>
            <a:picLocks noGrp="1" noChangeAspect="1"/>
          </p:cNvPicPr>
          <p:nvPr>
            <p:ph idx="1"/>
          </p:nvPr>
        </p:nvPicPr>
        <p:blipFill>
          <a:blip r:embed="rId2"/>
          <a:srcRect l="-15459" r="-15459"/>
          <a:stretch>
            <a:fillRect/>
          </a:stretch>
        </p:blipFill>
        <p:spPr/>
      </p:pic>
      <p:pic>
        <p:nvPicPr>
          <p:cNvPr id="4" name="Content Placeholder 3" descr="MasterGardener logo.eps"/>
          <p:cNvPicPr>
            <a:picLocks noChangeAspect="1"/>
          </p:cNvPicPr>
          <p:nvPr/>
        </p:nvPicPr>
        <p:blipFill>
          <a:blip r:embed="rId3"/>
          <a:srcRect l="-39392" r="-39392"/>
          <a:stretch>
            <a:fillRect/>
          </a:stretch>
        </p:blipFill>
        <p:spPr bwMode="auto">
          <a:xfrm>
            <a:off x="-184727" y="198523"/>
            <a:ext cx="2216727" cy="1219115"/>
          </a:xfrm>
          <a:prstGeom prst="rect">
            <a:avLst/>
          </a:prstGeom>
          <a:noFill/>
          <a:ln w="9525">
            <a:noFill/>
            <a:miter lim="800000"/>
            <a:headEnd/>
            <a:tailEnd/>
          </a:ln>
        </p:spPr>
      </p:pic>
    </p:spTree>
    <p:extLst>
      <p:ext uri="{BB962C8B-B14F-4D97-AF65-F5344CB8AC3E}">
        <p14:creationId xmlns:p14="http://schemas.microsoft.com/office/powerpoint/2010/main" val="2593217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More Espalier</a:t>
            </a:r>
          </a:p>
        </p:txBody>
      </p:sp>
      <p:pic>
        <p:nvPicPr>
          <p:cNvPr id="17411" name="Content Placeholder 3" descr="Espalier 1.jpg"/>
          <p:cNvPicPr>
            <a:picLocks noGrp="1" noChangeAspect="1"/>
          </p:cNvPicPr>
          <p:nvPr>
            <p:ph idx="1"/>
          </p:nvPr>
        </p:nvPicPr>
        <p:blipFill>
          <a:blip r:embed="rId2"/>
          <a:srcRect l="-18111" r="-18111"/>
          <a:stretch>
            <a:fillRect/>
          </a:stretch>
        </p:blipFill>
        <p:spPr/>
      </p:pic>
      <p:pic>
        <p:nvPicPr>
          <p:cNvPr id="4" name="Content Placeholder 3" descr="MasterGardener logo.eps"/>
          <p:cNvPicPr>
            <a:picLocks noGrp="1" noChangeAspect="1"/>
          </p:cNvPicPr>
          <p:nvPr>
            <p:ph idx="1"/>
          </p:nvPr>
        </p:nvPicPr>
        <p:blipFill>
          <a:blip r:embed="rId3"/>
          <a:srcRect l="-39392" r="-39392"/>
          <a:stretch>
            <a:fillRect/>
          </a:stretch>
        </p:blipFill>
        <p:spPr>
          <a:xfrm>
            <a:off x="0" y="160426"/>
            <a:ext cx="2286000" cy="1257212"/>
          </a:xfrm>
        </p:spPr>
      </p:pic>
    </p:spTree>
    <p:extLst>
      <p:ext uri="{BB962C8B-B14F-4D97-AF65-F5344CB8AC3E}">
        <p14:creationId xmlns:p14="http://schemas.microsoft.com/office/powerpoint/2010/main" val="1676964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Tree Hedge</a:t>
            </a:r>
            <a:endParaRPr lang="en-US" dirty="0"/>
          </a:p>
        </p:txBody>
      </p:sp>
      <p:sp>
        <p:nvSpPr>
          <p:cNvPr id="3" name="Content Placeholder 2"/>
          <p:cNvSpPr>
            <a:spLocks noGrp="1"/>
          </p:cNvSpPr>
          <p:nvPr>
            <p:ph idx="1"/>
          </p:nvPr>
        </p:nvSpPr>
        <p:spPr>
          <a:xfrm>
            <a:off x="457200" y="2061936"/>
            <a:ext cx="8229600" cy="4064227"/>
          </a:xfrm>
        </p:spPr>
        <p:txBody>
          <a:bodyPr/>
          <a:lstStyle/>
          <a:p>
            <a:endParaRPr lang="en-US" dirty="0"/>
          </a:p>
        </p:txBody>
      </p:sp>
      <p:pic>
        <p:nvPicPr>
          <p:cNvPr id="4" name="Picture 3" descr="IMG_0958.jpg"/>
          <p:cNvPicPr>
            <a:picLocks noChangeAspect="1"/>
          </p:cNvPicPr>
          <p:nvPr/>
        </p:nvPicPr>
        <p:blipFill>
          <a:blip r:embed="rId2"/>
          <a:stretch>
            <a:fillRect/>
          </a:stretch>
        </p:blipFill>
        <p:spPr>
          <a:xfrm>
            <a:off x="841207" y="1831000"/>
            <a:ext cx="6185344" cy="4295163"/>
          </a:xfrm>
          <a:prstGeom prst="rect">
            <a:avLst/>
          </a:prstGeom>
        </p:spPr>
      </p:pic>
    </p:spTree>
    <p:extLst>
      <p:ext uri="{BB962C8B-B14F-4D97-AF65-F5344CB8AC3E}">
        <p14:creationId xmlns:p14="http://schemas.microsoft.com/office/powerpoint/2010/main" val="33495263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Welcome!</a:t>
            </a:r>
          </a:p>
        </p:txBody>
      </p:sp>
      <p:pic>
        <p:nvPicPr>
          <p:cNvPr id="6147" name="Content Placeholder 3" descr="MasterGardener logo.eps"/>
          <p:cNvPicPr>
            <a:picLocks noGrp="1" noChangeAspect="1"/>
          </p:cNvPicPr>
          <p:nvPr>
            <p:ph idx="1"/>
          </p:nvPr>
        </p:nvPicPr>
        <p:blipFill>
          <a:blip r:embed="rId2"/>
          <a:srcRect l="-39392" r="-39392"/>
          <a:stretch>
            <a:fillRect/>
          </a:stretch>
        </p:blipFill>
        <p:spPr>
          <a:xfrm>
            <a:off x="457200" y="1214154"/>
            <a:ext cx="8229600" cy="4525963"/>
          </a:xfrm>
        </p:spPr>
      </p:pic>
    </p:spTree>
    <p:extLst>
      <p:ext uri="{BB962C8B-B14F-4D97-AF65-F5344CB8AC3E}">
        <p14:creationId xmlns:p14="http://schemas.microsoft.com/office/powerpoint/2010/main" val="4047154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Tree Hedge</a:t>
            </a:r>
            <a:endParaRPr lang="en-US" dirty="0"/>
          </a:p>
        </p:txBody>
      </p:sp>
      <p:sp>
        <p:nvSpPr>
          <p:cNvPr id="3" name="Content Placeholder 2"/>
          <p:cNvSpPr>
            <a:spLocks noGrp="1"/>
          </p:cNvSpPr>
          <p:nvPr>
            <p:ph idx="1"/>
          </p:nvPr>
        </p:nvSpPr>
        <p:spPr/>
        <p:txBody>
          <a:bodyPr/>
          <a:lstStyle/>
          <a:p>
            <a:endParaRPr lang="en-US"/>
          </a:p>
        </p:txBody>
      </p:sp>
      <p:pic>
        <p:nvPicPr>
          <p:cNvPr id="4" name="Picture 3" descr="lew_a.jpg"/>
          <p:cNvPicPr>
            <a:picLocks noChangeAspect="1"/>
          </p:cNvPicPr>
          <p:nvPr/>
        </p:nvPicPr>
        <p:blipFill>
          <a:blip r:embed="rId2"/>
          <a:stretch>
            <a:fillRect/>
          </a:stretch>
        </p:blipFill>
        <p:spPr>
          <a:xfrm>
            <a:off x="457200" y="1600200"/>
            <a:ext cx="7121118" cy="3895505"/>
          </a:xfrm>
          <a:prstGeom prst="rect">
            <a:avLst/>
          </a:prstGeom>
        </p:spPr>
      </p:pic>
    </p:spTree>
    <p:extLst>
      <p:ext uri="{BB962C8B-B14F-4D97-AF65-F5344CB8AC3E}">
        <p14:creationId xmlns:p14="http://schemas.microsoft.com/office/powerpoint/2010/main" val="24375486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Tree selection:</a:t>
            </a:r>
            <a:br>
              <a:rPr lang="en-US" dirty="0" smtClean="0"/>
            </a:br>
            <a:r>
              <a:rPr lang="en-US" dirty="0" smtClean="0"/>
              <a:t>3 or 4 in a hole</a:t>
            </a:r>
            <a:endParaRPr lang="en-US" dirty="0"/>
          </a:p>
        </p:txBody>
      </p:sp>
      <p:sp>
        <p:nvSpPr>
          <p:cNvPr id="3" name="Content Placeholder 2"/>
          <p:cNvSpPr>
            <a:spLocks noGrp="1"/>
          </p:cNvSpPr>
          <p:nvPr>
            <p:ph idx="1"/>
          </p:nvPr>
        </p:nvSpPr>
        <p:spPr/>
        <p:txBody>
          <a:bodyPr/>
          <a:lstStyle/>
          <a:p>
            <a:r>
              <a:rPr lang="en-US" dirty="0" smtClean="0"/>
              <a:t>Plant in</a:t>
            </a:r>
          </a:p>
          <a:p>
            <a:pPr>
              <a:buNone/>
            </a:pPr>
            <a:r>
              <a:rPr lang="en-US" dirty="0" smtClean="0"/>
              <a:t>one hole</a:t>
            </a:r>
            <a:endParaRPr lang="en-US" dirty="0"/>
          </a:p>
        </p:txBody>
      </p:sp>
      <p:pic>
        <p:nvPicPr>
          <p:cNvPr id="4" name="Picture 3" descr="DownloadedFile.jpeg"/>
          <p:cNvPicPr>
            <a:picLocks noChangeAspect="1"/>
          </p:cNvPicPr>
          <p:nvPr/>
        </p:nvPicPr>
        <p:blipFill>
          <a:blip r:embed="rId2"/>
          <a:stretch>
            <a:fillRect/>
          </a:stretch>
        </p:blipFill>
        <p:spPr>
          <a:xfrm>
            <a:off x="2507125" y="1600200"/>
            <a:ext cx="4206033" cy="3249474"/>
          </a:xfrm>
          <a:prstGeom prst="rect">
            <a:avLst/>
          </a:prstGeom>
        </p:spPr>
      </p:pic>
    </p:spTree>
    <p:extLst>
      <p:ext uri="{BB962C8B-B14F-4D97-AF65-F5344CB8AC3E}">
        <p14:creationId xmlns:p14="http://schemas.microsoft.com/office/powerpoint/2010/main" val="20675207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     Fruit Tree Terms</a:t>
            </a:r>
          </a:p>
        </p:txBody>
      </p:sp>
      <p:sp>
        <p:nvSpPr>
          <p:cNvPr id="27651" name="Content Placeholder 2"/>
          <p:cNvSpPr>
            <a:spLocks noGrp="1"/>
          </p:cNvSpPr>
          <p:nvPr>
            <p:ph idx="1"/>
          </p:nvPr>
        </p:nvSpPr>
        <p:spPr>
          <a:xfrm>
            <a:off x="457200" y="1204172"/>
            <a:ext cx="8229600" cy="4921992"/>
          </a:xfrm>
        </p:spPr>
        <p:txBody>
          <a:bodyPr/>
          <a:lstStyle/>
          <a:p>
            <a:r>
              <a:rPr lang="en-US" dirty="0" smtClean="0"/>
              <a:t>Rootstock/Stock:  tree below graft union</a:t>
            </a:r>
          </a:p>
          <a:p>
            <a:r>
              <a:rPr lang="en-US" dirty="0" smtClean="0"/>
              <a:t>Scion:  tree above graft union; also grafted bud or shoot</a:t>
            </a:r>
          </a:p>
          <a:p>
            <a:r>
              <a:rPr lang="en-US" dirty="0" smtClean="0"/>
              <a:t>Graft union: where bud has been grafted</a:t>
            </a:r>
          </a:p>
          <a:p>
            <a:r>
              <a:rPr lang="en-US" dirty="0" smtClean="0"/>
              <a:t>Crown:  trunk above ground; also the canopy</a:t>
            </a:r>
          </a:p>
          <a:p>
            <a:pPr>
              <a:buNone/>
            </a:pPr>
            <a:r>
              <a:rPr lang="en-US" dirty="0" smtClean="0"/>
              <a:t>    Tree size</a:t>
            </a:r>
          </a:p>
          <a:p>
            <a:pPr lvl="1"/>
            <a:r>
              <a:rPr lang="en-US" dirty="0" smtClean="0"/>
              <a:t>Standard:  20-35 feet</a:t>
            </a:r>
          </a:p>
          <a:p>
            <a:pPr lvl="1"/>
            <a:r>
              <a:rPr lang="en-US" dirty="0" smtClean="0"/>
              <a:t>Semi-dwarf on dwarfing rootstock:  12-20 feet</a:t>
            </a:r>
          </a:p>
          <a:p>
            <a:pPr lvl="1"/>
            <a:r>
              <a:rPr lang="en-US" dirty="0" smtClean="0"/>
              <a:t>Genetic dwarf on standard rootstock:  6-12 feet</a:t>
            </a:r>
          </a:p>
          <a:p>
            <a:pPr lvl="1">
              <a:buFont typeface="Arial" charset="0"/>
              <a:buNone/>
            </a:pPr>
            <a:endParaRPr lang="en-US" dirty="0" smtClean="0"/>
          </a:p>
          <a:p>
            <a:endParaRPr lang="en-US" dirty="0" smtClean="0"/>
          </a:p>
        </p:txBody>
      </p:sp>
      <p:pic>
        <p:nvPicPr>
          <p:cNvPr id="4" name="Content Placeholder 3" descr="MasterGardener logo.eps"/>
          <p:cNvPicPr>
            <a:picLocks noChangeAspect="1"/>
          </p:cNvPicPr>
          <p:nvPr/>
        </p:nvPicPr>
        <p:blipFill>
          <a:blip r:embed="rId2"/>
          <a:srcRect l="-39392" r="-39392"/>
          <a:stretch>
            <a:fillRect/>
          </a:stretch>
        </p:blipFill>
        <p:spPr bwMode="auto">
          <a:xfrm>
            <a:off x="-277091" y="198524"/>
            <a:ext cx="2216727" cy="1219114"/>
          </a:xfrm>
          <a:prstGeom prst="rect">
            <a:avLst/>
          </a:prstGeom>
          <a:noFill/>
          <a:ln w="9525">
            <a:noFill/>
            <a:miter lim="800000"/>
            <a:headEnd/>
            <a:tailEnd/>
          </a:ln>
        </p:spPr>
      </p:pic>
    </p:spTree>
    <p:extLst>
      <p:ext uri="{BB962C8B-B14F-4D97-AF65-F5344CB8AC3E}">
        <p14:creationId xmlns:p14="http://schemas.microsoft.com/office/powerpoint/2010/main" val="129628349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Tree selection: </a:t>
            </a:r>
            <a:br>
              <a:rPr lang="en-US" dirty="0" smtClean="0"/>
            </a:br>
            <a:r>
              <a:rPr lang="en-US" dirty="0" smtClean="0"/>
              <a:t>space considerations</a:t>
            </a:r>
            <a:endParaRPr lang="en-US" dirty="0"/>
          </a:p>
        </p:txBody>
      </p:sp>
      <p:sp>
        <p:nvSpPr>
          <p:cNvPr id="3" name="Content Placeholder 2"/>
          <p:cNvSpPr>
            <a:spLocks noGrp="1"/>
          </p:cNvSpPr>
          <p:nvPr>
            <p:ph idx="1"/>
          </p:nvPr>
        </p:nvSpPr>
        <p:spPr>
          <a:xfrm>
            <a:off x="457200" y="1600200"/>
            <a:ext cx="8229600" cy="4525963"/>
          </a:xfrm>
        </p:spPr>
        <p:txBody>
          <a:bodyPr/>
          <a:lstStyle/>
          <a:p>
            <a:pPr>
              <a:buNone/>
            </a:pPr>
            <a:r>
              <a:rPr lang="en-US" dirty="0" smtClean="0"/>
              <a:t>4 in one hole</a:t>
            </a:r>
            <a:endParaRPr lang="en-US" dirty="0"/>
          </a:p>
        </p:txBody>
      </p:sp>
      <p:pic>
        <p:nvPicPr>
          <p:cNvPr id="4" name="Picture 3" descr="4by_tom.jpg"/>
          <p:cNvPicPr>
            <a:picLocks noChangeAspect="1"/>
          </p:cNvPicPr>
          <p:nvPr/>
        </p:nvPicPr>
        <p:blipFill>
          <a:blip r:embed="rId2"/>
          <a:stretch>
            <a:fillRect/>
          </a:stretch>
        </p:blipFill>
        <p:spPr>
          <a:xfrm>
            <a:off x="2787528" y="1600200"/>
            <a:ext cx="4832815" cy="3991771"/>
          </a:xfrm>
          <a:prstGeom prst="rect">
            <a:avLst/>
          </a:prstGeom>
        </p:spPr>
      </p:pic>
    </p:spTree>
    <p:extLst>
      <p:ext uri="{BB962C8B-B14F-4D97-AF65-F5344CB8AC3E}">
        <p14:creationId xmlns:p14="http://schemas.microsoft.com/office/powerpoint/2010/main" val="1324921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t>      Trees requiring good drainage</a:t>
            </a:r>
          </a:p>
        </p:txBody>
      </p:sp>
      <p:sp>
        <p:nvSpPr>
          <p:cNvPr id="25603" name="Content Placeholder 2"/>
          <p:cNvSpPr>
            <a:spLocks noGrp="1"/>
          </p:cNvSpPr>
          <p:nvPr>
            <p:ph idx="1"/>
          </p:nvPr>
        </p:nvSpPr>
        <p:spPr/>
        <p:txBody>
          <a:bodyPr/>
          <a:lstStyle/>
          <a:p>
            <a:r>
              <a:rPr lang="en-US" dirty="0" smtClean="0"/>
              <a:t>Cherry</a:t>
            </a:r>
          </a:p>
          <a:p>
            <a:r>
              <a:rPr lang="en-US" dirty="0" smtClean="0"/>
              <a:t>Peach</a:t>
            </a:r>
          </a:p>
          <a:p>
            <a:r>
              <a:rPr lang="en-US" dirty="0" smtClean="0"/>
              <a:t>Nectarine</a:t>
            </a:r>
          </a:p>
          <a:p>
            <a:r>
              <a:rPr lang="en-US" dirty="0" smtClean="0"/>
              <a:t>Almond</a:t>
            </a:r>
          </a:p>
          <a:p>
            <a:r>
              <a:rPr lang="en-US" dirty="0" smtClean="0"/>
              <a:t>Walnut</a:t>
            </a:r>
          </a:p>
          <a:p>
            <a:endParaRPr lang="en-US" dirty="0" smtClean="0"/>
          </a:p>
        </p:txBody>
      </p:sp>
      <p:pic>
        <p:nvPicPr>
          <p:cNvPr id="4" name="Content Placeholder 3" descr="MasterGardener logo.eps"/>
          <p:cNvPicPr>
            <a:picLocks noChangeAspect="1"/>
          </p:cNvPicPr>
          <p:nvPr/>
        </p:nvPicPr>
        <p:blipFill>
          <a:blip r:embed="rId2"/>
          <a:srcRect l="-39392" r="-39392"/>
          <a:stretch>
            <a:fillRect/>
          </a:stretch>
        </p:blipFill>
        <p:spPr bwMode="auto">
          <a:xfrm>
            <a:off x="-323273" y="274638"/>
            <a:ext cx="2216727" cy="1219114"/>
          </a:xfrm>
          <a:prstGeom prst="rect">
            <a:avLst/>
          </a:prstGeom>
          <a:noFill/>
          <a:ln w="9525">
            <a:noFill/>
            <a:miter lim="800000"/>
            <a:headEnd/>
            <a:tailEnd/>
          </a:ln>
        </p:spPr>
      </p:pic>
    </p:spTree>
    <p:extLst>
      <p:ext uri="{BB962C8B-B14F-4D97-AF65-F5344CB8AC3E}">
        <p14:creationId xmlns:p14="http://schemas.microsoft.com/office/powerpoint/2010/main" val="22808092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smtClean="0"/>
              <a:t>     Trees tolerating clay soil </a:t>
            </a:r>
            <a:br>
              <a:rPr lang="en-US" dirty="0" smtClean="0"/>
            </a:br>
            <a:r>
              <a:rPr lang="en-US" dirty="0" smtClean="0"/>
              <a:t>    and wet spring</a:t>
            </a:r>
          </a:p>
        </p:txBody>
      </p:sp>
      <p:sp>
        <p:nvSpPr>
          <p:cNvPr id="24579" name="Content Placeholder 2"/>
          <p:cNvSpPr>
            <a:spLocks noGrp="1"/>
          </p:cNvSpPr>
          <p:nvPr>
            <p:ph idx="1"/>
          </p:nvPr>
        </p:nvSpPr>
        <p:spPr/>
        <p:txBody>
          <a:bodyPr/>
          <a:lstStyle/>
          <a:p>
            <a:r>
              <a:rPr lang="en-US" dirty="0" smtClean="0"/>
              <a:t>Pear</a:t>
            </a:r>
          </a:p>
          <a:p>
            <a:r>
              <a:rPr lang="en-US" dirty="0" smtClean="0"/>
              <a:t>Apple</a:t>
            </a:r>
          </a:p>
          <a:p>
            <a:r>
              <a:rPr lang="en-US" dirty="0" smtClean="0"/>
              <a:t>Plum and </a:t>
            </a:r>
            <a:r>
              <a:rPr lang="en-US" dirty="0" err="1" smtClean="0"/>
              <a:t>Pluot</a:t>
            </a:r>
            <a:endParaRPr lang="en-US" dirty="0" smtClean="0"/>
          </a:p>
          <a:p>
            <a:r>
              <a:rPr lang="en-US" dirty="0" smtClean="0"/>
              <a:t>Pomegranate</a:t>
            </a:r>
          </a:p>
          <a:p>
            <a:r>
              <a:rPr lang="en-US" dirty="0" smtClean="0"/>
              <a:t>Quince</a:t>
            </a:r>
          </a:p>
          <a:p>
            <a:r>
              <a:rPr lang="en-US" dirty="0" smtClean="0"/>
              <a:t>Persimmon</a:t>
            </a:r>
          </a:p>
          <a:p>
            <a:r>
              <a:rPr lang="en-US" dirty="0" smtClean="0"/>
              <a:t>Fig</a:t>
            </a:r>
          </a:p>
        </p:txBody>
      </p:sp>
      <p:pic>
        <p:nvPicPr>
          <p:cNvPr id="4" name="Content Placeholder 3" descr="MasterGardener logo.eps"/>
          <p:cNvPicPr>
            <a:picLocks noChangeAspect="1"/>
          </p:cNvPicPr>
          <p:nvPr/>
        </p:nvPicPr>
        <p:blipFill>
          <a:blip r:embed="rId2"/>
          <a:srcRect l="-39392" r="-39392"/>
          <a:stretch>
            <a:fillRect/>
          </a:stretch>
        </p:blipFill>
        <p:spPr bwMode="auto">
          <a:xfrm>
            <a:off x="-369453" y="274638"/>
            <a:ext cx="2239818" cy="1231814"/>
          </a:xfrm>
          <a:prstGeom prst="rect">
            <a:avLst/>
          </a:prstGeom>
          <a:noFill/>
          <a:ln w="9525">
            <a:noFill/>
            <a:miter lim="800000"/>
            <a:headEnd/>
            <a:tailEnd/>
          </a:ln>
        </p:spPr>
      </p:pic>
    </p:spTree>
    <p:extLst>
      <p:ext uri="{BB962C8B-B14F-4D97-AF65-F5344CB8AC3E}">
        <p14:creationId xmlns:p14="http://schemas.microsoft.com/office/powerpoint/2010/main" val="186925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t>       Drought-resistant trees</a:t>
            </a:r>
          </a:p>
        </p:txBody>
      </p:sp>
      <p:sp>
        <p:nvSpPr>
          <p:cNvPr id="26627" name="Content Placeholder 2"/>
          <p:cNvSpPr>
            <a:spLocks noGrp="1"/>
          </p:cNvSpPr>
          <p:nvPr>
            <p:ph idx="1"/>
          </p:nvPr>
        </p:nvSpPr>
        <p:spPr/>
        <p:txBody>
          <a:bodyPr/>
          <a:lstStyle/>
          <a:p>
            <a:r>
              <a:rPr lang="en-US" dirty="0" smtClean="0"/>
              <a:t>Apple on seedling rootstock – not grafted</a:t>
            </a:r>
          </a:p>
          <a:p>
            <a:r>
              <a:rPr lang="en-US" dirty="0" smtClean="0"/>
              <a:t>Fig</a:t>
            </a:r>
          </a:p>
          <a:p>
            <a:r>
              <a:rPr lang="en-US" dirty="0" smtClean="0"/>
              <a:t>Persimmon</a:t>
            </a:r>
          </a:p>
        </p:txBody>
      </p:sp>
      <p:pic>
        <p:nvPicPr>
          <p:cNvPr id="4" name="Content Placeholder 3" descr="MasterGardener logo.eps"/>
          <p:cNvPicPr>
            <a:picLocks noChangeAspect="1"/>
          </p:cNvPicPr>
          <p:nvPr/>
        </p:nvPicPr>
        <p:blipFill>
          <a:blip r:embed="rId2"/>
          <a:srcRect l="-39392" r="-39392"/>
          <a:stretch>
            <a:fillRect/>
          </a:stretch>
        </p:blipFill>
        <p:spPr bwMode="auto">
          <a:xfrm>
            <a:off x="-230909" y="214602"/>
            <a:ext cx="2187491" cy="1203036"/>
          </a:xfrm>
          <a:prstGeom prst="rect">
            <a:avLst/>
          </a:prstGeom>
          <a:noFill/>
          <a:ln w="9525">
            <a:noFill/>
            <a:miter lim="800000"/>
            <a:headEnd/>
            <a:tailEnd/>
          </a:ln>
        </p:spPr>
      </p:pic>
    </p:spTree>
    <p:extLst>
      <p:ext uri="{BB962C8B-B14F-4D97-AF65-F5344CB8AC3E}">
        <p14:creationId xmlns:p14="http://schemas.microsoft.com/office/powerpoint/2010/main" val="182853293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66700" y="274638"/>
            <a:ext cx="8229600" cy="1143000"/>
          </a:xfrm>
        </p:spPr>
        <p:txBody>
          <a:bodyPr/>
          <a:lstStyle/>
          <a:p>
            <a:r>
              <a:rPr lang="en-US" dirty="0" smtClean="0"/>
              <a:t>    Fruit Tree Terms: Chill Hours</a:t>
            </a:r>
          </a:p>
        </p:txBody>
      </p:sp>
      <p:sp>
        <p:nvSpPr>
          <p:cNvPr id="28675" name="Content Placeholder 2"/>
          <p:cNvSpPr>
            <a:spLocks noGrp="1"/>
          </p:cNvSpPr>
          <p:nvPr>
            <p:ph idx="1"/>
          </p:nvPr>
        </p:nvSpPr>
        <p:spPr/>
        <p:txBody>
          <a:bodyPr/>
          <a:lstStyle/>
          <a:p>
            <a:r>
              <a:rPr lang="en-US" dirty="0" smtClean="0"/>
              <a:t>Chilling requirement:</a:t>
            </a:r>
          </a:p>
          <a:p>
            <a:pPr lvl="1"/>
            <a:r>
              <a:rPr lang="en-US" dirty="0" smtClean="0"/>
              <a:t>	Total number of hours of winter dormancy needed for good bloom and growth in spring</a:t>
            </a:r>
          </a:p>
          <a:p>
            <a:pPr>
              <a:buFont typeface="Arial" charset="0"/>
              <a:buNone/>
            </a:pPr>
            <a:endParaRPr lang="en-US" dirty="0" smtClean="0"/>
          </a:p>
          <a:p>
            <a:r>
              <a:rPr lang="en-US" dirty="0" smtClean="0"/>
              <a:t>Chilling hours:</a:t>
            </a:r>
          </a:p>
          <a:p>
            <a:pPr lvl="1"/>
            <a:r>
              <a:rPr lang="en-US" dirty="0" smtClean="0"/>
              <a:t>Accumulated hours at or under 45 degrees F during winter.  </a:t>
            </a:r>
            <a:r>
              <a:rPr lang="en-US" u="sng" dirty="0" smtClean="0"/>
              <a:t>Hours need not be continuous</a:t>
            </a:r>
            <a:r>
              <a:rPr lang="en-US" dirty="0" smtClean="0"/>
              <a:t>.</a:t>
            </a:r>
          </a:p>
          <a:p>
            <a:pPr lvl="1">
              <a:buFont typeface="Arial" charset="0"/>
              <a:buNone/>
            </a:pPr>
            <a:endParaRPr lang="en-US" dirty="0" smtClean="0"/>
          </a:p>
          <a:p>
            <a:pPr lvl="1">
              <a:buFont typeface="Arial" charset="0"/>
              <a:buNone/>
            </a:pPr>
            <a:endParaRPr lang="en-US" dirty="0" smtClean="0"/>
          </a:p>
          <a:p>
            <a:pPr>
              <a:buFont typeface="Arial" charset="0"/>
              <a:buNone/>
            </a:pPr>
            <a:r>
              <a:rPr lang="en-US" dirty="0" smtClean="0"/>
              <a:t>		    </a:t>
            </a:r>
          </a:p>
        </p:txBody>
      </p:sp>
      <p:pic>
        <p:nvPicPr>
          <p:cNvPr id="4" name="Content Placeholder 3" descr="MasterGardener logo.eps"/>
          <p:cNvPicPr>
            <a:picLocks noChangeAspect="1"/>
          </p:cNvPicPr>
          <p:nvPr/>
        </p:nvPicPr>
        <p:blipFill>
          <a:blip r:embed="rId3"/>
          <a:srcRect l="-39392" r="-39392"/>
          <a:stretch>
            <a:fillRect/>
          </a:stretch>
        </p:blipFill>
        <p:spPr bwMode="auto">
          <a:xfrm>
            <a:off x="-244763" y="203603"/>
            <a:ext cx="2207491" cy="1214035"/>
          </a:xfrm>
          <a:prstGeom prst="rect">
            <a:avLst/>
          </a:prstGeom>
          <a:noFill/>
          <a:ln w="9525">
            <a:noFill/>
            <a:miter lim="800000"/>
            <a:headEnd/>
            <a:tailEnd/>
          </a:ln>
        </p:spPr>
      </p:pic>
    </p:spTree>
    <p:extLst>
      <p:ext uri="{BB962C8B-B14F-4D97-AF65-F5344CB8AC3E}">
        <p14:creationId xmlns:p14="http://schemas.microsoft.com/office/powerpoint/2010/main" val="20732364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smtClean="0"/>
              <a:t/>
            </a:r>
            <a:br>
              <a:rPr lang="en-US" dirty="0" smtClean="0"/>
            </a:br>
            <a:r>
              <a:rPr lang="en-US" dirty="0" smtClean="0"/>
              <a:t>     Chill Hours </a:t>
            </a:r>
            <a:br>
              <a:rPr lang="en-US" dirty="0" smtClean="0"/>
            </a:br>
            <a:endParaRPr lang="en-US" sz="3600" dirty="0" smtClean="0"/>
          </a:p>
        </p:txBody>
      </p:sp>
      <p:sp>
        <p:nvSpPr>
          <p:cNvPr id="31747" name="Content Placeholder 2"/>
          <p:cNvSpPr>
            <a:spLocks noGrp="1"/>
          </p:cNvSpPr>
          <p:nvPr>
            <p:ph idx="1"/>
          </p:nvPr>
        </p:nvSpPr>
        <p:spPr/>
        <p:txBody>
          <a:bodyPr/>
          <a:lstStyle/>
          <a:p>
            <a:pPr>
              <a:buFont typeface="Arial" charset="0"/>
              <a:buNone/>
            </a:pPr>
            <a:r>
              <a:rPr lang="en-US" smtClean="0"/>
              <a:t>Usual Average Hours at 45 or below at:</a:t>
            </a:r>
          </a:p>
          <a:p>
            <a:r>
              <a:rPr lang="en-US" smtClean="0"/>
              <a:t>Napa:  			700-1000 hrs</a:t>
            </a:r>
          </a:p>
          <a:p>
            <a:r>
              <a:rPr lang="en-US" smtClean="0"/>
              <a:t>St Helena:		700-1000 hrs</a:t>
            </a:r>
          </a:p>
          <a:p>
            <a:r>
              <a:rPr lang="en-US" smtClean="0"/>
              <a:t>Calistoga:		&gt;1000 hrs</a:t>
            </a:r>
          </a:p>
          <a:p>
            <a:r>
              <a:rPr lang="en-US" smtClean="0"/>
              <a:t>Lake Berry:		&gt;1000 hrs</a:t>
            </a:r>
          </a:p>
          <a:p>
            <a:r>
              <a:rPr lang="en-US" smtClean="0"/>
              <a:t>Sonoma:			400-900 hrs</a:t>
            </a:r>
          </a:p>
          <a:p>
            <a:r>
              <a:rPr lang="en-US" smtClean="0"/>
              <a:t>Healdsburg:	700-1000 hrs</a:t>
            </a:r>
          </a:p>
        </p:txBody>
      </p:sp>
      <p:pic>
        <p:nvPicPr>
          <p:cNvPr id="4" name="Content Placeholder 3" descr="MasterGardener logo.eps"/>
          <p:cNvPicPr>
            <a:picLocks noChangeAspect="1"/>
          </p:cNvPicPr>
          <p:nvPr/>
        </p:nvPicPr>
        <p:blipFill>
          <a:blip r:embed="rId2"/>
          <a:srcRect l="-39392" r="-39392"/>
          <a:stretch>
            <a:fillRect/>
          </a:stretch>
        </p:blipFill>
        <p:spPr bwMode="auto">
          <a:xfrm>
            <a:off x="-1" y="274637"/>
            <a:ext cx="2216727" cy="1219115"/>
          </a:xfrm>
          <a:prstGeom prst="rect">
            <a:avLst/>
          </a:prstGeom>
          <a:noFill/>
          <a:ln w="9525">
            <a:noFill/>
            <a:miter lim="800000"/>
            <a:headEnd/>
            <a:tailEnd/>
          </a:ln>
        </p:spPr>
      </p:pic>
    </p:spTree>
    <p:extLst>
      <p:ext uri="{BB962C8B-B14F-4D97-AF65-F5344CB8AC3E}">
        <p14:creationId xmlns:p14="http://schemas.microsoft.com/office/powerpoint/2010/main" val="3595952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Chill Hours</a:t>
            </a:r>
            <a:endParaRPr lang="en-US" dirty="0"/>
          </a:p>
        </p:txBody>
      </p:sp>
      <p:sp>
        <p:nvSpPr>
          <p:cNvPr id="3" name="Content Placeholder 2"/>
          <p:cNvSpPr>
            <a:spLocks noGrp="1"/>
          </p:cNvSpPr>
          <p:nvPr>
            <p:ph idx="1"/>
          </p:nvPr>
        </p:nvSpPr>
        <p:spPr/>
        <p:txBody>
          <a:bodyPr/>
          <a:lstStyle/>
          <a:p>
            <a:pPr marL="0" indent="0">
              <a:buNone/>
            </a:pPr>
            <a:r>
              <a:rPr lang="en-US" dirty="0" smtClean="0"/>
              <a:t>	Chill hours in Carneros, from 2011 – 2015</a:t>
            </a:r>
          </a:p>
          <a:p>
            <a:pPr marL="0" indent="0">
              <a:buNone/>
            </a:pPr>
            <a:r>
              <a:rPr lang="en-US" dirty="0"/>
              <a:t>	</a:t>
            </a:r>
            <a:r>
              <a:rPr lang="en-US" dirty="0" smtClean="0"/>
              <a:t>show a decrease in cumulative chilling hours	between Nov. 1 to Feb. 28 of each year, </a:t>
            </a:r>
          </a:p>
          <a:p>
            <a:pPr marL="0" indent="0">
              <a:buNone/>
            </a:pPr>
            <a:r>
              <a:rPr lang="en-US" dirty="0"/>
              <a:t>	</a:t>
            </a:r>
            <a:r>
              <a:rPr lang="en-US" dirty="0" smtClean="0"/>
              <a:t>from an average of 1,200 hours per year in </a:t>
            </a:r>
          </a:p>
          <a:p>
            <a:pPr marL="0" indent="0">
              <a:buNone/>
            </a:pPr>
            <a:r>
              <a:rPr lang="en-US" dirty="0"/>
              <a:t>	</a:t>
            </a:r>
            <a:r>
              <a:rPr lang="en-US" dirty="0" smtClean="0"/>
              <a:t>2011, 2012, 2013 to an average in 2014    		of  800 hours</a:t>
            </a:r>
          </a:p>
          <a:p>
            <a:pPr lvl="1">
              <a:buNone/>
            </a:pPr>
            <a:r>
              <a:rPr lang="en-US" dirty="0" smtClean="0"/>
              <a:t>               Note: this is only in Carneros </a:t>
            </a:r>
          </a:p>
          <a:p>
            <a:pPr lvl="1">
              <a:buNone/>
            </a:pPr>
            <a:r>
              <a:rPr lang="en-US" dirty="0" smtClean="0"/>
              <a:t>     (information from UC Davis, Chill Calculators)</a:t>
            </a:r>
          </a:p>
          <a:p>
            <a:pPr lvl="1">
              <a:buNone/>
            </a:pPr>
            <a:r>
              <a:rPr lang="en-US" dirty="0" smtClean="0"/>
              <a:t>  </a:t>
            </a:r>
          </a:p>
        </p:txBody>
      </p:sp>
    </p:spTree>
    <p:extLst>
      <p:ext uri="{BB962C8B-B14F-4D97-AF65-F5344CB8AC3E}">
        <p14:creationId xmlns:p14="http://schemas.microsoft.com/office/powerpoint/2010/main" val="32903689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74638"/>
            <a:ext cx="8229600" cy="1872817"/>
          </a:xfrm>
        </p:spPr>
        <p:txBody>
          <a:bodyPr/>
          <a:lstStyle/>
          <a:p>
            <a:r>
              <a:rPr lang="en-US" sz="4000" dirty="0" smtClean="0"/>
              <a:t>       Presented by UC Master Gardeners </a:t>
            </a:r>
            <a:br>
              <a:rPr lang="en-US" sz="4000" dirty="0" smtClean="0"/>
            </a:br>
            <a:r>
              <a:rPr lang="en-US" sz="4000" dirty="0" smtClean="0"/>
              <a:t>    of Napa County</a:t>
            </a:r>
          </a:p>
        </p:txBody>
      </p:sp>
      <p:sp>
        <p:nvSpPr>
          <p:cNvPr id="5123" name="Content Placeholder 2"/>
          <p:cNvSpPr>
            <a:spLocks noGrp="1"/>
          </p:cNvSpPr>
          <p:nvPr>
            <p:ph idx="1"/>
          </p:nvPr>
        </p:nvSpPr>
        <p:spPr/>
        <p:txBody>
          <a:bodyPr/>
          <a:lstStyle/>
          <a:p>
            <a:endParaRPr lang="en-US" dirty="0" smtClean="0"/>
          </a:p>
          <a:p>
            <a:r>
              <a:rPr lang="en-US" dirty="0" smtClean="0"/>
              <a:t>Welcome!</a:t>
            </a:r>
          </a:p>
          <a:p>
            <a:r>
              <a:rPr lang="en-US" dirty="0" smtClean="0"/>
              <a:t>Who we are</a:t>
            </a:r>
          </a:p>
          <a:p>
            <a:r>
              <a:rPr lang="en-US" dirty="0" smtClean="0"/>
              <a:t>What we do</a:t>
            </a:r>
          </a:p>
          <a:p>
            <a:r>
              <a:rPr lang="en-US" dirty="0" smtClean="0"/>
              <a:t>What today is all about</a:t>
            </a:r>
          </a:p>
          <a:p>
            <a:r>
              <a:rPr lang="en-US" dirty="0" smtClean="0"/>
              <a:t>The future</a:t>
            </a:r>
          </a:p>
          <a:p>
            <a:endParaRPr lang="en-US" dirty="0" smtClean="0"/>
          </a:p>
        </p:txBody>
      </p:sp>
      <p:pic>
        <p:nvPicPr>
          <p:cNvPr id="4" name="Content Placeholder 3" descr="MasterGardener logo.eps"/>
          <p:cNvPicPr>
            <a:picLocks noChangeAspect="1"/>
          </p:cNvPicPr>
          <p:nvPr/>
        </p:nvPicPr>
        <p:blipFill>
          <a:blip r:embed="rId2"/>
          <a:srcRect l="-39392" r="-39392"/>
          <a:stretch>
            <a:fillRect/>
          </a:stretch>
        </p:blipFill>
        <p:spPr bwMode="auto">
          <a:xfrm>
            <a:off x="-327890" y="475059"/>
            <a:ext cx="2221345" cy="1221654"/>
          </a:xfrm>
          <a:prstGeom prst="rect">
            <a:avLst/>
          </a:prstGeom>
          <a:noFill/>
          <a:ln w="9525">
            <a:noFill/>
            <a:miter lim="800000"/>
            <a:headEnd/>
            <a:tailEnd/>
          </a:ln>
        </p:spPr>
      </p:pic>
    </p:spTree>
    <p:extLst>
      <p:ext uri="{BB962C8B-B14F-4D97-AF65-F5344CB8AC3E}">
        <p14:creationId xmlns:p14="http://schemas.microsoft.com/office/powerpoint/2010/main" val="213367377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889329"/>
              </p:ext>
            </p:extLst>
          </p:nvPr>
        </p:nvGraphicFramePr>
        <p:xfrm>
          <a:off x="457200" y="1417638"/>
          <a:ext cx="8229600" cy="5492752"/>
        </p:xfrm>
        <a:graphic>
          <a:graphicData uri="http://schemas.openxmlformats.org/drawingml/2006/table">
            <a:tbl>
              <a:tblPr/>
              <a:tblGrid>
                <a:gridCol w="1703388"/>
                <a:gridCol w="1633537"/>
                <a:gridCol w="1600200"/>
                <a:gridCol w="1646238"/>
                <a:gridCol w="1646237"/>
              </a:tblGrid>
              <a:tr h="1371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FFFFFF"/>
                          </a:solidFill>
                          <a:effectLst/>
                          <a:latin typeface="Calibri" pitchFamily="-65" charset="0"/>
                          <a:ea typeface="ＭＳ Ｐゴシック" pitchFamily="-65" charset="-128"/>
                        </a:rPr>
                        <a:t>Apple</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Fuji</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endParaRPr kumimoji="0" lang="en-US" sz="2400" b="0" i="0" u="none" strike="noStrike" cap="none" normalizeH="0" baseline="0" smtClean="0">
                        <a:ln>
                          <a:noFill/>
                        </a:ln>
                        <a:solidFill>
                          <a:schemeClr val="bg1"/>
                        </a:solidFill>
                        <a:effectLst/>
                        <a:latin typeface="Calibri" pitchFamily="-65" charset="0"/>
                        <a:ea typeface="ＭＳ Ｐゴシック" pitchFamily="-65" charset="-128"/>
                      </a:endParaRP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800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November</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65" charset="0"/>
                        <a:ea typeface="ＭＳ Ｐゴシック" pitchFamily="-65" charset="-128"/>
                      </a:endParaRP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Gala</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500-600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M7**</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Gravenstein</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 Fuji, Gala</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600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Late July</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1030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Golden Delicious</a:t>
                      </a:r>
                    </a:p>
                  </a:txBody>
                  <a:tcPr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700 hrs</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M111</a:t>
                      </a:r>
                    </a:p>
                  </a:txBody>
                  <a:tcP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September</a:t>
                      </a:r>
                    </a:p>
                  </a:txBody>
                  <a:tcPr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369455" y="274638"/>
            <a:ext cx="2262909" cy="1244512"/>
          </a:xfrm>
          <a:prstGeom prst="rect">
            <a:avLst/>
          </a:prstGeom>
          <a:noFill/>
          <a:ln w="9525">
            <a:noFill/>
            <a:miter lim="800000"/>
            <a:headEnd/>
            <a:tailEnd/>
          </a:ln>
        </p:spPr>
      </p:pic>
    </p:spTree>
    <p:extLst>
      <p:ext uri="{BB962C8B-B14F-4D97-AF65-F5344CB8AC3E}">
        <p14:creationId xmlns:p14="http://schemas.microsoft.com/office/powerpoint/2010/main" val="179167284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Rootstocks</a:t>
            </a:r>
          </a:p>
        </p:txBody>
      </p:sp>
      <p:sp>
        <p:nvSpPr>
          <p:cNvPr id="33795" name="Content Placeholder 2"/>
          <p:cNvSpPr>
            <a:spLocks noGrp="1"/>
          </p:cNvSpPr>
          <p:nvPr>
            <p:ph idx="1"/>
          </p:nvPr>
        </p:nvSpPr>
        <p:spPr/>
        <p:txBody>
          <a:bodyPr/>
          <a:lstStyle/>
          <a:p>
            <a:r>
              <a:rPr lang="en-US" dirty="0" smtClean="0"/>
              <a:t>Apple rootstocks:</a:t>
            </a:r>
          </a:p>
          <a:p>
            <a:pPr lvl="1"/>
            <a:r>
              <a:rPr lang="en-US" dirty="0" smtClean="0"/>
              <a:t>MM111:  Tolerates wet, poor soil; bears on young wood; ¾ standard size</a:t>
            </a:r>
          </a:p>
          <a:p>
            <a:pPr lvl="1"/>
            <a:endParaRPr lang="en-US" dirty="0" smtClean="0"/>
          </a:p>
          <a:p>
            <a:pPr lvl="1"/>
            <a:r>
              <a:rPr lang="en-US" dirty="0" smtClean="0"/>
              <a:t>M7:  Resists </a:t>
            </a:r>
            <a:r>
              <a:rPr lang="en-US" dirty="0" err="1" smtClean="0"/>
              <a:t>fireblight</a:t>
            </a:r>
            <a:r>
              <a:rPr lang="en-US" dirty="0" smtClean="0"/>
              <a:t> and mildew; bears early and heavy; 2/3 standard size</a:t>
            </a:r>
          </a:p>
        </p:txBody>
      </p:sp>
      <p:pic>
        <p:nvPicPr>
          <p:cNvPr id="4" name="Content Placeholder 3" descr="MasterGardener logo.eps"/>
          <p:cNvPicPr>
            <a:picLocks noChangeAspect="1"/>
          </p:cNvPicPr>
          <p:nvPr/>
        </p:nvPicPr>
        <p:blipFill>
          <a:blip r:embed="rId2"/>
          <a:srcRect l="-39392" r="-39392"/>
          <a:stretch>
            <a:fillRect/>
          </a:stretch>
        </p:blipFill>
        <p:spPr bwMode="auto">
          <a:xfrm>
            <a:off x="-207819" y="274638"/>
            <a:ext cx="2262910" cy="1244514"/>
          </a:xfrm>
          <a:prstGeom prst="rect">
            <a:avLst/>
          </a:prstGeom>
          <a:noFill/>
          <a:ln w="9525">
            <a:noFill/>
            <a:miter lim="800000"/>
            <a:headEnd/>
            <a:tailEnd/>
          </a:ln>
        </p:spPr>
      </p:pic>
    </p:spTree>
    <p:extLst>
      <p:ext uri="{BB962C8B-B14F-4D97-AF65-F5344CB8AC3E}">
        <p14:creationId xmlns:p14="http://schemas.microsoft.com/office/powerpoint/2010/main" val="36265860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22384892"/>
              </p:ext>
            </p:extLst>
          </p:nvPr>
        </p:nvGraphicFramePr>
        <p:xfrm>
          <a:off x="457200" y="1600200"/>
          <a:ext cx="8229600" cy="3565811"/>
        </p:xfrm>
        <a:graphic>
          <a:graphicData uri="http://schemas.openxmlformats.org/drawingml/2006/table">
            <a:tbl>
              <a:tblPr/>
              <a:tblGrid>
                <a:gridCol w="1646238"/>
                <a:gridCol w="1646237"/>
                <a:gridCol w="1644650"/>
                <a:gridCol w="1646238"/>
                <a:gridCol w="1646237"/>
              </a:tblGrid>
              <a:tr h="137137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FFFFFF"/>
                          </a:solidFill>
                          <a:effectLst/>
                          <a:latin typeface="Calibri" pitchFamily="-65" charset="0"/>
                          <a:ea typeface="ＭＳ Ｐゴシック" pitchFamily="-65" charset="-128"/>
                        </a:rPr>
                        <a:t>Pear</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Bartlett</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+D’Anjou</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August</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D’Anjou</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September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4571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Bosc</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800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OXHF333</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8228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Comice</a:t>
                      </a:r>
                    </a:p>
                  </a:txBody>
                  <a:tcPr marT="45705" marB="45705"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+Bartlett</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600 hrs</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Quince rootstk</a:t>
                      </a:r>
                    </a:p>
                  </a:txBody>
                  <a:tcPr marT="45705" marB="45705"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October</a:t>
                      </a:r>
                    </a:p>
                  </a:txBody>
                  <a:tcPr marT="45705" marB="45705"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bl>
          </a:graphicData>
        </a:graphic>
      </p:graphicFrame>
      <p:pic>
        <p:nvPicPr>
          <p:cNvPr id="5" name="Content Placeholder 3" descr="MasterGardener logo.eps"/>
          <p:cNvPicPr>
            <a:picLocks noChangeAspect="1"/>
          </p:cNvPicPr>
          <p:nvPr/>
        </p:nvPicPr>
        <p:blipFill>
          <a:blip r:embed="rId2"/>
          <a:srcRect l="-39392" r="-39392"/>
          <a:stretch>
            <a:fillRect/>
          </a:stretch>
        </p:blipFill>
        <p:spPr bwMode="auto">
          <a:xfrm>
            <a:off x="-256581" y="171706"/>
            <a:ext cx="2265490" cy="1245932"/>
          </a:xfrm>
          <a:prstGeom prst="rect">
            <a:avLst/>
          </a:prstGeom>
          <a:noFill/>
          <a:ln w="9525">
            <a:noFill/>
            <a:miter lim="800000"/>
            <a:headEnd/>
            <a:tailEnd/>
          </a:ln>
        </p:spPr>
      </p:pic>
    </p:spTree>
    <p:extLst>
      <p:ext uri="{BB962C8B-B14F-4D97-AF65-F5344CB8AC3E}">
        <p14:creationId xmlns:p14="http://schemas.microsoft.com/office/powerpoint/2010/main" val="35835091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Rootstock</a:t>
            </a:r>
          </a:p>
        </p:txBody>
      </p:sp>
      <p:sp>
        <p:nvSpPr>
          <p:cNvPr id="35843" name="Content Placeholder 2"/>
          <p:cNvSpPr>
            <a:spLocks noGrp="1"/>
          </p:cNvSpPr>
          <p:nvPr>
            <p:ph idx="1"/>
          </p:nvPr>
        </p:nvSpPr>
        <p:spPr/>
        <p:txBody>
          <a:bodyPr/>
          <a:lstStyle/>
          <a:p>
            <a:r>
              <a:rPr lang="en-US" dirty="0" smtClean="0"/>
              <a:t>Pear rootstock:</a:t>
            </a:r>
          </a:p>
          <a:p>
            <a:pPr lvl="1"/>
            <a:r>
              <a:rPr lang="en-US" dirty="0" smtClean="0"/>
              <a:t>OHXF 333:  Fireblight resistant, 2/3 standard size</a:t>
            </a:r>
          </a:p>
        </p:txBody>
      </p:sp>
      <p:pic>
        <p:nvPicPr>
          <p:cNvPr id="4" name="Content Placeholder 3" descr="MasterGardener logo.eps"/>
          <p:cNvPicPr>
            <a:picLocks noChangeAspect="1"/>
          </p:cNvPicPr>
          <p:nvPr/>
        </p:nvPicPr>
        <p:blipFill>
          <a:blip r:embed="rId2"/>
          <a:srcRect l="-39392" r="-39392"/>
          <a:stretch>
            <a:fillRect/>
          </a:stretch>
        </p:blipFill>
        <p:spPr bwMode="auto">
          <a:xfrm>
            <a:off x="263235" y="305195"/>
            <a:ext cx="2207491" cy="1214035"/>
          </a:xfrm>
          <a:prstGeom prst="rect">
            <a:avLst/>
          </a:prstGeom>
          <a:noFill/>
          <a:ln w="9525">
            <a:noFill/>
            <a:miter lim="800000"/>
            <a:headEnd/>
            <a:tailEnd/>
          </a:ln>
        </p:spPr>
      </p:pic>
    </p:spTree>
    <p:extLst>
      <p:ext uri="{BB962C8B-B14F-4D97-AF65-F5344CB8AC3E}">
        <p14:creationId xmlns:p14="http://schemas.microsoft.com/office/powerpoint/2010/main" val="34934732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2780277"/>
              </p:ext>
            </p:extLst>
          </p:nvPr>
        </p:nvGraphicFramePr>
        <p:xfrm>
          <a:off x="457200" y="1417638"/>
          <a:ext cx="8229600" cy="4023028"/>
        </p:xfrm>
        <a:graphic>
          <a:graphicData uri="http://schemas.openxmlformats.org/drawingml/2006/table">
            <a:tbl>
              <a:tblPr/>
              <a:tblGrid>
                <a:gridCol w="1646238"/>
                <a:gridCol w="1646237"/>
                <a:gridCol w="1644650"/>
                <a:gridCol w="1646238"/>
                <a:gridCol w="1646237"/>
              </a:tblGrid>
              <a:tr h="137139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FFFFFF"/>
                          </a:solidFill>
                          <a:effectLst/>
                          <a:latin typeface="Calibri" pitchFamily="-65" charset="0"/>
                          <a:ea typeface="ＭＳ Ｐゴシック" pitchFamily="-65" charset="-128"/>
                        </a:rPr>
                        <a:t>Peach</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rPr>
                        <a:t>Chilling</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r>
              <a:tr h="82283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Arctic Supreme</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700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Citation*</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July-August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Nectar</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700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Lovell**</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July</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O’Henry</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750 hrs</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Citation</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August</a:t>
                      </a: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45712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Nectarine--</a:t>
                      </a:r>
                    </a:p>
                  </a:txBody>
                  <a:tcPr marT="45707" marB="45707"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Next slide</a:t>
                      </a: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07" marB="45707"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07" marB="45707"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pic>
        <p:nvPicPr>
          <p:cNvPr id="5" name="Content Placeholder 3" descr="MasterGardener logo.eps"/>
          <p:cNvPicPr>
            <a:picLocks noChangeAspect="1"/>
          </p:cNvPicPr>
          <p:nvPr/>
        </p:nvPicPr>
        <p:blipFill>
          <a:blip r:embed="rId3"/>
          <a:srcRect l="-39392" r="-39392"/>
          <a:stretch>
            <a:fillRect/>
          </a:stretch>
        </p:blipFill>
        <p:spPr bwMode="auto">
          <a:xfrm>
            <a:off x="-443345" y="274638"/>
            <a:ext cx="2313709" cy="1272451"/>
          </a:xfrm>
          <a:prstGeom prst="rect">
            <a:avLst/>
          </a:prstGeom>
          <a:noFill/>
          <a:ln w="9525">
            <a:noFill/>
            <a:miter lim="800000"/>
            <a:headEnd/>
            <a:tailEnd/>
          </a:ln>
        </p:spPr>
      </p:pic>
    </p:spTree>
    <p:extLst>
      <p:ext uri="{BB962C8B-B14F-4D97-AF65-F5344CB8AC3E}">
        <p14:creationId xmlns:p14="http://schemas.microsoft.com/office/powerpoint/2010/main" val="24352408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nvPr>
        </p:nvGraphicFramePr>
        <p:xfrm>
          <a:off x="457200" y="1736725"/>
          <a:ext cx="8229600" cy="3597276"/>
        </p:xfrm>
        <a:graphic>
          <a:graphicData uri="http://schemas.openxmlformats.org/drawingml/2006/table">
            <a:tbl>
              <a:tblPr/>
              <a:tblGrid>
                <a:gridCol w="1646238"/>
                <a:gridCol w="1646237"/>
                <a:gridCol w="1492885"/>
                <a:gridCol w="1798003"/>
                <a:gridCol w="1646237"/>
              </a:tblGrid>
              <a:tr h="9450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rPr>
                        <a:t>Nectarine</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Rootstock</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9BBB59"/>
                    </a:solidFill>
                  </a:tcPr>
                </a:tc>
              </a:tr>
              <a:tr h="8231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Arctic Queen</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600-700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Citation</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Fantasia</a:t>
                      </a: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o</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500 hrs</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Citation</a:t>
                      </a: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July-August</a:t>
                      </a: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45728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endParaRPr>
                    </a:p>
                  </a:txBody>
                  <a:tcPr marT="45728" marB="45728"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pic>
        <p:nvPicPr>
          <p:cNvPr id="5" name="Content Placeholder 3" descr="MasterGardener logo.eps"/>
          <p:cNvPicPr>
            <a:picLocks noChangeAspect="1"/>
          </p:cNvPicPr>
          <p:nvPr/>
        </p:nvPicPr>
        <p:blipFill>
          <a:blip r:embed="rId2"/>
          <a:srcRect l="-39392" r="-39392"/>
          <a:stretch>
            <a:fillRect/>
          </a:stretch>
        </p:blipFill>
        <p:spPr bwMode="auto">
          <a:xfrm>
            <a:off x="-281709" y="274637"/>
            <a:ext cx="2244436" cy="1234353"/>
          </a:xfrm>
          <a:prstGeom prst="rect">
            <a:avLst/>
          </a:prstGeom>
          <a:noFill/>
          <a:ln w="9525">
            <a:noFill/>
            <a:miter lim="800000"/>
            <a:headEnd/>
            <a:tailEnd/>
          </a:ln>
        </p:spPr>
      </p:pic>
    </p:spTree>
    <p:extLst>
      <p:ext uri="{BB962C8B-B14F-4D97-AF65-F5344CB8AC3E}">
        <p14:creationId xmlns:p14="http://schemas.microsoft.com/office/powerpoint/2010/main" val="29543255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smtClean="0"/>
              <a:t>Rootstock</a:t>
            </a:r>
          </a:p>
        </p:txBody>
      </p:sp>
      <p:sp>
        <p:nvSpPr>
          <p:cNvPr id="38915" name="Content Placeholder 2"/>
          <p:cNvSpPr>
            <a:spLocks noGrp="1"/>
          </p:cNvSpPr>
          <p:nvPr>
            <p:ph idx="1"/>
          </p:nvPr>
        </p:nvSpPr>
        <p:spPr/>
        <p:txBody>
          <a:bodyPr/>
          <a:lstStyle/>
          <a:p>
            <a:r>
              <a:rPr lang="en-US" smtClean="0"/>
              <a:t>Peach rootstock:</a:t>
            </a:r>
          </a:p>
          <a:p>
            <a:pPr lvl="1"/>
            <a:r>
              <a:rPr lang="en-US" smtClean="0"/>
              <a:t>Citation:  Peach-plum hybrid; dwarfing; tolerates wet winter; not drought tolerant; young bearing</a:t>
            </a:r>
          </a:p>
          <a:p>
            <a:pPr lvl="1"/>
            <a:endParaRPr lang="en-US" smtClean="0"/>
          </a:p>
          <a:p>
            <a:pPr lvl="1"/>
            <a:r>
              <a:rPr lang="en-US" smtClean="0"/>
              <a:t>Lovell:  Tolerates wet winter; needs good drainage; grows full size tree</a:t>
            </a:r>
          </a:p>
        </p:txBody>
      </p:sp>
      <p:pic>
        <p:nvPicPr>
          <p:cNvPr id="4" name="Content Placeholder 3" descr="MasterGardener logo.eps"/>
          <p:cNvPicPr>
            <a:picLocks noChangeAspect="1"/>
          </p:cNvPicPr>
          <p:nvPr/>
        </p:nvPicPr>
        <p:blipFill>
          <a:blip r:embed="rId2"/>
          <a:srcRect l="-39392" r="-39392"/>
          <a:stretch>
            <a:fillRect/>
          </a:stretch>
        </p:blipFill>
        <p:spPr bwMode="auto">
          <a:xfrm>
            <a:off x="0" y="274638"/>
            <a:ext cx="2207491" cy="1214035"/>
          </a:xfrm>
          <a:prstGeom prst="rect">
            <a:avLst/>
          </a:prstGeom>
          <a:noFill/>
          <a:ln w="9525">
            <a:noFill/>
            <a:miter lim="800000"/>
            <a:headEnd/>
            <a:tailEnd/>
          </a:ln>
        </p:spPr>
      </p:pic>
    </p:spTree>
    <p:extLst>
      <p:ext uri="{BB962C8B-B14F-4D97-AF65-F5344CB8AC3E}">
        <p14:creationId xmlns:p14="http://schemas.microsoft.com/office/powerpoint/2010/main" val="223889610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6221527"/>
              </p:ext>
            </p:extLst>
          </p:nvPr>
        </p:nvGraphicFramePr>
        <p:xfrm>
          <a:off x="457200" y="1600200"/>
          <a:ext cx="8229600" cy="4546882"/>
        </p:xfrm>
        <a:graphic>
          <a:graphicData uri="http://schemas.openxmlformats.org/drawingml/2006/table">
            <a:tbl>
              <a:tblPr/>
              <a:tblGrid>
                <a:gridCol w="1646238"/>
                <a:gridCol w="1646237"/>
                <a:gridCol w="1644650"/>
                <a:gridCol w="1646238"/>
                <a:gridCol w="1646237"/>
              </a:tblGrid>
              <a:tr h="13714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FFFFFF"/>
                          </a:solidFill>
                          <a:effectLst/>
                          <a:latin typeface="Calibri" pitchFamily="-65" charset="0"/>
                          <a:ea typeface="ＭＳ Ｐゴシック" pitchFamily="-65" charset="-128"/>
                        </a:rPr>
                        <a:t>Plum</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8228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Elephant Heart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500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3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Santa Rosa</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o</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300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July</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37138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70094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chemeClr val="bg1"/>
                          </a:solidFill>
                          <a:effectLst/>
                          <a:latin typeface="Calibri" pitchFamily="-65" charset="0"/>
                          <a:ea typeface="ＭＳ Ｐゴシック" pitchFamily="-65" charset="-128"/>
                        </a:rPr>
                        <a:t>Pluot</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82285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Flavor King</a:t>
                      </a:r>
                    </a:p>
                  </a:txBody>
                  <a:tcPr marT="45709" marB="45709"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+Santa Rosa</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500-600 hrs</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Citation</a:t>
                      </a:r>
                    </a:p>
                  </a:txBody>
                  <a:tcPr marT="45709" marB="45709"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August</a:t>
                      </a:r>
                    </a:p>
                  </a:txBody>
                  <a:tcPr marT="45709" marB="45709"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pic>
        <p:nvPicPr>
          <p:cNvPr id="5" name="Content Placeholder 3" descr="MasterGardener logo.eps"/>
          <p:cNvPicPr>
            <a:picLocks noChangeAspect="1"/>
          </p:cNvPicPr>
          <p:nvPr/>
        </p:nvPicPr>
        <p:blipFill>
          <a:blip r:embed="rId2"/>
          <a:srcRect l="-39392" r="-39392"/>
          <a:stretch>
            <a:fillRect/>
          </a:stretch>
        </p:blipFill>
        <p:spPr bwMode="auto">
          <a:xfrm>
            <a:off x="-374073" y="293111"/>
            <a:ext cx="2221345" cy="1221654"/>
          </a:xfrm>
          <a:prstGeom prst="rect">
            <a:avLst/>
          </a:prstGeom>
          <a:noFill/>
          <a:ln w="9525">
            <a:noFill/>
            <a:miter lim="800000"/>
            <a:headEnd/>
            <a:tailEnd/>
          </a:ln>
        </p:spPr>
      </p:pic>
    </p:spTree>
    <p:extLst>
      <p:ext uri="{BB962C8B-B14F-4D97-AF65-F5344CB8AC3E}">
        <p14:creationId xmlns:p14="http://schemas.microsoft.com/office/powerpoint/2010/main" val="14352042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      Good Performers, Napa County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691164148"/>
              </p:ext>
            </p:extLst>
          </p:nvPr>
        </p:nvGraphicFramePr>
        <p:xfrm>
          <a:off x="457200" y="1600200"/>
          <a:ext cx="8229600" cy="3068651"/>
        </p:xfrm>
        <a:graphic>
          <a:graphicData uri="http://schemas.openxmlformats.org/drawingml/2006/table">
            <a:tbl>
              <a:tblPr/>
              <a:tblGrid>
                <a:gridCol w="2049463"/>
                <a:gridCol w="1435100"/>
                <a:gridCol w="1287462"/>
                <a:gridCol w="1811338"/>
                <a:gridCol w="1646237"/>
              </a:tblGrid>
              <a:tr h="8228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alibri" pitchFamily="-65" charset="0"/>
                          <a:ea typeface="ＭＳ Ｐゴシック" pitchFamily="-65" charset="-128"/>
                        </a:rPr>
                        <a:t>Persimmon</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Fuyu</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Hachiya</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300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November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37134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Calibri" pitchFamily="-65" charset="0"/>
                          <a:ea typeface="ＭＳ Ｐゴシック" pitchFamily="-65" charset="-128"/>
                        </a:rPr>
                        <a:t>Pomegranate</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45711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Wonderful</a:t>
                      </a:r>
                    </a:p>
                  </a:txBody>
                  <a:tcPr marT="45703" marB="4570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Calibri" pitchFamily="-65" charset="0"/>
                          <a:ea typeface="ＭＳ Ｐゴシック" pitchFamily="-65" charset="-128"/>
                        </a:rPr>
                        <a:t>o</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150 hrs</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03" marB="4570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October</a:t>
                      </a:r>
                    </a:p>
                  </a:txBody>
                  <a:tcPr marT="45703" marB="4570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pic>
        <p:nvPicPr>
          <p:cNvPr id="4" name="Content Placeholder 3" descr="MasterGardener logo.eps"/>
          <p:cNvPicPr>
            <a:picLocks noChangeAspect="1"/>
          </p:cNvPicPr>
          <p:nvPr/>
        </p:nvPicPr>
        <p:blipFill>
          <a:blip r:embed="rId2"/>
          <a:srcRect l="-39392" r="-39392"/>
          <a:stretch>
            <a:fillRect/>
          </a:stretch>
        </p:blipFill>
        <p:spPr bwMode="auto">
          <a:xfrm>
            <a:off x="-235527" y="132488"/>
            <a:ext cx="2175164" cy="1285150"/>
          </a:xfrm>
          <a:prstGeom prst="rect">
            <a:avLst/>
          </a:prstGeom>
          <a:noFill/>
          <a:ln w="9525">
            <a:noFill/>
            <a:miter lim="800000"/>
            <a:headEnd/>
            <a:tailEnd/>
          </a:ln>
        </p:spPr>
      </p:pic>
    </p:spTree>
    <p:extLst>
      <p:ext uri="{BB962C8B-B14F-4D97-AF65-F5344CB8AC3E}">
        <p14:creationId xmlns:p14="http://schemas.microsoft.com/office/powerpoint/2010/main" val="38671590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smtClean="0"/>
              <a:t>     Good Performers, Napa County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544230"/>
              </p:ext>
            </p:extLst>
          </p:nvPr>
        </p:nvGraphicFramePr>
        <p:xfrm>
          <a:off x="457200" y="1600200"/>
          <a:ext cx="8229600" cy="4913312"/>
        </p:xfrm>
        <a:graphic>
          <a:graphicData uri="http://schemas.openxmlformats.org/drawingml/2006/table">
            <a:tbl>
              <a:tblPr/>
              <a:tblGrid>
                <a:gridCol w="1966913"/>
                <a:gridCol w="1666875"/>
                <a:gridCol w="1303337"/>
                <a:gridCol w="1646238"/>
                <a:gridCol w="1646237"/>
              </a:tblGrid>
              <a:tr h="137168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rgbClr val="FFFFFF"/>
                          </a:solidFill>
                          <a:effectLst/>
                          <a:latin typeface="Calibri" pitchFamily="-65" charset="0"/>
                          <a:ea typeface="ＭＳ Ｐゴシック" pitchFamily="-65" charset="-128"/>
                        </a:rPr>
                        <a:t>Quince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Pollinator</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Chilling</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700" b="1" i="0" u="none" strike="noStrike" cap="none" normalizeH="0" baseline="0" dirty="0" smtClean="0">
                          <a:ln>
                            <a:noFill/>
                          </a:ln>
                          <a:solidFill>
                            <a:srgbClr val="FFFFFF"/>
                          </a:solidFill>
                          <a:effectLst/>
                          <a:latin typeface="Calibri" pitchFamily="-65" charset="0"/>
                          <a:ea typeface="ＭＳ Ｐゴシック" pitchFamily="-65" charset="-128"/>
                        </a:rPr>
                        <a:t>Rootstock</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rgbClr val="FFFFFF"/>
                        </a:solidFill>
                        <a:effectLst/>
                        <a:latin typeface="Calibri" pitchFamily="-65" charset="0"/>
                        <a:ea typeface="ＭＳ Ｐゴシック" pitchFamily="-65"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FFFF"/>
                          </a:solidFill>
                          <a:effectLst/>
                          <a:latin typeface="Calibri" pitchFamily="-65" charset="0"/>
                          <a:ea typeface="ＭＳ Ｐゴシック" pitchFamily="-65" charset="-128"/>
                        </a:rPr>
                        <a:t>Harvest</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Pineapple</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300 hrs</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r h="37149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70108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rgbClr val="FFFFFF"/>
                          </a:solidFill>
                          <a:effectLst/>
                          <a:latin typeface="Calibri" pitchFamily="-65" charset="0"/>
                          <a:ea typeface="ＭＳ Ｐゴシック" pitchFamily="-65" charset="-128"/>
                        </a:rPr>
                        <a:t>Fig</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Calibri" pitchFamily="-65" charset="0"/>
                        <a:ea typeface="ＭＳ Ｐゴシック" pitchFamily="-65" charset="-128"/>
                      </a:endParaRP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77933C"/>
                    </a:solidFill>
                  </a:tcPr>
                </a:tc>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Black Mission</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r>
              <a:tr h="823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Brown Turkey</a:t>
                      </a:r>
                    </a:p>
                  </a:txBody>
                  <a:tcPr marT="45723" marB="45723" horzOverflow="overflow">
                    <a:lnL w="12700" cap="flat" cmpd="sng" algn="ctr">
                      <a:solidFill>
                        <a:srgbClr val="9BBB59"/>
                      </a:solidFill>
                      <a:prstDash val="solid"/>
                      <a:round/>
                      <a:headEnd type="none" w="med" len="med"/>
                      <a:tailEnd type="none" w="med" len="med"/>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o</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Low</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Non-grafted</a:t>
                      </a:r>
                    </a:p>
                  </a:txBody>
                  <a:tcPr marT="45723" marB="45723"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Calibri" pitchFamily="-65" charset="0"/>
                          <a:ea typeface="ＭＳ Ｐゴシック" pitchFamily="-65" charset="-128"/>
                        </a:rPr>
                        <a:t>Sept, October</a:t>
                      </a:r>
                    </a:p>
                  </a:txBody>
                  <a:tcPr marT="45723" marB="45723" horzOverflow="overflow">
                    <a:lnL>
                      <a:noFill/>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rgbClr val="EFF3EA"/>
                    </a:solidFill>
                  </a:tcPr>
                </a:tc>
              </a:tr>
            </a:tbl>
          </a:graphicData>
        </a:graphic>
      </p:graphicFrame>
      <p:pic>
        <p:nvPicPr>
          <p:cNvPr id="5" name="Content Placeholder 3" descr="MasterGardener logo.eps"/>
          <p:cNvPicPr>
            <a:picLocks noChangeAspect="1"/>
          </p:cNvPicPr>
          <p:nvPr/>
        </p:nvPicPr>
        <p:blipFill>
          <a:blip r:embed="rId2"/>
          <a:srcRect l="-39392" r="-39392"/>
          <a:stretch>
            <a:fillRect/>
          </a:stretch>
        </p:blipFill>
        <p:spPr bwMode="auto">
          <a:xfrm>
            <a:off x="-369454" y="274638"/>
            <a:ext cx="2239818" cy="1231814"/>
          </a:xfrm>
          <a:prstGeom prst="rect">
            <a:avLst/>
          </a:prstGeom>
          <a:noFill/>
          <a:ln w="9525">
            <a:noFill/>
            <a:miter lim="800000"/>
            <a:headEnd/>
            <a:tailEnd/>
          </a:ln>
        </p:spPr>
      </p:pic>
    </p:spTree>
    <p:extLst>
      <p:ext uri="{BB962C8B-B14F-4D97-AF65-F5344CB8AC3E}">
        <p14:creationId xmlns:p14="http://schemas.microsoft.com/office/powerpoint/2010/main" val="27368426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We Are</a:t>
            </a:r>
            <a:endParaRPr lang="en-US" dirty="0"/>
          </a:p>
        </p:txBody>
      </p:sp>
      <p:sp>
        <p:nvSpPr>
          <p:cNvPr id="3"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Workshops</a:t>
            </a:r>
          </a:p>
          <a:p>
            <a:r>
              <a:rPr lang="en-US" sz="2400" dirty="0">
                <a:latin typeface="Arial" charset="0"/>
                <a:ea typeface="ＭＳ Ｐゴシック" charset="0"/>
                <a:cs typeface="ＭＳ Ｐゴシック" charset="0"/>
              </a:rPr>
              <a:t>Help Desks: UCCE, Mobile &amp; Farmers Markets</a:t>
            </a:r>
          </a:p>
          <a:p>
            <a:r>
              <a:rPr lang="en-US" sz="2400" dirty="0">
                <a:latin typeface="Arial" charset="0"/>
                <a:ea typeface="ＭＳ Ｐゴシック" charset="0"/>
                <a:cs typeface="ＭＳ Ｐゴシック" charset="0"/>
              </a:rPr>
              <a:t>Website</a:t>
            </a:r>
          </a:p>
          <a:p>
            <a:r>
              <a:rPr lang="en-US" sz="2400" dirty="0">
                <a:latin typeface="Arial" charset="0"/>
                <a:ea typeface="ＭＳ Ｐゴシック" charset="0"/>
                <a:cs typeface="ＭＳ Ｐゴシック" charset="0"/>
              </a:rPr>
              <a:t>Weekly Newspaper Column</a:t>
            </a:r>
          </a:p>
          <a:p>
            <a:r>
              <a:rPr lang="en-US" sz="2400" dirty="0" smtClean="0">
                <a:latin typeface="Arial" charset="0"/>
                <a:ea typeface="ＭＳ Ｐゴシック" charset="0"/>
                <a:cs typeface="ＭＳ Ｐゴシック" charset="0"/>
              </a:rPr>
              <a:t>Demonstration Garden at </a:t>
            </a:r>
            <a:r>
              <a:rPr lang="en-US" sz="2400" dirty="0">
                <a:latin typeface="Arial" charset="0"/>
                <a:ea typeface="ＭＳ Ｐゴシック" charset="0"/>
                <a:cs typeface="ＭＳ Ｐゴシック" charset="0"/>
              </a:rPr>
              <a:t>Connolly Ranch </a:t>
            </a:r>
          </a:p>
          <a:p>
            <a:r>
              <a:rPr lang="en-US" sz="2400" dirty="0">
                <a:latin typeface="Arial" charset="0"/>
                <a:ea typeface="ＭＳ Ｐゴシック" charset="0"/>
                <a:cs typeface="ＭＳ Ｐゴシック" charset="0"/>
              </a:rPr>
              <a:t>Monthly Guide to Gardening </a:t>
            </a:r>
          </a:p>
          <a:p>
            <a:r>
              <a:rPr lang="en-US" sz="2400" dirty="0">
                <a:latin typeface="Arial" charset="0"/>
                <a:ea typeface="ＭＳ Ｐゴシック" charset="0"/>
                <a:cs typeface="ＭＳ Ｐゴシック" charset="0"/>
              </a:rPr>
              <a:t>Trees in Napa Updated Book</a:t>
            </a:r>
          </a:p>
          <a:p>
            <a:r>
              <a:rPr lang="en-US" sz="2400" dirty="0">
                <a:latin typeface="Arial" charset="0"/>
                <a:ea typeface="ＭＳ Ｐゴシック" charset="0"/>
                <a:cs typeface="ＭＳ Ｐゴシック" charset="0"/>
              </a:rPr>
              <a:t>Tomato Sale:  April</a:t>
            </a:r>
          </a:p>
          <a:p>
            <a:r>
              <a:rPr lang="en-US" sz="2400" dirty="0">
                <a:latin typeface="Arial" charset="0"/>
                <a:ea typeface="ＭＳ Ｐゴシック" charset="0"/>
                <a:cs typeface="ＭＳ Ｐゴシック" charset="0"/>
              </a:rPr>
              <a:t>UC Master Gardeners’ Garden Tour</a:t>
            </a:r>
            <a:r>
              <a:rPr lang="en-US" sz="2400" dirty="0" smtClean="0">
                <a:latin typeface="Arial" charset="0"/>
                <a:ea typeface="ＭＳ Ｐゴシック" charset="0"/>
                <a:cs typeface="ＭＳ Ｐゴシック" charset="0"/>
              </a:rPr>
              <a:t>: 2017 (Think ahead!)</a:t>
            </a:r>
            <a:endParaRPr lang="en-US" sz="2400"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Train New Master </a:t>
            </a:r>
            <a:r>
              <a:rPr lang="en-US" sz="2400" dirty="0" smtClean="0">
                <a:latin typeface="Arial" charset="0"/>
                <a:ea typeface="ＭＳ Ｐゴシック" charset="0"/>
                <a:cs typeface="ＭＳ Ｐゴシック" charset="0"/>
              </a:rPr>
              <a:t>Gardeners</a:t>
            </a:r>
          </a:p>
          <a:p>
            <a:r>
              <a:rPr lang="en-US" sz="2400" dirty="0" smtClean="0">
                <a:latin typeface="Arial" charset="0"/>
                <a:ea typeface="ＭＳ Ｐゴシック" charset="0"/>
                <a:cs typeface="ＭＳ Ｐゴシック" charset="0"/>
              </a:rPr>
              <a:t>Like us on Facebook!</a:t>
            </a:r>
            <a:endParaRPr lang="en-US" sz="2400" dirty="0">
              <a:latin typeface="Arial" charset="0"/>
              <a:ea typeface="ＭＳ Ｐゴシック" charset="0"/>
              <a:cs typeface="ＭＳ Ｐゴシック" charset="0"/>
            </a:endParaRPr>
          </a:p>
          <a:p>
            <a:endParaRPr lang="en-US" dirty="0"/>
          </a:p>
        </p:txBody>
      </p:sp>
      <p:pic>
        <p:nvPicPr>
          <p:cNvPr id="9" name="Content Placeholder 3" descr="MasterGardener logo.eps"/>
          <p:cNvPicPr>
            <a:picLocks noChangeAspect="1"/>
          </p:cNvPicPr>
          <p:nvPr/>
        </p:nvPicPr>
        <p:blipFill>
          <a:blip r:embed="rId3"/>
          <a:srcRect l="-39392" r="-39392"/>
          <a:stretch>
            <a:fillRect/>
          </a:stretch>
        </p:blipFill>
        <p:spPr bwMode="auto">
          <a:xfrm>
            <a:off x="-212436" y="195984"/>
            <a:ext cx="2221345" cy="1221654"/>
          </a:xfrm>
          <a:prstGeom prst="rect">
            <a:avLst/>
          </a:prstGeom>
          <a:noFill/>
          <a:ln w="9525">
            <a:noFill/>
            <a:miter lim="800000"/>
            <a:headEnd/>
            <a:tailEnd/>
          </a:ln>
        </p:spPr>
      </p:pic>
    </p:spTree>
    <p:extLst>
      <p:ext uri="{BB962C8B-B14F-4D97-AF65-F5344CB8AC3E}">
        <p14:creationId xmlns:p14="http://schemas.microsoft.com/office/powerpoint/2010/main" val="293610697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Pollination</a:t>
            </a:r>
          </a:p>
        </p:txBody>
      </p:sp>
      <p:pic>
        <p:nvPicPr>
          <p:cNvPr id="2" name="Content Placeholder 1" descr="Pollintation 1.jpg"/>
          <p:cNvPicPr>
            <a:picLocks noGrp="1" noChangeAspect="1"/>
          </p:cNvPicPr>
          <p:nvPr>
            <p:ph idx="1"/>
          </p:nvPr>
        </p:nvPicPr>
        <p:blipFill>
          <a:blip r:embed="rId3">
            <a:extLst>
              <a:ext uri="{28A0092B-C50C-407E-A947-70E740481C1C}">
                <a14:useLocalDpi xmlns:a14="http://schemas.microsoft.com/office/drawing/2010/main" val="0"/>
              </a:ext>
            </a:extLst>
          </a:blip>
          <a:srcRect l="7314" r="7314"/>
          <a:stretch>
            <a:fillRect/>
          </a:stretch>
        </p:blipFill>
        <p:spPr>
          <a:xfrm>
            <a:off x="1778000" y="1600201"/>
            <a:ext cx="5680364" cy="2255981"/>
          </a:xfrm>
        </p:spPr>
      </p:pic>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40</a:t>
            </a:fld>
            <a:endParaRPr lang="en-US"/>
          </a:p>
        </p:txBody>
      </p:sp>
      <p:pic>
        <p:nvPicPr>
          <p:cNvPr id="5" name="Content Placeholder 3" descr="MasterGardener logo.eps"/>
          <p:cNvPicPr>
            <a:picLocks noChangeAspect="1"/>
          </p:cNvPicPr>
          <p:nvPr/>
        </p:nvPicPr>
        <p:blipFill>
          <a:blip r:embed="rId4"/>
          <a:srcRect l="-39392" r="-39392"/>
          <a:stretch>
            <a:fillRect/>
          </a:stretch>
        </p:blipFill>
        <p:spPr bwMode="auto">
          <a:xfrm>
            <a:off x="0" y="191512"/>
            <a:ext cx="2229476" cy="1226126"/>
          </a:xfrm>
          <a:prstGeom prst="rect">
            <a:avLst/>
          </a:prstGeom>
          <a:noFill/>
          <a:ln w="9525">
            <a:noFill/>
            <a:miter lim="800000"/>
            <a:headEnd/>
            <a:tailEnd/>
          </a:ln>
        </p:spPr>
      </p:pic>
      <p:pic>
        <p:nvPicPr>
          <p:cNvPr id="3" name="Picture 2" descr="Pollination 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9475" y="4032250"/>
            <a:ext cx="4841189" cy="2546122"/>
          </a:xfrm>
          <a:prstGeom prst="rect">
            <a:avLst/>
          </a:prstGeom>
        </p:spPr>
      </p:pic>
    </p:spTree>
    <p:extLst>
      <p:ext uri="{BB962C8B-B14F-4D97-AF65-F5344CB8AC3E}">
        <p14:creationId xmlns:p14="http://schemas.microsoft.com/office/powerpoint/2010/main" val="24229506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Pollination</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41</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6" name="Content Placeholder 5" descr="Pollination, pollinators 1.jpg"/>
          <p:cNvPicPr>
            <a:picLocks noGrp="1" noChangeAspect="1"/>
          </p:cNvPicPr>
          <p:nvPr>
            <p:ph idx="1"/>
          </p:nvPr>
        </p:nvPicPr>
        <p:blipFill rotWithShape="1">
          <a:blip r:embed="rId4">
            <a:extLst>
              <a:ext uri="{28A0092B-C50C-407E-A947-70E740481C1C}">
                <a14:useLocalDpi xmlns:a14="http://schemas.microsoft.com/office/drawing/2010/main" val="0"/>
              </a:ext>
            </a:extLst>
          </a:blip>
          <a:srcRect l="-8310" r="8589"/>
          <a:stretch/>
        </p:blipFill>
        <p:spPr>
          <a:xfrm>
            <a:off x="-831273" y="1600200"/>
            <a:ext cx="9975273" cy="4057073"/>
          </a:xfrm>
        </p:spPr>
      </p:pic>
    </p:spTree>
    <p:extLst>
      <p:ext uri="{BB962C8B-B14F-4D97-AF65-F5344CB8AC3E}">
        <p14:creationId xmlns:p14="http://schemas.microsoft.com/office/powerpoint/2010/main" val="124424906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Pollination</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42</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3" name="Content Placeholder 2" descr="Pollination, bee on fruit flower.jpg"/>
          <p:cNvPicPr>
            <a:picLocks noGrp="1" noChangeAspect="1"/>
          </p:cNvPicPr>
          <p:nvPr>
            <p:ph idx="1"/>
          </p:nvPr>
        </p:nvPicPr>
        <p:blipFill>
          <a:blip r:embed="rId4">
            <a:extLst>
              <a:ext uri="{28A0092B-C50C-407E-A947-70E740481C1C}">
                <a14:useLocalDpi xmlns:a14="http://schemas.microsoft.com/office/drawing/2010/main" val="0"/>
              </a:ext>
            </a:extLst>
          </a:blip>
          <a:srcRect t="12671" b="12671"/>
          <a:stretch>
            <a:fillRect/>
          </a:stretch>
        </p:blipFill>
        <p:spPr>
          <a:xfrm>
            <a:off x="457200" y="1639456"/>
            <a:ext cx="3722255" cy="2493818"/>
          </a:xfrm>
        </p:spPr>
      </p:pic>
      <p:pic>
        <p:nvPicPr>
          <p:cNvPr id="7" name="Picture 6" descr="Pollination, bee in fruit flow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3018" y="1639456"/>
            <a:ext cx="3586018" cy="2493818"/>
          </a:xfrm>
          <a:prstGeom prst="rect">
            <a:avLst/>
          </a:prstGeom>
        </p:spPr>
      </p:pic>
      <p:pic>
        <p:nvPicPr>
          <p:cNvPr id="8" name="Picture 7" descr="Pollinators, CA native be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7818" y="4341091"/>
            <a:ext cx="6818631" cy="2380384"/>
          </a:xfrm>
          <a:prstGeom prst="rect">
            <a:avLst/>
          </a:prstGeom>
        </p:spPr>
      </p:pic>
    </p:spTree>
    <p:extLst>
      <p:ext uri="{BB962C8B-B14F-4D97-AF65-F5344CB8AC3E}">
        <p14:creationId xmlns:p14="http://schemas.microsoft.com/office/powerpoint/2010/main" val="32966896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Self-Pollinating</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43</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8" name="Content Placeholder 7" descr="Pollination, peach.jpg"/>
          <p:cNvPicPr>
            <a:picLocks noGrp="1" noChangeAspect="1"/>
          </p:cNvPicPr>
          <p:nvPr>
            <p:ph idx="1"/>
          </p:nvPr>
        </p:nvPicPr>
        <p:blipFill>
          <a:blip r:embed="rId4">
            <a:extLst>
              <a:ext uri="{28A0092B-C50C-407E-A947-70E740481C1C}">
                <a14:useLocalDpi xmlns:a14="http://schemas.microsoft.com/office/drawing/2010/main" val="0"/>
              </a:ext>
            </a:extLst>
          </a:blip>
          <a:srcRect t="8753" b="8753"/>
          <a:stretch>
            <a:fillRect/>
          </a:stretch>
        </p:blipFill>
        <p:spPr>
          <a:xfrm>
            <a:off x="457199" y="1600200"/>
            <a:ext cx="2714817" cy="1493045"/>
          </a:xfrm>
        </p:spPr>
      </p:pic>
      <p:pic>
        <p:nvPicPr>
          <p:cNvPr id="9" name="Picture 8" descr="Pollination, persimm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830" y="1417637"/>
            <a:ext cx="2759364" cy="1910061"/>
          </a:xfrm>
          <a:prstGeom prst="rect">
            <a:avLst/>
          </a:prstGeom>
        </p:spPr>
      </p:pic>
      <p:pic>
        <p:nvPicPr>
          <p:cNvPr id="10" name="Picture 9" descr="Pollination, quinc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8909" y="1417638"/>
            <a:ext cx="2867892" cy="1910061"/>
          </a:xfrm>
          <a:prstGeom prst="rect">
            <a:avLst/>
          </a:prstGeom>
        </p:spPr>
      </p:pic>
      <p:pic>
        <p:nvPicPr>
          <p:cNvPr id="11" name="Picture 10" descr="Pollination, pomegranat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226" y="3403599"/>
            <a:ext cx="3238500" cy="2669309"/>
          </a:xfrm>
          <a:prstGeom prst="rect">
            <a:avLst/>
          </a:prstGeom>
        </p:spPr>
      </p:pic>
      <p:pic>
        <p:nvPicPr>
          <p:cNvPr id="12" name="Picture 11" descr="Pollination, fig.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5224" y="3664526"/>
            <a:ext cx="4175976" cy="2177473"/>
          </a:xfrm>
          <a:prstGeom prst="rect">
            <a:avLst/>
          </a:prstGeom>
        </p:spPr>
      </p:pic>
    </p:spTree>
    <p:extLst>
      <p:ext uri="{BB962C8B-B14F-4D97-AF65-F5344CB8AC3E}">
        <p14:creationId xmlns:p14="http://schemas.microsoft.com/office/powerpoint/2010/main" val="105732616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Self-Sterile</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44</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0" y="191512"/>
            <a:ext cx="2229476" cy="1226126"/>
          </a:xfrm>
          <a:prstGeom prst="rect">
            <a:avLst/>
          </a:prstGeom>
          <a:noFill/>
          <a:ln w="9525">
            <a:noFill/>
            <a:miter lim="800000"/>
            <a:headEnd/>
            <a:tailEnd/>
          </a:ln>
        </p:spPr>
      </p:pic>
      <p:pic>
        <p:nvPicPr>
          <p:cNvPr id="2" name="Content Placeholder 1" descr="Pollination, self-sterile.jpg"/>
          <p:cNvPicPr>
            <a:picLocks noGrp="1" noChangeAspect="1"/>
          </p:cNvPicPr>
          <p:nvPr>
            <p:ph idx="1"/>
          </p:nvPr>
        </p:nvPicPr>
        <p:blipFill rotWithShape="1">
          <a:blip r:embed="rId4">
            <a:extLst>
              <a:ext uri="{28A0092B-C50C-407E-A947-70E740481C1C}">
                <a14:useLocalDpi xmlns:a14="http://schemas.microsoft.com/office/drawing/2010/main" val="0"/>
              </a:ext>
            </a:extLst>
          </a:blip>
          <a:srcRect t="532" b="6034"/>
          <a:stretch/>
        </p:blipFill>
        <p:spPr>
          <a:xfrm>
            <a:off x="1034472" y="1332345"/>
            <a:ext cx="2914074" cy="2722746"/>
          </a:xfrm>
        </p:spPr>
      </p:pic>
      <p:pic>
        <p:nvPicPr>
          <p:cNvPr id="3" name="Picture 2" descr="Pollination, sweet cherr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426" y="1332345"/>
            <a:ext cx="2722746" cy="2722746"/>
          </a:xfrm>
          <a:prstGeom prst="rect">
            <a:avLst/>
          </a:prstGeom>
        </p:spPr>
      </p:pic>
      <p:pic>
        <p:nvPicPr>
          <p:cNvPr id="4" name="Picture 3" descr="Pollination, nut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032" y="4133850"/>
            <a:ext cx="3670300" cy="2222500"/>
          </a:xfrm>
          <a:prstGeom prst="rect">
            <a:avLst/>
          </a:prstGeom>
        </p:spPr>
      </p:pic>
      <p:pic>
        <p:nvPicPr>
          <p:cNvPr id="6" name="Picture 5" descr="Pollination, blueberri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6868" y="4133850"/>
            <a:ext cx="3418622" cy="1963305"/>
          </a:xfrm>
          <a:prstGeom prst="rect">
            <a:avLst/>
          </a:prstGeom>
        </p:spPr>
      </p:pic>
    </p:spTree>
    <p:extLst>
      <p:ext uri="{BB962C8B-B14F-4D97-AF65-F5344CB8AC3E}">
        <p14:creationId xmlns:p14="http://schemas.microsoft.com/office/powerpoint/2010/main" val="23792235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        What’s a Home Gardener to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45</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p:txBody>
          <a:bodyPr/>
          <a:lstStyle/>
          <a:p>
            <a:r>
              <a:rPr lang="en-US" i="1" dirty="0" smtClean="0"/>
              <a:t>Learn about what you want to plant</a:t>
            </a:r>
          </a:p>
          <a:p>
            <a:r>
              <a:rPr lang="en-US" dirty="0" smtClean="0"/>
              <a:t>What’s in the neighborhood?</a:t>
            </a:r>
          </a:p>
          <a:p>
            <a:r>
              <a:rPr lang="en-US" dirty="0" smtClean="0"/>
              <a:t>Plant a pollinator in your garden</a:t>
            </a:r>
          </a:p>
          <a:p>
            <a:r>
              <a:rPr lang="en-US" dirty="0" smtClean="0"/>
              <a:t>Graft a cultivar that will provide pollen</a:t>
            </a:r>
            <a:endParaRPr lang="en-US" dirty="0"/>
          </a:p>
          <a:p>
            <a:r>
              <a:rPr lang="en-US" dirty="0" smtClean="0"/>
              <a:t>Check University publications</a:t>
            </a:r>
          </a:p>
          <a:p>
            <a:r>
              <a:rPr lang="en-US" dirty="0" smtClean="0"/>
              <a:t>Visit commercial nurseries—Read the tag!</a:t>
            </a:r>
          </a:p>
          <a:p>
            <a:endParaRPr lang="en-US" dirty="0"/>
          </a:p>
        </p:txBody>
      </p:sp>
    </p:spTree>
    <p:extLst>
      <p:ext uri="{BB962C8B-B14F-4D97-AF65-F5344CB8AC3E}">
        <p14:creationId xmlns:p14="http://schemas.microsoft.com/office/powerpoint/2010/main" val="40377586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        What’s a Home Gardener to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46</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p:txBody>
          <a:bodyPr/>
          <a:lstStyle/>
          <a:p>
            <a:r>
              <a:rPr lang="en-US" dirty="0" smtClean="0"/>
              <a:t>Read the tag!</a:t>
            </a:r>
          </a:p>
          <a:p>
            <a:endParaRPr lang="en-US" dirty="0"/>
          </a:p>
        </p:txBody>
      </p:sp>
      <p:pic>
        <p:nvPicPr>
          <p:cNvPr id="2" name="Picture 1" descr="Pollination, hang t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6909" y="2260311"/>
            <a:ext cx="6373091" cy="4461164"/>
          </a:xfrm>
          <a:prstGeom prst="rect">
            <a:avLst/>
          </a:prstGeom>
        </p:spPr>
      </p:pic>
    </p:spTree>
    <p:extLst>
      <p:ext uri="{BB962C8B-B14F-4D97-AF65-F5344CB8AC3E}">
        <p14:creationId xmlns:p14="http://schemas.microsoft.com/office/powerpoint/2010/main" val="318256002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sz="4000" dirty="0" smtClean="0"/>
              <a:t>        What else can you do?</a:t>
            </a:r>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47</a:t>
            </a:fld>
            <a:endParaRPr lang="en-US"/>
          </a:p>
        </p:txBody>
      </p:sp>
      <p:pic>
        <p:nvPicPr>
          <p:cNvPr id="5" name="Content Placeholder 3" descr="MasterGardener logo.eps"/>
          <p:cNvPicPr>
            <a:picLocks noChangeAspect="1"/>
          </p:cNvPicPr>
          <p:nvPr/>
        </p:nvPicPr>
        <p:blipFill>
          <a:blip r:embed="rId3"/>
          <a:srcRect l="-39392" r="-39392"/>
          <a:stretch>
            <a:fillRect/>
          </a:stretch>
        </p:blipFill>
        <p:spPr bwMode="auto">
          <a:xfrm>
            <a:off x="-415636" y="191512"/>
            <a:ext cx="2229476" cy="1226126"/>
          </a:xfrm>
          <a:prstGeom prst="rect">
            <a:avLst/>
          </a:prstGeom>
          <a:noFill/>
          <a:ln w="9525">
            <a:noFill/>
            <a:miter lim="800000"/>
            <a:headEnd/>
            <a:tailEnd/>
          </a:ln>
        </p:spPr>
      </p:pic>
      <p:sp>
        <p:nvSpPr>
          <p:cNvPr id="7" name="Content Placeholder 6"/>
          <p:cNvSpPr>
            <a:spLocks noGrp="1"/>
          </p:cNvSpPr>
          <p:nvPr>
            <p:ph idx="1"/>
          </p:nvPr>
        </p:nvSpPr>
        <p:spPr>
          <a:xfrm>
            <a:off x="457200" y="1600200"/>
            <a:ext cx="8229600" cy="5121275"/>
          </a:xfrm>
        </p:spPr>
        <p:txBody>
          <a:bodyPr/>
          <a:lstStyle/>
          <a:p>
            <a:r>
              <a:rPr lang="en-US" dirty="0" smtClean="0"/>
              <a:t>Make sure you have bees!</a:t>
            </a:r>
          </a:p>
          <a:p>
            <a:endParaRPr lang="en-US" dirty="0"/>
          </a:p>
        </p:txBody>
      </p:sp>
      <p:pic>
        <p:nvPicPr>
          <p:cNvPr id="2" name="Picture 1" descr="Pollination, hedgerow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801" y="2470727"/>
            <a:ext cx="4064000" cy="3048000"/>
          </a:xfrm>
          <a:prstGeom prst="rect">
            <a:avLst/>
          </a:prstGeom>
        </p:spPr>
      </p:pic>
      <p:pic>
        <p:nvPicPr>
          <p:cNvPr id="3" name="Picture 2" descr="Pollination, native plant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27" y="2470727"/>
            <a:ext cx="4017818" cy="3048000"/>
          </a:xfrm>
          <a:prstGeom prst="rect">
            <a:avLst/>
          </a:prstGeom>
        </p:spPr>
      </p:pic>
    </p:spTree>
    <p:extLst>
      <p:ext uri="{BB962C8B-B14F-4D97-AF65-F5344CB8AC3E}">
        <p14:creationId xmlns:p14="http://schemas.microsoft.com/office/powerpoint/2010/main" val="357590369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z="4000" dirty="0" smtClean="0"/>
              <a:t>Planting Fruit Trees</a:t>
            </a:r>
          </a:p>
        </p:txBody>
      </p:sp>
      <p:sp>
        <p:nvSpPr>
          <p:cNvPr id="43011" name="Subtitle 2"/>
          <p:cNvSpPr>
            <a:spLocks noGrp="1"/>
          </p:cNvSpPr>
          <p:nvPr>
            <p:ph idx="1"/>
          </p:nvPr>
        </p:nvSpPr>
        <p:spPr>
          <a:xfrm>
            <a:off x="1017141" y="1763535"/>
            <a:ext cx="7762125" cy="3671494"/>
          </a:xfrm>
        </p:spPr>
        <p:txBody>
          <a:bodyPr/>
          <a:lstStyle/>
          <a:p>
            <a:pPr eaLnBrk="1" hangingPunct="1"/>
            <a:r>
              <a:rPr lang="en-US" dirty="0" smtClean="0"/>
              <a:t>Know your soil</a:t>
            </a:r>
          </a:p>
          <a:p>
            <a:pPr eaLnBrk="1" hangingPunct="1"/>
            <a:r>
              <a:rPr lang="en-US" dirty="0" smtClean="0"/>
              <a:t>Prepping the soil</a:t>
            </a:r>
          </a:p>
          <a:p>
            <a:pPr eaLnBrk="1" hangingPunct="1"/>
            <a:r>
              <a:rPr lang="en-US" dirty="0" smtClean="0"/>
              <a:t>Planting a bare root fruit tree</a:t>
            </a:r>
          </a:p>
          <a:p>
            <a:pPr eaLnBrk="1" hangingPunct="1"/>
            <a:r>
              <a:rPr lang="en-US" dirty="0" smtClean="0"/>
              <a:t>Planting a container grown fruit tree</a:t>
            </a:r>
          </a:p>
          <a:p>
            <a:pPr eaLnBrk="1" hangingPunct="1"/>
            <a:r>
              <a:rPr lang="en-US" dirty="0" smtClean="0"/>
              <a:t>Post planting</a:t>
            </a:r>
          </a:p>
          <a:p>
            <a:pPr eaLnBrk="1" hangingPunct="1"/>
            <a:r>
              <a:rPr lang="en-US" dirty="0" smtClean="0"/>
              <a:t>Fireblight</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9615198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450078"/>
            <a:ext cx="8229600" cy="722140"/>
          </a:xfrm>
        </p:spPr>
        <p:txBody>
          <a:bodyPr/>
          <a:lstStyle/>
          <a:p>
            <a:r>
              <a:rPr lang="en-US" sz="4000" dirty="0" smtClean="0"/>
              <a:t>         Fruit Trees</a:t>
            </a:r>
          </a:p>
        </p:txBody>
      </p:sp>
      <p:sp>
        <p:nvSpPr>
          <p:cNvPr id="45059" name="Content Placeholder 2"/>
          <p:cNvSpPr>
            <a:spLocks noGrp="1"/>
          </p:cNvSpPr>
          <p:nvPr>
            <p:ph idx="1"/>
          </p:nvPr>
        </p:nvSpPr>
        <p:spPr>
          <a:xfrm>
            <a:off x="1972638" y="1527221"/>
            <a:ext cx="4366517" cy="4303329"/>
          </a:xfrm>
        </p:spPr>
        <p:txBody>
          <a:bodyPr/>
          <a:lstStyle/>
          <a:p>
            <a:pPr marL="0" indent="0">
              <a:buNone/>
            </a:pPr>
            <a:r>
              <a:rPr lang="en-US" dirty="0" smtClean="0"/>
              <a:t>Type</a:t>
            </a:r>
          </a:p>
          <a:p>
            <a:pPr lvl="1">
              <a:buFont typeface="Wingdings" panose="05000000000000000000" pitchFamily="2" charset="2"/>
              <a:buChar char="Ø"/>
            </a:pPr>
            <a:r>
              <a:rPr lang="en-US" dirty="0" smtClean="0"/>
              <a:t>Bare root</a:t>
            </a:r>
          </a:p>
          <a:p>
            <a:pPr lvl="1">
              <a:buFont typeface="Wingdings" panose="05000000000000000000" pitchFamily="2" charset="2"/>
              <a:buChar char="Ø"/>
            </a:pPr>
            <a:r>
              <a:rPr lang="en-US" dirty="0" smtClean="0"/>
              <a:t>Container grown</a:t>
            </a:r>
            <a:endParaRPr lang="en-US" dirty="0"/>
          </a:p>
          <a:p>
            <a:pPr marL="0" indent="0">
              <a:buNone/>
            </a:pPr>
            <a:r>
              <a:rPr lang="en-US" dirty="0" smtClean="0"/>
              <a:t>Best varieties for clay soil</a:t>
            </a:r>
            <a:endParaRPr lang="en-US" sz="2000" dirty="0"/>
          </a:p>
          <a:p>
            <a:pPr lvl="1">
              <a:buFont typeface="Wingdings" panose="05000000000000000000" pitchFamily="2" charset="2"/>
              <a:buChar char="Ø"/>
            </a:pPr>
            <a:r>
              <a:rPr lang="en-US" dirty="0" smtClean="0"/>
              <a:t>Apple</a:t>
            </a:r>
          </a:p>
          <a:p>
            <a:pPr lvl="1">
              <a:buFont typeface="Wingdings" panose="05000000000000000000" pitchFamily="2" charset="2"/>
              <a:buChar char="Ø"/>
            </a:pPr>
            <a:r>
              <a:rPr lang="en-US" dirty="0" smtClean="0"/>
              <a:t>Fig</a:t>
            </a:r>
          </a:p>
          <a:p>
            <a:pPr lvl="1">
              <a:buFont typeface="Wingdings" panose="05000000000000000000" pitchFamily="2" charset="2"/>
              <a:buChar char="Ø"/>
            </a:pPr>
            <a:r>
              <a:rPr lang="en-US" dirty="0" smtClean="0"/>
              <a:t>Pear</a:t>
            </a:r>
          </a:p>
          <a:p>
            <a:pPr lvl="1">
              <a:buFont typeface="Wingdings" panose="05000000000000000000" pitchFamily="2" charset="2"/>
              <a:buChar char="Ø"/>
            </a:pPr>
            <a:r>
              <a:rPr lang="en-US" dirty="0" smtClean="0"/>
              <a:t>Persimmon</a:t>
            </a:r>
          </a:p>
        </p:txBody>
      </p:sp>
      <p:pic>
        <p:nvPicPr>
          <p:cNvPr id="6"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3" name="TextBox 2"/>
          <p:cNvSpPr txBox="1"/>
          <p:nvPr/>
        </p:nvSpPr>
        <p:spPr>
          <a:xfrm>
            <a:off x="5239821" y="4068567"/>
            <a:ext cx="3672617" cy="1661993"/>
          </a:xfrm>
          <a:prstGeom prst="rect">
            <a:avLst/>
          </a:prstGeom>
          <a:noFill/>
        </p:spPr>
        <p:txBody>
          <a:bodyPr wrap="square" rtlCol="0">
            <a:spAutoFit/>
          </a:bodyPr>
          <a:lstStyle/>
          <a:p>
            <a:pPr marL="285750" indent="-285750">
              <a:buFont typeface="Wingdings" panose="05000000000000000000" pitchFamily="2" charset="2"/>
              <a:buChar char="Ø"/>
            </a:pPr>
            <a:r>
              <a:rPr lang="en-US" sz="2800" dirty="0" smtClean="0">
                <a:latin typeface="+mn-lt"/>
              </a:rPr>
              <a:t>Plum and Pluot</a:t>
            </a:r>
          </a:p>
          <a:p>
            <a:pPr>
              <a:buFont typeface="Wingdings" panose="05000000000000000000" pitchFamily="2" charset="2"/>
              <a:buChar char="Ø"/>
            </a:pPr>
            <a:r>
              <a:rPr lang="en-US" sz="2800" dirty="0">
                <a:latin typeface="+mn-lt"/>
              </a:rPr>
              <a:t>Pomegranate</a:t>
            </a:r>
          </a:p>
          <a:p>
            <a:pPr>
              <a:buFont typeface="Wingdings" panose="05000000000000000000" pitchFamily="2" charset="2"/>
              <a:buChar char="Ø"/>
            </a:pPr>
            <a:r>
              <a:rPr lang="en-US" sz="2800" dirty="0">
                <a:latin typeface="+mn-lt"/>
              </a:rPr>
              <a:t>Quince</a:t>
            </a:r>
          </a:p>
          <a:p>
            <a:endParaRPr lang="en-US" dirty="0"/>
          </a:p>
        </p:txBody>
      </p:sp>
    </p:spTree>
    <p:extLst>
      <p:ext uri="{BB962C8B-B14F-4D97-AF65-F5344CB8AC3E}">
        <p14:creationId xmlns:p14="http://schemas.microsoft.com/office/powerpoint/2010/main" val="1845522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84727" y="274637"/>
            <a:ext cx="8502073" cy="1638839"/>
          </a:xfrm>
        </p:spPr>
        <p:txBody>
          <a:bodyPr/>
          <a:lstStyle/>
          <a:p>
            <a:pPr eaLnBrk="1" hangingPunct="1"/>
            <a:r>
              <a:rPr lang="en-US" dirty="0" smtClean="0"/>
              <a:t>       Fruit Tree Selection and Planting</a:t>
            </a:r>
            <a:br>
              <a:rPr lang="en-US" dirty="0" smtClean="0"/>
            </a:br>
            <a:r>
              <a:rPr lang="en-US" dirty="0" smtClean="0"/>
              <a:t>November 15, 2015</a:t>
            </a:r>
          </a:p>
        </p:txBody>
      </p:sp>
      <p:sp>
        <p:nvSpPr>
          <p:cNvPr id="7171" name="Content Placeholder 2"/>
          <p:cNvSpPr>
            <a:spLocks noGrp="1"/>
          </p:cNvSpPr>
          <p:nvPr>
            <p:ph idx="1"/>
          </p:nvPr>
        </p:nvSpPr>
        <p:spPr>
          <a:xfrm>
            <a:off x="457200" y="1913476"/>
            <a:ext cx="8229600" cy="4605233"/>
          </a:xfrm>
        </p:spPr>
        <p:txBody>
          <a:bodyPr/>
          <a:lstStyle/>
          <a:p>
            <a:pPr eaLnBrk="1" hangingPunct="1"/>
            <a:r>
              <a:rPr lang="en-US" dirty="0" smtClean="0"/>
              <a:t>Site Considerations:  Meredith </a:t>
            </a:r>
            <a:r>
              <a:rPr lang="en-US" dirty="0" err="1" smtClean="0"/>
              <a:t>Lavene</a:t>
            </a:r>
            <a:endParaRPr lang="en-US" dirty="0" smtClean="0"/>
          </a:p>
          <a:p>
            <a:pPr eaLnBrk="1" hangingPunct="1"/>
            <a:r>
              <a:rPr lang="en-US" dirty="0" smtClean="0"/>
              <a:t>Tree Selection and Varieties:  Meredith </a:t>
            </a:r>
            <a:r>
              <a:rPr lang="en-US" dirty="0" err="1" smtClean="0"/>
              <a:t>Lavene</a:t>
            </a:r>
            <a:endParaRPr lang="en-US" dirty="0"/>
          </a:p>
          <a:p>
            <a:pPr eaLnBrk="1" hangingPunct="1"/>
            <a:r>
              <a:rPr lang="en-US" dirty="0" smtClean="0"/>
              <a:t> Pollination:  Gayle Nelson</a:t>
            </a:r>
          </a:p>
          <a:p>
            <a:pPr eaLnBrk="1" hangingPunct="1"/>
            <a:r>
              <a:rPr lang="en-US" dirty="0" smtClean="0"/>
              <a:t>Soil Preparation and Planting:  David </a:t>
            </a:r>
            <a:r>
              <a:rPr lang="en-US" dirty="0" err="1" smtClean="0"/>
              <a:t>Layland</a:t>
            </a:r>
            <a:endParaRPr lang="en-US" dirty="0" smtClean="0"/>
          </a:p>
          <a:p>
            <a:pPr eaLnBrk="1" hangingPunct="1"/>
            <a:r>
              <a:rPr lang="en-US" dirty="0" err="1" smtClean="0"/>
              <a:t>Fireblight</a:t>
            </a:r>
            <a:r>
              <a:rPr lang="en-US" dirty="0" smtClean="0"/>
              <a:t>:  David </a:t>
            </a:r>
            <a:r>
              <a:rPr lang="en-US" dirty="0" err="1" smtClean="0"/>
              <a:t>Layland</a:t>
            </a:r>
            <a:r>
              <a:rPr lang="en-US" dirty="0" smtClean="0"/>
              <a:t> </a:t>
            </a:r>
          </a:p>
          <a:p>
            <a:pPr eaLnBrk="1" hangingPunct="1"/>
            <a:r>
              <a:rPr lang="en-US" dirty="0" smtClean="0"/>
              <a:t>Pruning and care?  </a:t>
            </a:r>
          </a:p>
          <a:p>
            <a:pPr lvl="1" eaLnBrk="1" hangingPunct="1"/>
            <a:r>
              <a:rPr lang="en-US" dirty="0" smtClean="0"/>
              <a:t>We have a workshop for that!</a:t>
            </a:r>
          </a:p>
          <a:p>
            <a:pPr lvl="2" eaLnBrk="1" hangingPunct="1"/>
            <a:r>
              <a:rPr lang="en-US" dirty="0" smtClean="0"/>
              <a:t>(Jan 16 or 23, Silverado MS)</a:t>
            </a:r>
          </a:p>
        </p:txBody>
      </p:sp>
      <p:pic>
        <p:nvPicPr>
          <p:cNvPr id="4" name="Content Placeholder 3" descr="MasterGardener logo.eps"/>
          <p:cNvPicPr>
            <a:picLocks noChangeAspect="1"/>
          </p:cNvPicPr>
          <p:nvPr/>
        </p:nvPicPr>
        <p:blipFill>
          <a:blip r:embed="rId2"/>
          <a:srcRect l="-39392" r="-39392"/>
          <a:stretch>
            <a:fillRect/>
          </a:stretch>
        </p:blipFill>
        <p:spPr bwMode="auto">
          <a:xfrm>
            <a:off x="-436418" y="356957"/>
            <a:ext cx="2260600" cy="1243243"/>
          </a:xfrm>
          <a:prstGeom prst="rect">
            <a:avLst/>
          </a:prstGeom>
          <a:noFill/>
          <a:ln w="9525">
            <a:noFill/>
            <a:miter lim="800000"/>
            <a:headEnd/>
            <a:tailEnd/>
          </a:ln>
        </p:spPr>
      </p:pic>
    </p:spTree>
    <p:extLst>
      <p:ext uri="{BB962C8B-B14F-4D97-AF65-F5344CB8AC3E}">
        <p14:creationId xmlns:p14="http://schemas.microsoft.com/office/powerpoint/2010/main" val="31696445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2"/>
          <p:cNvSpPr>
            <a:spLocks noGrp="1"/>
          </p:cNvSpPr>
          <p:nvPr>
            <p:ph type="title"/>
          </p:nvPr>
        </p:nvSpPr>
        <p:spPr>
          <a:xfrm>
            <a:off x="762000" y="274638"/>
            <a:ext cx="8229600" cy="1143000"/>
          </a:xfrm>
        </p:spPr>
        <p:txBody>
          <a:bodyPr/>
          <a:lstStyle/>
          <a:p>
            <a:r>
              <a:rPr lang="en-US" dirty="0" smtClean="0"/>
              <a:t>1</a:t>
            </a:r>
            <a:r>
              <a:rPr lang="en-US" baseline="30000" dirty="0" smtClean="0"/>
              <a:t>st</a:t>
            </a:r>
            <a:r>
              <a:rPr lang="en-US" dirty="0" smtClean="0"/>
              <a:t> Step – Read the Tags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862956"/>
            <a:ext cx="7642260" cy="4075506"/>
          </a:xfrm>
          <a:prstGeom prst="rect">
            <a:avLst/>
          </a:prstGeom>
        </p:spPr>
      </p:pic>
      <p:sp>
        <p:nvSpPr>
          <p:cNvPr id="3" name="TextBox 2"/>
          <p:cNvSpPr txBox="1"/>
          <p:nvPr/>
        </p:nvSpPr>
        <p:spPr>
          <a:xfrm>
            <a:off x="854469" y="1417638"/>
            <a:ext cx="7642260" cy="523220"/>
          </a:xfrm>
          <a:prstGeom prst="rect">
            <a:avLst/>
          </a:prstGeom>
          <a:noFill/>
        </p:spPr>
        <p:txBody>
          <a:bodyPr wrap="square" rtlCol="0">
            <a:spAutoFit/>
          </a:bodyPr>
          <a:lstStyle/>
          <a:p>
            <a:pPr algn="ctr"/>
            <a:r>
              <a:rPr lang="en-US" sz="2800" dirty="0" smtClean="0">
                <a:latin typeface="+mn-lt"/>
              </a:rPr>
              <a:t>Top tag describes the variety</a:t>
            </a:r>
            <a:endParaRPr lang="en-US" sz="2800" dirty="0">
              <a:latin typeface="+mn-lt"/>
            </a:endParaRPr>
          </a:p>
        </p:txBody>
      </p:sp>
      <p:sp>
        <p:nvSpPr>
          <p:cNvPr id="5" name="TextBox 4"/>
          <p:cNvSpPr txBox="1"/>
          <p:nvPr/>
        </p:nvSpPr>
        <p:spPr>
          <a:xfrm>
            <a:off x="762001" y="5985122"/>
            <a:ext cx="7642259" cy="584775"/>
          </a:xfrm>
          <a:prstGeom prst="rect">
            <a:avLst/>
          </a:prstGeom>
          <a:noFill/>
        </p:spPr>
        <p:txBody>
          <a:bodyPr wrap="square" rtlCol="0">
            <a:spAutoFit/>
          </a:bodyPr>
          <a:lstStyle/>
          <a:p>
            <a:pPr algn="ctr"/>
            <a:r>
              <a:rPr lang="en-US" sz="3200" dirty="0" smtClean="0">
                <a:latin typeface="+mn-lt"/>
              </a:rPr>
              <a:t>Bottom tag describes the rootstock</a:t>
            </a:r>
            <a:endParaRPr lang="en-US" sz="3200" dirty="0">
              <a:latin typeface="+mn-lt"/>
            </a:endParaRPr>
          </a:p>
        </p:txBody>
      </p:sp>
    </p:spTree>
    <p:extLst>
      <p:ext uri="{BB962C8B-B14F-4D97-AF65-F5344CB8AC3E}">
        <p14:creationId xmlns:p14="http://schemas.microsoft.com/office/powerpoint/2010/main" val="32953569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504566" y="395879"/>
            <a:ext cx="8229600" cy="623286"/>
          </a:xfrm>
        </p:spPr>
        <p:txBody>
          <a:bodyPr/>
          <a:lstStyle/>
          <a:p>
            <a:pPr eaLnBrk="1" hangingPunct="1"/>
            <a:r>
              <a:rPr lang="en-US" sz="4000" dirty="0" smtClean="0"/>
              <a:t>Good Soil Tilth</a:t>
            </a:r>
          </a:p>
        </p:txBody>
      </p:sp>
      <p:sp>
        <p:nvSpPr>
          <p:cNvPr id="43011" name="Subtitle 2"/>
          <p:cNvSpPr>
            <a:spLocks noGrp="1"/>
          </p:cNvSpPr>
          <p:nvPr>
            <p:ph idx="1"/>
          </p:nvPr>
        </p:nvSpPr>
        <p:spPr>
          <a:xfrm>
            <a:off x="457198" y="3393630"/>
            <a:ext cx="8324335" cy="3157151"/>
          </a:xfrm>
        </p:spPr>
        <p:txBody>
          <a:bodyPr/>
          <a:lstStyle/>
          <a:p>
            <a:pPr eaLnBrk="1" hangingPunct="1"/>
            <a:r>
              <a:rPr lang="en-US" dirty="0"/>
              <a:t>H</a:t>
            </a:r>
            <a:r>
              <a:rPr lang="en-US" dirty="0" smtClean="0"/>
              <a:t>as </a:t>
            </a:r>
            <a:r>
              <a:rPr lang="en-US" dirty="0"/>
              <a:t>large pore spaces for air infiltration and water </a:t>
            </a:r>
            <a:r>
              <a:rPr lang="en-US" dirty="0" smtClean="0"/>
              <a:t>movement.</a:t>
            </a:r>
          </a:p>
          <a:p>
            <a:pPr eaLnBrk="1" hangingPunct="1"/>
            <a:r>
              <a:rPr lang="en-US" dirty="0" smtClean="0"/>
              <a:t>Roots </a:t>
            </a:r>
            <a:r>
              <a:rPr lang="en-US" dirty="0"/>
              <a:t>only grow where the soil tilth allows for adequate levels of soil </a:t>
            </a:r>
            <a:r>
              <a:rPr lang="en-US" dirty="0" smtClean="0"/>
              <a:t>oxygen.</a:t>
            </a:r>
          </a:p>
          <a:p>
            <a:pPr eaLnBrk="1" hangingPunct="1"/>
            <a:r>
              <a:rPr lang="en-US" dirty="0"/>
              <a:t>A</a:t>
            </a:r>
            <a:r>
              <a:rPr lang="en-US" dirty="0" smtClean="0"/>
              <a:t>lso </a:t>
            </a:r>
            <a:r>
              <a:rPr lang="en-US" dirty="0"/>
              <a:t>holds a reasonable supply of water and </a:t>
            </a:r>
            <a:r>
              <a:rPr lang="en-US" dirty="0" smtClean="0"/>
              <a:t>nutrients</a:t>
            </a:r>
            <a:r>
              <a:rPr lang="en-US" dirty="0"/>
              <a:t>.</a:t>
            </a: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846" y="1123411"/>
            <a:ext cx="4038600" cy="2405449"/>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39155729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45557"/>
            <a:ext cx="8229600" cy="722140"/>
          </a:xfrm>
        </p:spPr>
        <p:txBody>
          <a:bodyPr/>
          <a:lstStyle/>
          <a:p>
            <a:r>
              <a:rPr lang="en-US" sz="4000" dirty="0" smtClean="0"/>
              <a:t>         Identify Soil Problems</a:t>
            </a:r>
          </a:p>
        </p:txBody>
      </p:sp>
      <p:sp>
        <p:nvSpPr>
          <p:cNvPr id="45059" name="Content Placeholder 2"/>
          <p:cNvSpPr>
            <a:spLocks noGrp="1"/>
          </p:cNvSpPr>
          <p:nvPr>
            <p:ph idx="1"/>
          </p:nvPr>
        </p:nvSpPr>
        <p:spPr>
          <a:xfrm>
            <a:off x="318052" y="1296087"/>
            <a:ext cx="4403035" cy="5438495"/>
          </a:xfrm>
        </p:spPr>
        <p:txBody>
          <a:bodyPr/>
          <a:lstStyle/>
          <a:p>
            <a:pPr marL="0" indent="0">
              <a:buNone/>
            </a:pPr>
            <a:r>
              <a:rPr lang="en-US" sz="3000" dirty="0" smtClean="0"/>
              <a:t>Physical – Dig a Hole</a:t>
            </a:r>
          </a:p>
          <a:p>
            <a:pPr lvl="1">
              <a:buFont typeface="Wingdings" panose="05000000000000000000" pitchFamily="2" charset="2"/>
              <a:buChar char="Ø"/>
            </a:pPr>
            <a:r>
              <a:rPr lang="en-US" sz="2400" dirty="0" smtClean="0"/>
              <a:t>Texture</a:t>
            </a:r>
          </a:p>
          <a:p>
            <a:pPr lvl="2">
              <a:buFont typeface="Wingdings" panose="05000000000000000000" pitchFamily="2" charset="2"/>
              <a:buChar char="Ø"/>
            </a:pPr>
            <a:r>
              <a:rPr lang="en-US" sz="2000" dirty="0"/>
              <a:t>T</a:t>
            </a:r>
            <a:r>
              <a:rPr lang="en-US" sz="2000" dirty="0" smtClean="0"/>
              <a:t>oo gravelly – not likely</a:t>
            </a:r>
          </a:p>
          <a:p>
            <a:pPr lvl="2">
              <a:buFont typeface="Wingdings" panose="05000000000000000000" pitchFamily="2" charset="2"/>
              <a:buChar char="Ø"/>
            </a:pPr>
            <a:r>
              <a:rPr lang="en-US" sz="2000" dirty="0"/>
              <a:t>T</a:t>
            </a:r>
            <a:r>
              <a:rPr lang="en-US" sz="2000" dirty="0" smtClean="0"/>
              <a:t>oo heavy clay – very likely</a:t>
            </a:r>
          </a:p>
          <a:p>
            <a:pPr lvl="1">
              <a:buFont typeface="Wingdings" panose="05000000000000000000" pitchFamily="2" charset="2"/>
              <a:buChar char="Ø"/>
            </a:pPr>
            <a:r>
              <a:rPr lang="en-US" sz="2400" dirty="0" smtClean="0"/>
              <a:t>Impervious layers</a:t>
            </a:r>
          </a:p>
          <a:p>
            <a:pPr marL="857250" lvl="2" indent="0">
              <a:buNone/>
            </a:pPr>
            <a:r>
              <a:rPr lang="en-US" sz="2000" dirty="0" smtClean="0"/>
              <a:t>Clay, </a:t>
            </a:r>
            <a:r>
              <a:rPr lang="en-US" sz="2000" dirty="0"/>
              <a:t>or compacted loam, that is </a:t>
            </a:r>
            <a:r>
              <a:rPr lang="en-US" sz="2000" dirty="0" smtClean="0"/>
              <a:t>resistant </a:t>
            </a:r>
            <a:r>
              <a:rPr lang="en-US" sz="2000" dirty="0"/>
              <a:t>to water </a:t>
            </a:r>
            <a:r>
              <a:rPr lang="en-US" sz="2000" dirty="0" smtClean="0"/>
              <a:t>penetration.</a:t>
            </a:r>
          </a:p>
          <a:p>
            <a:pPr lvl="1">
              <a:buFont typeface="Wingdings" panose="05000000000000000000" pitchFamily="2" charset="2"/>
              <a:buChar char="Ø"/>
            </a:pPr>
            <a:r>
              <a:rPr lang="en-US" sz="2400" dirty="0" smtClean="0"/>
              <a:t>Stratification</a:t>
            </a:r>
          </a:p>
          <a:p>
            <a:pPr marL="857250" lvl="2" indent="0">
              <a:buNone/>
            </a:pPr>
            <a:r>
              <a:rPr lang="en-US" sz="2000" dirty="0"/>
              <a:t>A</a:t>
            </a:r>
            <a:r>
              <a:rPr lang="en-US" sz="2000" dirty="0" smtClean="0"/>
              <a:t>brupt </a:t>
            </a:r>
            <a:r>
              <a:rPr lang="en-US" sz="2000" dirty="0"/>
              <a:t>porosity changes at various depths within the </a:t>
            </a:r>
            <a:r>
              <a:rPr lang="en-US" sz="2000" dirty="0" smtClean="0"/>
              <a:t>potential </a:t>
            </a:r>
            <a:r>
              <a:rPr lang="en-US" sz="2000" dirty="0"/>
              <a:t>active root zone</a:t>
            </a:r>
            <a:r>
              <a:rPr lang="en-US" sz="2000" dirty="0" smtClean="0"/>
              <a:t>.</a:t>
            </a:r>
          </a:p>
          <a:p>
            <a:pPr marL="685800" lvl="1">
              <a:buFont typeface="Wingdings" panose="05000000000000000000" pitchFamily="2" charset="2"/>
              <a:buChar char="Ø"/>
            </a:pPr>
            <a:r>
              <a:rPr lang="en-US" sz="2400" dirty="0"/>
              <a:t>Compaction</a:t>
            </a:r>
          </a:p>
          <a:p>
            <a:pPr marL="857250" lvl="2" indent="0">
              <a:buNone/>
            </a:pPr>
            <a:r>
              <a:rPr lang="en-US" sz="2000" dirty="0" smtClean="0">
                <a:cs typeface="ＭＳ Ｐゴシック" pitchFamily="-65" charset="-128"/>
              </a:rPr>
              <a:t>Increased density </a:t>
            </a:r>
            <a:r>
              <a:rPr lang="en-US" sz="2000" dirty="0">
                <a:cs typeface="ＭＳ Ｐゴシック" pitchFamily="-65" charset="-128"/>
              </a:rPr>
              <a:t>or </a:t>
            </a:r>
            <a:r>
              <a:rPr lang="en-US" sz="2000" dirty="0" smtClean="0">
                <a:cs typeface="ＭＳ Ｐゴシック" pitchFamily="-65" charset="-128"/>
              </a:rPr>
              <a:t>decreased </a:t>
            </a:r>
            <a:r>
              <a:rPr lang="en-US" sz="2000" dirty="0">
                <a:cs typeface="ＭＳ Ｐゴシック" pitchFamily="-65" charset="-128"/>
              </a:rPr>
              <a:t>porosity of </a:t>
            </a:r>
            <a:r>
              <a:rPr lang="en-US" sz="2000" dirty="0" smtClean="0">
                <a:cs typeface="ＭＳ Ｐゴシック" pitchFamily="-65" charset="-128"/>
              </a:rPr>
              <a:t>soil.</a:t>
            </a:r>
            <a:endParaRPr lang="en-US" sz="2000" dirty="0"/>
          </a:p>
          <a:p>
            <a:pPr marL="857250" lvl="2" indent="0">
              <a:buNone/>
            </a:pP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816" y="1976096"/>
            <a:ext cx="3566984" cy="4166287"/>
          </a:xfrm>
          <a:prstGeom prst="rect">
            <a:avLst/>
          </a:prstGeom>
        </p:spPr>
      </p:pic>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91237032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76470" y="277228"/>
            <a:ext cx="8229600" cy="808727"/>
          </a:xfrm>
        </p:spPr>
        <p:txBody>
          <a:bodyPr/>
          <a:lstStyle/>
          <a:p>
            <a:pPr eaLnBrk="1" hangingPunct="1"/>
            <a:r>
              <a:rPr lang="en-US" sz="4000" dirty="0" smtClean="0"/>
              <a:t>    DIY Test for Drainage</a:t>
            </a:r>
          </a:p>
        </p:txBody>
      </p:sp>
      <p:sp>
        <p:nvSpPr>
          <p:cNvPr id="48131" name="Content Placeholder 2"/>
          <p:cNvSpPr>
            <a:spLocks noGrp="1"/>
          </p:cNvSpPr>
          <p:nvPr>
            <p:ph idx="1"/>
          </p:nvPr>
        </p:nvSpPr>
        <p:spPr>
          <a:xfrm>
            <a:off x="576470" y="1455350"/>
            <a:ext cx="4840356" cy="5163654"/>
          </a:xfrm>
        </p:spPr>
        <p:txBody>
          <a:bodyPr/>
          <a:lstStyle/>
          <a:p>
            <a:pPr eaLnBrk="1" hangingPunct="1"/>
            <a:r>
              <a:rPr lang="en-US" sz="3000" dirty="0" smtClean="0"/>
              <a:t>Dig hole at least 3’ deep,  fill with water.</a:t>
            </a:r>
          </a:p>
          <a:p>
            <a:pPr eaLnBrk="1" hangingPunct="1"/>
            <a:r>
              <a:rPr lang="en-US" sz="3000" dirty="0" smtClean="0"/>
              <a:t>Empties in less than 24 hours = GOOD</a:t>
            </a:r>
          </a:p>
          <a:p>
            <a:pPr eaLnBrk="1" hangingPunct="1"/>
            <a:r>
              <a:rPr lang="en-US" sz="3000" dirty="0" smtClean="0"/>
              <a:t>Empties in 24-48 hours = marginal </a:t>
            </a:r>
          </a:p>
          <a:p>
            <a:pPr eaLnBrk="1" hangingPunct="1"/>
            <a:r>
              <a:rPr lang="en-US" sz="3000" dirty="0" smtClean="0"/>
              <a:t>Water standing after 48 hours = unsuitable. </a:t>
            </a:r>
          </a:p>
          <a:p>
            <a:pPr marL="800100" lvl="2" indent="0" eaLnBrk="1" hangingPunct="1">
              <a:buNone/>
            </a:pPr>
            <a:r>
              <a:rPr lang="en-US" dirty="0" smtClean="0"/>
              <a:t>Back-fill hole and look for a better site.</a:t>
            </a:r>
          </a:p>
          <a:p>
            <a:pPr eaLnBrk="1" hangingPunct="1"/>
            <a:endParaRPr lang="en-US" dirty="0" smtClean="0"/>
          </a:p>
        </p:txBody>
      </p:sp>
      <p:sp>
        <p:nvSpPr>
          <p:cNvPr id="48132" name="Slide Number Placeholder 3"/>
          <p:cNvSpPr>
            <a:spLocks noGrp="1"/>
          </p:cNvSpPr>
          <p:nvPr>
            <p:ph type="sldNum" sz="quarter" idx="12"/>
          </p:nvPr>
        </p:nvSpPr>
        <p:spPr bwMode="auto">
          <a:noFill/>
          <a:ln>
            <a:miter lim="800000"/>
            <a:headEnd/>
            <a:tailEnd/>
          </a:ln>
        </p:spPr>
        <p:txBody>
          <a:bodyPr/>
          <a:lstStyle/>
          <a:p>
            <a:fld id="{F90AD41D-0775-4C92-8CA4-99717C615127}" type="slidenum">
              <a:rPr lang="en-US"/>
              <a:pPr/>
              <a:t>53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827" y="1666736"/>
            <a:ext cx="3269973" cy="46954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661" y="2930990"/>
            <a:ext cx="1172818" cy="5267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0453" y="4933405"/>
            <a:ext cx="669234" cy="64604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1185" y="3976465"/>
            <a:ext cx="859182" cy="598557"/>
          </a:xfrm>
          <a:prstGeom prst="rect">
            <a:avLst/>
          </a:prstGeom>
        </p:spPr>
      </p:pic>
      <p:pic>
        <p:nvPicPr>
          <p:cNvPr id="9" name="Content Placeholder 3" descr="MasterGardener logo.eps"/>
          <p:cNvPicPr>
            <a:picLocks noChangeAspect="1"/>
          </p:cNvPicPr>
          <p:nvPr/>
        </p:nvPicPr>
        <p:blipFill>
          <a:blip r:embed="rId7"/>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99500561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58579" y="346452"/>
            <a:ext cx="8229600" cy="722140"/>
          </a:xfrm>
        </p:spPr>
        <p:txBody>
          <a:bodyPr/>
          <a:lstStyle/>
          <a:p>
            <a:r>
              <a:rPr lang="en-US" sz="4000" dirty="0" smtClean="0"/>
              <a:t>     Identify Soil Problems</a:t>
            </a:r>
          </a:p>
        </p:txBody>
      </p:sp>
      <p:sp>
        <p:nvSpPr>
          <p:cNvPr id="45059" name="Content Placeholder 2"/>
          <p:cNvSpPr>
            <a:spLocks noGrp="1"/>
          </p:cNvSpPr>
          <p:nvPr>
            <p:ph idx="1"/>
          </p:nvPr>
        </p:nvSpPr>
        <p:spPr>
          <a:xfrm>
            <a:off x="219200" y="1511643"/>
            <a:ext cx="4074506" cy="5346357"/>
          </a:xfrm>
        </p:spPr>
        <p:txBody>
          <a:bodyPr/>
          <a:lstStyle/>
          <a:p>
            <a:pPr marL="0" indent="0">
              <a:buNone/>
            </a:pPr>
            <a:r>
              <a:rPr lang="en-US" sz="3000" dirty="0" smtClean="0"/>
              <a:t>Chemical – Soil Test</a:t>
            </a:r>
          </a:p>
          <a:p>
            <a:pPr lvl="1">
              <a:buFont typeface="Wingdings" panose="05000000000000000000" pitchFamily="2" charset="2"/>
              <a:buChar char="Ø"/>
            </a:pPr>
            <a:r>
              <a:rPr lang="en-US" sz="2400" dirty="0" smtClean="0"/>
              <a:t>pH high or low</a:t>
            </a:r>
          </a:p>
          <a:p>
            <a:pPr marL="914400" lvl="2" indent="0">
              <a:buNone/>
            </a:pPr>
            <a:r>
              <a:rPr lang="en-US" sz="2200" dirty="0" smtClean="0"/>
              <a:t>6.0 to 7.5 is OK / 6.5 is best</a:t>
            </a:r>
          </a:p>
          <a:p>
            <a:pPr lvl="1">
              <a:buFont typeface="Wingdings" panose="05000000000000000000" pitchFamily="2" charset="2"/>
              <a:buChar char="Ø"/>
            </a:pPr>
            <a:r>
              <a:rPr lang="en-US" sz="2600" dirty="0" smtClean="0"/>
              <a:t>NPK</a:t>
            </a:r>
          </a:p>
          <a:p>
            <a:pPr lvl="1">
              <a:buFont typeface="Wingdings" panose="05000000000000000000" pitchFamily="2" charset="2"/>
              <a:buChar char="Ø"/>
            </a:pPr>
            <a:r>
              <a:rPr lang="en-US" sz="2600" dirty="0" smtClean="0"/>
              <a:t>Salt level</a:t>
            </a:r>
          </a:p>
          <a:p>
            <a:pPr lvl="1">
              <a:buFont typeface="Wingdings" panose="05000000000000000000" pitchFamily="2" charset="2"/>
              <a:buChar char="Ø"/>
            </a:pPr>
            <a:r>
              <a:rPr lang="en-US" sz="2600" dirty="0" smtClean="0"/>
              <a:t>Toxic elements</a:t>
            </a:r>
          </a:p>
          <a:p>
            <a:pPr marL="914400" lvl="2" indent="0">
              <a:buNone/>
            </a:pPr>
            <a:r>
              <a:rPr lang="en-US" sz="2200" dirty="0" smtClean="0"/>
              <a:t>Sodium</a:t>
            </a:r>
          </a:p>
          <a:p>
            <a:pPr marL="914400" lvl="2" indent="0">
              <a:buNone/>
            </a:pPr>
            <a:r>
              <a:rPr lang="en-US" sz="2200" dirty="0" smtClean="0"/>
              <a:t>Boron</a:t>
            </a:r>
          </a:p>
          <a:p>
            <a:pPr marL="914400" lvl="2" indent="0">
              <a:buNone/>
            </a:pPr>
            <a:r>
              <a:rPr lang="en-US" sz="2200" dirty="0"/>
              <a:t>C</a:t>
            </a:r>
            <a:r>
              <a:rPr lang="en-US" sz="2200" dirty="0" smtClean="0"/>
              <a:t>hloride</a:t>
            </a:r>
          </a:p>
          <a:p>
            <a:pPr lvl="1"/>
            <a:endParaRPr lang="en-US" dirty="0" smtClean="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6706" y="1516990"/>
            <a:ext cx="4231473" cy="4298295"/>
          </a:xfrm>
          <a:prstGeom prst="rect">
            <a:avLst/>
          </a:prstGeom>
        </p:spPr>
      </p:pic>
      <p:pic>
        <p:nvPicPr>
          <p:cNvPr id="5"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11578213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759032"/>
          </a:xfrm>
        </p:spPr>
        <p:txBody>
          <a:bodyPr/>
          <a:lstStyle/>
          <a:p>
            <a:r>
              <a:rPr lang="en-US" sz="4000" dirty="0" smtClean="0"/>
              <a:t>        Breakup Surrounding Soil</a:t>
            </a:r>
          </a:p>
        </p:txBody>
      </p:sp>
      <p:sp>
        <p:nvSpPr>
          <p:cNvPr id="45059" name="Content Placeholder 2"/>
          <p:cNvSpPr>
            <a:spLocks noGrp="1"/>
          </p:cNvSpPr>
          <p:nvPr>
            <p:ph idx="1"/>
          </p:nvPr>
        </p:nvSpPr>
        <p:spPr>
          <a:xfrm>
            <a:off x="457200" y="4989442"/>
            <a:ext cx="3419061" cy="1570383"/>
          </a:xfrm>
        </p:spPr>
        <p:txBody>
          <a:bodyPr/>
          <a:lstStyle/>
          <a:p>
            <a:pPr marL="0" indent="0" algn="ctr">
              <a:buNone/>
            </a:pPr>
            <a:r>
              <a:rPr lang="en-US" sz="2800" dirty="0" smtClean="0"/>
              <a:t>Breakup soil to a depth and width to allow for spreading of roots</a:t>
            </a:r>
          </a:p>
          <a:p>
            <a:pPr marL="0" indent="0">
              <a:buNone/>
            </a:pP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7" y="2971800"/>
            <a:ext cx="3140766"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470" y="1455350"/>
            <a:ext cx="3299791" cy="3534094"/>
          </a:xfrm>
          <a:prstGeom prst="rect">
            <a:avLst/>
          </a:prstGeom>
        </p:spPr>
      </p:pic>
      <p:sp>
        <p:nvSpPr>
          <p:cNvPr id="5" name="TextBox 4"/>
          <p:cNvSpPr txBox="1"/>
          <p:nvPr/>
        </p:nvSpPr>
        <p:spPr>
          <a:xfrm>
            <a:off x="5347251" y="1094795"/>
            <a:ext cx="3240157" cy="1815882"/>
          </a:xfrm>
          <a:prstGeom prst="rect">
            <a:avLst/>
          </a:prstGeom>
          <a:noFill/>
        </p:spPr>
        <p:txBody>
          <a:bodyPr wrap="square" rtlCol="0">
            <a:spAutoFit/>
          </a:bodyPr>
          <a:lstStyle/>
          <a:p>
            <a:pPr algn="ctr"/>
            <a:r>
              <a:rPr lang="en-US" sz="2800" dirty="0">
                <a:latin typeface="+mn-lt"/>
              </a:rPr>
              <a:t>C</a:t>
            </a:r>
            <a:r>
              <a:rPr lang="en-US" sz="2800" dirty="0" smtClean="0">
                <a:latin typeface="+mn-lt"/>
              </a:rPr>
              <a:t>ompacted or stratified soil can be broken up with a pickaxe</a:t>
            </a:r>
            <a:endParaRPr lang="en-US" sz="2800" dirty="0">
              <a:latin typeface="+mn-lt"/>
            </a:endParaRPr>
          </a:p>
        </p:txBody>
      </p:sp>
      <p:pic>
        <p:nvPicPr>
          <p:cNvPr id="7"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01296555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28006"/>
            <a:ext cx="8229600" cy="759032"/>
          </a:xfrm>
        </p:spPr>
        <p:txBody>
          <a:bodyPr/>
          <a:lstStyle/>
          <a:p>
            <a:r>
              <a:rPr lang="en-US" sz="4000" dirty="0" smtClean="0"/>
              <a:t>            Add Amendments and Fertilizer</a:t>
            </a:r>
          </a:p>
        </p:txBody>
      </p:sp>
      <p:sp>
        <p:nvSpPr>
          <p:cNvPr id="45059" name="Content Placeholder 2"/>
          <p:cNvSpPr>
            <a:spLocks noGrp="1"/>
          </p:cNvSpPr>
          <p:nvPr>
            <p:ph idx="1"/>
          </p:nvPr>
        </p:nvSpPr>
        <p:spPr>
          <a:xfrm>
            <a:off x="387626" y="1864897"/>
            <a:ext cx="2743200" cy="4983164"/>
          </a:xfrm>
        </p:spPr>
        <p:txBody>
          <a:bodyPr/>
          <a:lstStyle/>
          <a:p>
            <a:r>
              <a:rPr lang="en-US" sz="2800" dirty="0" smtClean="0"/>
              <a:t>Add compost and, if necessary, gypsum, fertilizer or other amendments.</a:t>
            </a:r>
          </a:p>
          <a:p>
            <a:r>
              <a:rPr lang="en-US" sz="2800" dirty="0" smtClean="0"/>
              <a:t>Work into soil.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600200"/>
            <a:ext cx="5429249" cy="4522304"/>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5873446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367762"/>
            <a:ext cx="8229600" cy="679519"/>
          </a:xfrm>
        </p:spPr>
        <p:txBody>
          <a:bodyPr/>
          <a:lstStyle/>
          <a:p>
            <a:pPr eaLnBrk="1" hangingPunct="1"/>
            <a:r>
              <a:rPr lang="en-US" sz="4000" dirty="0" smtClean="0">
                <a:solidFill>
                  <a:srgbClr val="000000"/>
                </a:solidFill>
              </a:rPr>
              <a:t>         Bare Root Fruit Trees</a:t>
            </a:r>
          </a:p>
        </p:txBody>
      </p:sp>
      <p:pic>
        <p:nvPicPr>
          <p:cNvPr id="5" name="Content Placeholder 3" descr="MasterGardener logo.eps"/>
          <p:cNvPicPr>
            <a:picLocks noChangeAspect="1"/>
          </p:cNvPicPr>
          <p:nvPr/>
        </p:nvPicPr>
        <p:blipFill>
          <a:blip r:embed="rId2"/>
          <a:srcRect l="-39392" r="-39392"/>
          <a:stretch>
            <a:fillRect/>
          </a:stretch>
        </p:blipFill>
        <p:spPr bwMode="auto">
          <a:xfrm>
            <a:off x="0" y="117166"/>
            <a:ext cx="2097157" cy="1180712"/>
          </a:xfrm>
          <a:prstGeom prst="rect">
            <a:avLst/>
          </a:prstGeom>
          <a:noFill/>
          <a:ln w="9525">
            <a:noFill/>
            <a:miter lim="800000"/>
            <a:headEnd/>
            <a:tailEnd/>
          </a:ln>
        </p:spPr>
      </p:pic>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13244" y="2819273"/>
            <a:ext cx="4038600" cy="3520063"/>
          </a:xfrm>
        </p:spPr>
      </p:pic>
      <p:sp>
        <p:nvSpPr>
          <p:cNvPr id="7" name="TextBox 6"/>
          <p:cNvSpPr txBox="1"/>
          <p:nvPr/>
        </p:nvSpPr>
        <p:spPr>
          <a:xfrm>
            <a:off x="5178287" y="1403179"/>
            <a:ext cx="3773557" cy="1384995"/>
          </a:xfrm>
          <a:prstGeom prst="rect">
            <a:avLst/>
          </a:prstGeom>
          <a:noFill/>
        </p:spPr>
        <p:txBody>
          <a:bodyPr wrap="square" rtlCol="0">
            <a:spAutoFit/>
          </a:bodyPr>
          <a:lstStyle/>
          <a:p>
            <a:pPr algn="ctr"/>
            <a:r>
              <a:rPr lang="en-US" sz="2800" dirty="0" smtClean="0">
                <a:latin typeface="+mn-lt"/>
              </a:rPr>
              <a:t>Heeling in a bare root fruit tree for planting later</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0" y="1381538"/>
            <a:ext cx="4892537" cy="3916017"/>
          </a:xfrm>
          <a:prstGeom prst="rect">
            <a:avLst/>
          </a:prstGeom>
        </p:spPr>
      </p:pic>
      <p:sp>
        <p:nvSpPr>
          <p:cNvPr id="9" name="TextBox 8"/>
          <p:cNvSpPr txBox="1"/>
          <p:nvPr/>
        </p:nvSpPr>
        <p:spPr>
          <a:xfrm>
            <a:off x="285750" y="5385230"/>
            <a:ext cx="4544667" cy="954107"/>
          </a:xfrm>
          <a:prstGeom prst="rect">
            <a:avLst/>
          </a:prstGeom>
          <a:noFill/>
        </p:spPr>
        <p:txBody>
          <a:bodyPr wrap="square" rtlCol="0">
            <a:spAutoFit/>
          </a:bodyPr>
          <a:lstStyle/>
          <a:p>
            <a:pPr algn="ctr"/>
            <a:r>
              <a:rPr lang="en-US" sz="2800" dirty="0">
                <a:latin typeface="+mn-lt"/>
              </a:rPr>
              <a:t>I</a:t>
            </a:r>
            <a:r>
              <a:rPr lang="en-US" sz="2800" dirty="0" smtClean="0">
                <a:latin typeface="+mn-lt"/>
              </a:rPr>
              <a:t>’ve purchased a bare root tree so now what do I do?</a:t>
            </a:r>
            <a:endParaRPr lang="en-US" sz="2800" dirty="0">
              <a:latin typeface="+mn-lt"/>
            </a:endParaRPr>
          </a:p>
        </p:txBody>
      </p:sp>
    </p:spTree>
    <p:extLst>
      <p:ext uri="{BB962C8B-B14F-4D97-AF65-F5344CB8AC3E}">
        <p14:creationId xmlns:p14="http://schemas.microsoft.com/office/powerpoint/2010/main" val="70690011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86409" y="136022"/>
            <a:ext cx="8229600" cy="1143000"/>
          </a:xfrm>
        </p:spPr>
        <p:txBody>
          <a:bodyPr/>
          <a:lstStyle/>
          <a:p>
            <a:r>
              <a:rPr lang="en-US" sz="4000" dirty="0" smtClean="0"/>
              <a:t>        Planting Hole Preparation</a:t>
            </a:r>
            <a:br>
              <a:rPr lang="en-US" sz="4000" dirty="0" smtClean="0"/>
            </a:br>
            <a:r>
              <a:rPr lang="en-US" sz="3200" dirty="0" smtClean="0"/>
              <a:t>       Bare Root Fruit Trees</a:t>
            </a:r>
          </a:p>
        </p:txBody>
      </p:sp>
      <p:sp>
        <p:nvSpPr>
          <p:cNvPr id="45059" name="Content Placeholder 2"/>
          <p:cNvSpPr>
            <a:spLocks noGrp="1"/>
          </p:cNvSpPr>
          <p:nvPr>
            <p:ph idx="1"/>
          </p:nvPr>
        </p:nvSpPr>
        <p:spPr>
          <a:xfrm>
            <a:off x="457199" y="1447040"/>
            <a:ext cx="3110949" cy="4916281"/>
          </a:xfrm>
        </p:spPr>
        <p:txBody>
          <a:bodyPr/>
          <a:lstStyle/>
          <a:p>
            <a:pPr marL="0" indent="0">
              <a:buNone/>
            </a:pPr>
            <a:endParaRPr lang="en-US" dirty="0" smtClean="0"/>
          </a:p>
          <a:p>
            <a:r>
              <a:rPr lang="en-US" sz="2800" dirty="0" smtClean="0"/>
              <a:t>Hole should be at least twice the width of the trees roots.</a:t>
            </a:r>
          </a:p>
          <a:p>
            <a:r>
              <a:rPr lang="en-US" sz="2800" dirty="0" smtClean="0"/>
              <a:t>Hole should be no deeper than the length of the roots.</a:t>
            </a:r>
          </a:p>
          <a:p>
            <a:pPr marL="0" indent="0">
              <a:buNone/>
            </a:pPr>
            <a:endParaRPr lang="en-US"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747" y="1433513"/>
            <a:ext cx="4696239" cy="4676775"/>
          </a:xfrm>
          <a:prstGeom prst="rect">
            <a:avLst/>
          </a:prstGeom>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3945750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57619"/>
            <a:ext cx="8229600" cy="1143000"/>
          </a:xfrm>
        </p:spPr>
        <p:txBody>
          <a:bodyPr/>
          <a:lstStyle/>
          <a:p>
            <a:r>
              <a:rPr lang="en-US" sz="4000" dirty="0" smtClean="0"/>
              <a:t>          Planting Hole Preparation</a:t>
            </a:r>
            <a:br>
              <a:rPr lang="en-US" sz="4000" dirty="0" smtClean="0"/>
            </a:br>
            <a:r>
              <a:rPr lang="en-US" sz="4000" dirty="0" smtClean="0"/>
              <a:t>           </a:t>
            </a:r>
            <a:r>
              <a:rPr lang="en-US" sz="3600" dirty="0" smtClean="0"/>
              <a:t>Bare Root Fruit Trees</a:t>
            </a:r>
          </a:p>
        </p:txBody>
      </p:sp>
      <p:sp>
        <p:nvSpPr>
          <p:cNvPr id="45059" name="Content Placeholder 2"/>
          <p:cNvSpPr>
            <a:spLocks noGrp="1"/>
          </p:cNvSpPr>
          <p:nvPr>
            <p:ph idx="1"/>
          </p:nvPr>
        </p:nvSpPr>
        <p:spPr>
          <a:xfrm>
            <a:off x="457200" y="1951245"/>
            <a:ext cx="2892287" cy="3925956"/>
          </a:xfrm>
        </p:spPr>
        <p:txBody>
          <a:bodyPr/>
          <a:lstStyle/>
          <a:p>
            <a:r>
              <a:rPr lang="en-US" sz="2800" dirty="0" smtClean="0"/>
              <a:t>Place tree in the hole to see if there is sufficient width and depth to accommodate the roots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660" y="1951245"/>
            <a:ext cx="4930913" cy="4015408"/>
          </a:xfrm>
          <a:prstGeom prst="rect">
            <a:avLst/>
          </a:prstGeom>
        </p:spPr>
      </p:pic>
    </p:spTree>
    <p:extLst>
      <p:ext uri="{BB962C8B-B14F-4D97-AF65-F5344CB8AC3E}">
        <p14:creationId xmlns:p14="http://schemas.microsoft.com/office/powerpoint/2010/main" val="10071174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smtClean="0"/>
              <a:t>Climate </a:t>
            </a:r>
          </a:p>
        </p:txBody>
      </p:sp>
      <p:sp>
        <p:nvSpPr>
          <p:cNvPr id="8195" name="Content Placeholder 2"/>
          <p:cNvSpPr>
            <a:spLocks noGrp="1"/>
          </p:cNvSpPr>
          <p:nvPr>
            <p:ph idx="1"/>
          </p:nvPr>
        </p:nvSpPr>
        <p:spPr/>
        <p:txBody>
          <a:bodyPr/>
          <a:lstStyle/>
          <a:p>
            <a:pPr lvl="1">
              <a:buFont typeface="Arial" charset="0"/>
              <a:buChar char="•"/>
            </a:pPr>
            <a:r>
              <a:rPr lang="en-US" sz="3200" smtClean="0"/>
              <a:t>Climate Zones</a:t>
            </a:r>
          </a:p>
          <a:p>
            <a:pPr lvl="2"/>
            <a:r>
              <a:rPr lang="en-US" sz="3200" smtClean="0"/>
              <a:t>USDA</a:t>
            </a:r>
          </a:p>
          <a:p>
            <a:pPr lvl="2"/>
            <a:r>
              <a:rPr lang="en-US" sz="3200" smtClean="0"/>
              <a:t>Sunset </a:t>
            </a:r>
          </a:p>
          <a:p>
            <a:pPr lvl="1">
              <a:buFont typeface="Arial" charset="0"/>
              <a:buChar char="•"/>
            </a:pPr>
            <a:r>
              <a:rPr lang="en-US" sz="3200" smtClean="0"/>
              <a:t>Microclimates – Property Issues</a:t>
            </a:r>
          </a:p>
          <a:p>
            <a:pPr lvl="2"/>
            <a:r>
              <a:rPr lang="en-US" sz="3200" smtClean="0"/>
              <a:t>Slope</a:t>
            </a:r>
          </a:p>
          <a:p>
            <a:pPr lvl="2"/>
            <a:r>
              <a:rPr lang="en-US" sz="3200" smtClean="0"/>
              <a:t>Aspect</a:t>
            </a:r>
          </a:p>
          <a:p>
            <a:pPr lvl="2"/>
            <a:r>
              <a:rPr lang="en-US" sz="3200" smtClean="0"/>
              <a:t>Wind</a:t>
            </a:r>
          </a:p>
          <a:p>
            <a:pPr lvl="1">
              <a:buFont typeface="Arial" charset="0"/>
              <a:buNone/>
            </a:pPr>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pic>
        <p:nvPicPr>
          <p:cNvPr id="4" name="Content Placeholder 3" descr="MasterGardener logo.eps"/>
          <p:cNvPicPr>
            <a:picLocks noChangeAspect="1"/>
          </p:cNvPicPr>
          <p:nvPr/>
        </p:nvPicPr>
        <p:blipFill>
          <a:blip r:embed="rId2"/>
          <a:srcRect l="-39392" r="-39392"/>
          <a:stretch>
            <a:fillRect/>
          </a:stretch>
        </p:blipFill>
        <p:spPr bwMode="auto">
          <a:xfrm>
            <a:off x="-198582" y="386164"/>
            <a:ext cx="2207491" cy="1214035"/>
          </a:xfrm>
          <a:prstGeom prst="rect">
            <a:avLst/>
          </a:prstGeom>
          <a:noFill/>
          <a:ln w="9525">
            <a:noFill/>
            <a:miter lim="800000"/>
            <a:headEnd/>
            <a:tailEnd/>
          </a:ln>
        </p:spPr>
      </p:pic>
    </p:spTree>
    <p:extLst>
      <p:ext uri="{BB962C8B-B14F-4D97-AF65-F5344CB8AC3E}">
        <p14:creationId xmlns:p14="http://schemas.microsoft.com/office/powerpoint/2010/main" val="127496022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1135668"/>
          </a:xfrm>
        </p:spPr>
        <p:txBody>
          <a:bodyPr/>
          <a:lstStyle/>
          <a:p>
            <a:pPr eaLnBrk="1" hangingPunct="1"/>
            <a:r>
              <a:rPr lang="en-US" sz="4000" dirty="0" smtClean="0"/>
              <a:t>         Planting </a:t>
            </a:r>
            <a:r>
              <a:rPr lang="en-US" sz="4000" dirty="0"/>
              <a:t>Preparation</a:t>
            </a:r>
            <a:br>
              <a:rPr lang="en-US" sz="4000" dirty="0"/>
            </a:br>
            <a:r>
              <a:rPr lang="en-US" sz="4000" dirty="0"/>
              <a:t>          </a:t>
            </a:r>
            <a:r>
              <a:rPr lang="en-US" sz="3600" dirty="0"/>
              <a:t>Bare </a:t>
            </a:r>
            <a:r>
              <a:rPr lang="en-US" sz="3600" dirty="0" smtClean="0"/>
              <a:t>Root Fruit </a:t>
            </a:r>
            <a:r>
              <a:rPr lang="en-US" sz="3600" dirty="0"/>
              <a:t>Trees</a:t>
            </a:r>
            <a:endParaRPr lang="en-US" sz="3600" dirty="0" smtClean="0">
              <a:solidFill>
                <a:srgbClr val="000000"/>
              </a:solidFill>
            </a:endParaRPr>
          </a:p>
        </p:txBody>
      </p:sp>
      <p:pic>
        <p:nvPicPr>
          <p:cNvPr id="56323" name="Picture 6" descr="Apricot Tree Planting_0020"/>
          <p:cNvPicPr>
            <a:picLocks noGrp="1" noChangeAspect="1" noChangeArrowheads="1"/>
          </p:cNvPicPr>
          <p:nvPr>
            <p:ph sz="half" idx="1"/>
          </p:nvPr>
        </p:nvPicPr>
        <p:blipFill>
          <a:blip r:embed="rId2"/>
          <a:srcRect/>
          <a:stretch>
            <a:fillRect/>
          </a:stretch>
        </p:blipFill>
        <p:spPr>
          <a:xfrm>
            <a:off x="745435" y="3975651"/>
            <a:ext cx="3826565" cy="2582311"/>
          </a:xfrm>
          <a:noFill/>
        </p:spPr>
      </p:pic>
      <p:pic>
        <p:nvPicPr>
          <p:cNvPr id="56324" name="Picture 9" descr="Copy of Apricot Tree Planting_0016"/>
          <p:cNvPicPr>
            <a:picLocks noGrp="1" noChangeAspect="1" noChangeArrowheads="1"/>
          </p:cNvPicPr>
          <p:nvPr>
            <p:ph sz="half" idx="2"/>
          </p:nvPr>
        </p:nvPicPr>
        <p:blipFill>
          <a:blip r:embed="rId3"/>
          <a:srcRect/>
          <a:stretch>
            <a:fillRect/>
          </a:stretch>
        </p:blipFill>
        <p:spPr>
          <a:xfrm>
            <a:off x="4727713" y="3975651"/>
            <a:ext cx="4038600" cy="2582311"/>
          </a:xfrm>
          <a:noFill/>
        </p:spPr>
      </p:pic>
      <p:pic>
        <p:nvPicPr>
          <p:cNvPr id="5"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612913" y="1484117"/>
            <a:ext cx="8229600" cy="2308324"/>
          </a:xfrm>
          <a:prstGeom prst="rect">
            <a:avLst/>
          </a:prstGeom>
          <a:noFill/>
        </p:spPr>
        <p:txBody>
          <a:bodyPr wrap="square" rtlCol="0">
            <a:spAutoFit/>
          </a:bodyPr>
          <a:lstStyle/>
          <a:p>
            <a:r>
              <a:rPr lang="en-US" sz="3200" dirty="0" smtClean="0">
                <a:latin typeface="+mn-lt"/>
              </a:rPr>
              <a:t>Prune Roots</a:t>
            </a:r>
          </a:p>
          <a:p>
            <a:pPr marL="457200" indent="-457200">
              <a:buFont typeface="Arial" panose="020B0604020202020204" pitchFamily="34" charset="0"/>
              <a:buChar char="•"/>
            </a:pPr>
            <a:r>
              <a:rPr lang="en-US" sz="2800" dirty="0" smtClean="0">
                <a:latin typeface="+mn-lt"/>
              </a:rPr>
              <a:t>Examine the roots and remove any that are broken or kinked.</a:t>
            </a:r>
          </a:p>
          <a:p>
            <a:pPr marL="457200" indent="-457200">
              <a:buFont typeface="Arial" panose="020B0604020202020204" pitchFamily="34" charset="0"/>
              <a:buChar char="•"/>
            </a:pPr>
            <a:r>
              <a:rPr lang="en-US" sz="2800" dirty="0" smtClean="0">
                <a:latin typeface="+mn-lt"/>
              </a:rPr>
              <a:t>Avoid shortening roots – make the hole bigger to accommodate them.</a:t>
            </a:r>
            <a:endParaRPr lang="en-US" sz="2800" dirty="0">
              <a:latin typeface="+mn-lt"/>
            </a:endParaRPr>
          </a:p>
        </p:txBody>
      </p:sp>
    </p:spTree>
    <p:extLst>
      <p:ext uri="{BB962C8B-B14F-4D97-AF65-F5344CB8AC3E}">
        <p14:creationId xmlns:p14="http://schemas.microsoft.com/office/powerpoint/2010/main" val="25477614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1135668"/>
          </a:xfrm>
        </p:spPr>
        <p:txBody>
          <a:bodyPr/>
          <a:lstStyle/>
          <a:p>
            <a:pPr eaLnBrk="1" hangingPunct="1"/>
            <a:r>
              <a:rPr lang="en-US" sz="4000" dirty="0" smtClean="0"/>
              <a:t>         Planting </a:t>
            </a:r>
            <a:r>
              <a:rPr lang="en-US" sz="4000" dirty="0"/>
              <a:t>Preparation</a:t>
            </a:r>
            <a:br>
              <a:rPr lang="en-US" sz="4000" dirty="0"/>
            </a:br>
            <a:r>
              <a:rPr lang="en-US" sz="4000" dirty="0"/>
              <a:t>          </a:t>
            </a:r>
            <a:r>
              <a:rPr lang="en-US" sz="3600" dirty="0"/>
              <a:t>Bare Root </a:t>
            </a:r>
            <a:r>
              <a:rPr lang="en-US" sz="3600" dirty="0" smtClean="0"/>
              <a:t>Fruit Trees</a:t>
            </a:r>
            <a:endParaRPr lang="en-US" sz="3600" dirty="0" smtClean="0">
              <a:solidFill>
                <a:srgbClr val="000000"/>
              </a:solidFill>
            </a:endParaRPr>
          </a:p>
        </p:txBody>
      </p:sp>
      <p:pic>
        <p:nvPicPr>
          <p:cNvPr id="5"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1172817" y="2468912"/>
            <a:ext cx="2792896" cy="2554545"/>
          </a:xfrm>
          <a:prstGeom prst="rect">
            <a:avLst/>
          </a:prstGeom>
          <a:noFill/>
        </p:spPr>
        <p:txBody>
          <a:bodyPr wrap="square" rtlCol="0">
            <a:spAutoFit/>
          </a:bodyPr>
          <a:lstStyle/>
          <a:p>
            <a:r>
              <a:rPr lang="en-US" sz="3200" dirty="0" smtClean="0">
                <a:latin typeface="+mn-lt"/>
              </a:rPr>
              <a:t>Soak roots a minimum of 4 to 6 hours but no longer than overnight.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1925499"/>
            <a:ext cx="4015409" cy="4574692"/>
          </a:xfrm>
          <a:prstGeom prst="rect">
            <a:avLst/>
          </a:prstGeom>
        </p:spPr>
      </p:pic>
    </p:spTree>
    <p:extLst>
      <p:ext uri="{BB962C8B-B14F-4D97-AF65-F5344CB8AC3E}">
        <p14:creationId xmlns:p14="http://schemas.microsoft.com/office/powerpoint/2010/main" val="337223045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4000" dirty="0" smtClean="0"/>
              <a:t>          Planting Preparation</a:t>
            </a:r>
            <a:br>
              <a:rPr lang="en-US" sz="4000" dirty="0" smtClean="0"/>
            </a:br>
            <a:r>
              <a:rPr lang="en-US" sz="4000" dirty="0" smtClean="0"/>
              <a:t>          </a:t>
            </a:r>
            <a:r>
              <a:rPr lang="en-US" sz="3600" dirty="0" smtClean="0"/>
              <a:t>Bare Root Fruit Trees</a:t>
            </a:r>
          </a:p>
        </p:txBody>
      </p:sp>
      <p:sp>
        <p:nvSpPr>
          <p:cNvPr id="45059" name="Content Placeholder 2"/>
          <p:cNvSpPr>
            <a:spLocks noGrp="1"/>
          </p:cNvSpPr>
          <p:nvPr>
            <p:ph idx="1"/>
          </p:nvPr>
        </p:nvSpPr>
        <p:spPr>
          <a:xfrm>
            <a:off x="457200" y="2256183"/>
            <a:ext cx="3031435" cy="2504661"/>
          </a:xfrm>
        </p:spPr>
        <p:txBody>
          <a:bodyPr/>
          <a:lstStyle/>
          <a:p>
            <a:r>
              <a:rPr lang="en-US" dirty="0" smtClean="0"/>
              <a:t>Build a dirt mound high enough to allow roots to drape over the mound.</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7113" y="1496661"/>
            <a:ext cx="5237922" cy="5003531"/>
          </a:xfrm>
          <a:prstGeom prst="rect">
            <a:avLst/>
          </a:prstGeom>
        </p:spPr>
      </p:pic>
    </p:spTree>
    <p:extLst>
      <p:ext uri="{BB962C8B-B14F-4D97-AF65-F5344CB8AC3E}">
        <p14:creationId xmlns:p14="http://schemas.microsoft.com/office/powerpoint/2010/main" val="203207477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679519"/>
          </a:xfrm>
        </p:spPr>
        <p:txBody>
          <a:bodyPr/>
          <a:lstStyle/>
          <a:p>
            <a:pPr eaLnBrk="1" hangingPunct="1"/>
            <a:r>
              <a:rPr lang="en-US" sz="4000" dirty="0" smtClean="0">
                <a:solidFill>
                  <a:srgbClr val="000000"/>
                </a:solidFill>
              </a:rPr>
              <a:t>          Planting a Bare Root Fruit Tree</a:t>
            </a:r>
          </a:p>
        </p:txBody>
      </p:sp>
      <p:pic>
        <p:nvPicPr>
          <p:cNvPr id="5" name="Content Placeholder 3" descr="MasterGardener logo.eps"/>
          <p:cNvPicPr>
            <a:picLocks noChangeAspect="1"/>
          </p:cNvPicPr>
          <p:nvPr/>
        </p:nvPicPr>
        <p:blipFill>
          <a:blip r:embed="rId2"/>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258417" y="1297878"/>
            <a:ext cx="4422913" cy="5386090"/>
          </a:xfrm>
          <a:prstGeom prst="rect">
            <a:avLst/>
          </a:prstGeom>
          <a:noFill/>
        </p:spPr>
        <p:txBody>
          <a:bodyPr wrap="square" rtlCol="0">
            <a:spAutoFit/>
          </a:bodyPr>
          <a:lstStyle/>
          <a:p>
            <a:r>
              <a:rPr lang="en-US" sz="3200" dirty="0" smtClean="0">
                <a:latin typeface="+mn-lt"/>
              </a:rPr>
              <a:t>Now you’re ready to plant</a:t>
            </a:r>
          </a:p>
          <a:p>
            <a:pPr marL="457200" indent="-457200">
              <a:buFont typeface="Arial" panose="020B0604020202020204" pitchFamily="34" charset="0"/>
              <a:buChar char="•"/>
            </a:pPr>
            <a:r>
              <a:rPr lang="en-US" sz="2800" dirty="0" smtClean="0">
                <a:latin typeface="+mn-lt"/>
              </a:rPr>
              <a:t>Place the tree on top of the mound.</a:t>
            </a:r>
          </a:p>
          <a:p>
            <a:pPr marL="457200" indent="-457200">
              <a:buFont typeface="Arial" panose="020B0604020202020204" pitchFamily="34" charset="0"/>
              <a:buChar char="•"/>
            </a:pPr>
            <a:r>
              <a:rPr lang="en-US" sz="2800" dirty="0" smtClean="0">
                <a:latin typeface="+mn-lt"/>
              </a:rPr>
              <a:t>The graft union should be 2” to 4” above the soil surface and facing northeast.</a:t>
            </a:r>
          </a:p>
          <a:p>
            <a:pPr marL="457200" indent="-457200">
              <a:buFont typeface="Arial" panose="020B0604020202020204" pitchFamily="34" charset="0"/>
              <a:buChar char="•"/>
            </a:pPr>
            <a:r>
              <a:rPr lang="en-US" sz="2800" dirty="0" smtClean="0">
                <a:latin typeface="+mn-lt"/>
              </a:rPr>
              <a:t>Fill the hole with the excavated soil.</a:t>
            </a:r>
          </a:p>
          <a:p>
            <a:pPr marL="457200" indent="-457200">
              <a:buFont typeface="Arial" panose="020B0604020202020204" pitchFamily="34" charset="0"/>
              <a:buChar char="•"/>
            </a:pPr>
            <a:r>
              <a:rPr lang="en-US" sz="2800" dirty="0" smtClean="0">
                <a:latin typeface="+mn-lt"/>
              </a:rPr>
              <a:t>Tamp down the soil to remove air pockets.</a:t>
            </a:r>
            <a:endParaRPr lang="en-US" sz="2800" dirty="0">
              <a:latin typeface="+mn-lt"/>
            </a:endParaRP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50904" y="1297878"/>
            <a:ext cx="4038600" cy="4924017"/>
          </a:xfrm>
        </p:spPr>
      </p:pic>
    </p:spTree>
    <p:extLst>
      <p:ext uri="{BB962C8B-B14F-4D97-AF65-F5344CB8AC3E}">
        <p14:creationId xmlns:p14="http://schemas.microsoft.com/office/powerpoint/2010/main" val="205210304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sz="4000" dirty="0" smtClean="0"/>
              <a:t>          Planting Hole Preparation</a:t>
            </a:r>
            <a:br>
              <a:rPr lang="en-US" sz="4000" dirty="0" smtClean="0"/>
            </a:br>
            <a:r>
              <a:rPr lang="en-US" sz="3600" dirty="0" smtClean="0"/>
              <a:t>         Container Grown Tree</a:t>
            </a:r>
          </a:p>
        </p:txBody>
      </p:sp>
      <p:sp>
        <p:nvSpPr>
          <p:cNvPr id="45059" name="Content Placeholder 2"/>
          <p:cNvSpPr>
            <a:spLocks noGrp="1"/>
          </p:cNvSpPr>
          <p:nvPr>
            <p:ph idx="1"/>
          </p:nvPr>
        </p:nvSpPr>
        <p:spPr>
          <a:xfrm>
            <a:off x="268357" y="1500809"/>
            <a:ext cx="4025345" cy="4916281"/>
          </a:xfrm>
        </p:spPr>
        <p:txBody>
          <a:bodyPr/>
          <a:lstStyle/>
          <a:p>
            <a:pPr marL="0" indent="0">
              <a:buNone/>
            </a:pPr>
            <a:endParaRPr lang="en-US" dirty="0" smtClean="0"/>
          </a:p>
          <a:p>
            <a:r>
              <a:rPr lang="en-US" dirty="0" smtClean="0"/>
              <a:t>Hole </a:t>
            </a:r>
            <a:r>
              <a:rPr lang="en-US" dirty="0"/>
              <a:t>should be at least </a:t>
            </a:r>
            <a:r>
              <a:rPr lang="en-US" dirty="0" smtClean="0"/>
              <a:t>2 to 3 times </a:t>
            </a:r>
            <a:r>
              <a:rPr lang="en-US" dirty="0"/>
              <a:t>the width of the </a:t>
            </a:r>
            <a:r>
              <a:rPr lang="en-US" dirty="0" smtClean="0"/>
              <a:t>root ball.</a:t>
            </a:r>
            <a:endParaRPr lang="en-US" dirty="0"/>
          </a:p>
          <a:p>
            <a:r>
              <a:rPr lang="en-US" dirty="0"/>
              <a:t>Hole should be no deeper than the </a:t>
            </a:r>
            <a:r>
              <a:rPr lang="en-US" dirty="0" smtClean="0"/>
              <a:t>root ball.</a:t>
            </a: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33224" y="1952766"/>
            <a:ext cx="4886260" cy="4419674"/>
          </a:xfrm>
          <a:prstGeom prst="rect">
            <a:avLst/>
          </a:prstGeom>
        </p:spPr>
      </p:pic>
    </p:spTree>
    <p:extLst>
      <p:ext uri="{BB962C8B-B14F-4D97-AF65-F5344CB8AC3E}">
        <p14:creationId xmlns:p14="http://schemas.microsoft.com/office/powerpoint/2010/main" val="157858809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817772"/>
          </a:xfrm>
        </p:spPr>
        <p:txBody>
          <a:bodyPr/>
          <a:lstStyle/>
          <a:p>
            <a:r>
              <a:rPr lang="en-US" sz="4000" dirty="0" smtClean="0"/>
              <a:t>          </a:t>
            </a:r>
            <a:r>
              <a:rPr lang="en-US" sz="4000" dirty="0"/>
              <a:t>Planting a Container Grown Tree</a:t>
            </a:r>
            <a:endParaRPr lang="en-US" sz="3600" dirty="0" smtClean="0"/>
          </a:p>
        </p:txBody>
      </p:sp>
      <p:sp>
        <p:nvSpPr>
          <p:cNvPr id="45059" name="Content Placeholder 2"/>
          <p:cNvSpPr>
            <a:spLocks noGrp="1"/>
          </p:cNvSpPr>
          <p:nvPr>
            <p:ph idx="1"/>
          </p:nvPr>
        </p:nvSpPr>
        <p:spPr>
          <a:xfrm>
            <a:off x="457200" y="1935912"/>
            <a:ext cx="4025345" cy="4916281"/>
          </a:xfrm>
        </p:spPr>
        <p:txBody>
          <a:bodyPr/>
          <a:lstStyle/>
          <a:p>
            <a:r>
              <a:rPr lang="en-US" dirty="0" smtClean="0"/>
              <a:t>Gently ease the tree from its container.</a:t>
            </a:r>
          </a:p>
          <a:p>
            <a:r>
              <a:rPr lang="en-US" dirty="0" smtClean="0"/>
              <a:t>Check for girdling or circling roots and gently pull away from the root ball before planting.</a:t>
            </a: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662" y="1448666"/>
            <a:ext cx="3940138" cy="4941860"/>
          </a:xfrm>
          <a:prstGeom prst="rect">
            <a:avLst/>
          </a:prstGeom>
        </p:spPr>
      </p:pic>
    </p:spTree>
    <p:extLst>
      <p:ext uri="{BB962C8B-B14F-4D97-AF65-F5344CB8AC3E}">
        <p14:creationId xmlns:p14="http://schemas.microsoft.com/office/powerpoint/2010/main" val="19053416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735579"/>
          </a:xfrm>
        </p:spPr>
        <p:txBody>
          <a:bodyPr/>
          <a:lstStyle/>
          <a:p>
            <a:r>
              <a:rPr lang="en-US" sz="4000" dirty="0" smtClean="0"/>
              <a:t>         Planting a Container </a:t>
            </a:r>
            <a:r>
              <a:rPr lang="en-US" sz="4000" dirty="0"/>
              <a:t>Grown </a:t>
            </a:r>
            <a:r>
              <a:rPr lang="en-US" sz="4000" dirty="0" smtClean="0"/>
              <a:t>Tree</a:t>
            </a:r>
          </a:p>
        </p:txBody>
      </p:sp>
      <p:sp>
        <p:nvSpPr>
          <p:cNvPr id="45059" name="Content Placeholder 2"/>
          <p:cNvSpPr>
            <a:spLocks noGrp="1"/>
          </p:cNvSpPr>
          <p:nvPr>
            <p:ph idx="1"/>
          </p:nvPr>
        </p:nvSpPr>
        <p:spPr>
          <a:xfrm>
            <a:off x="397566" y="1625118"/>
            <a:ext cx="4025345" cy="4916281"/>
          </a:xfrm>
        </p:spPr>
        <p:txBody>
          <a:bodyPr/>
          <a:lstStyle/>
          <a:p>
            <a:r>
              <a:rPr lang="en-US" dirty="0" smtClean="0"/>
              <a:t>Place the tree in the hole with the graft union at least 2” to 4” above the soil surface.</a:t>
            </a:r>
          </a:p>
          <a:p>
            <a:r>
              <a:rPr lang="en-US" dirty="0" smtClean="0"/>
              <a:t>The protruding notch should face north/northeast to reduce the likelihood of sunburn.</a:t>
            </a:r>
            <a:endParaRPr lang="en-US"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600200"/>
            <a:ext cx="3810000" cy="4989443"/>
          </a:xfrm>
          <a:prstGeom prst="rect">
            <a:avLst/>
          </a:prstGeom>
        </p:spPr>
      </p:pic>
    </p:spTree>
    <p:extLst>
      <p:ext uri="{BB962C8B-B14F-4D97-AF65-F5344CB8AC3E}">
        <p14:creationId xmlns:p14="http://schemas.microsoft.com/office/powerpoint/2010/main" val="107783023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45598"/>
            <a:ext cx="8229600" cy="923848"/>
          </a:xfrm>
        </p:spPr>
        <p:txBody>
          <a:bodyPr/>
          <a:lstStyle/>
          <a:p>
            <a:r>
              <a:rPr lang="en-US" sz="4000" dirty="0" smtClean="0"/>
              <a:t>         </a:t>
            </a:r>
            <a:r>
              <a:rPr lang="en-US" sz="4000" dirty="0"/>
              <a:t>Planting a Container Grown Tree</a:t>
            </a:r>
            <a:endParaRPr lang="en-US" sz="3600" dirty="0" smtClean="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3158889"/>
            <a:ext cx="3886200" cy="3559964"/>
          </a:xfrm>
        </p:spPr>
      </p:pic>
      <p:pic>
        <p:nvPicPr>
          <p:cNvPr id="4"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457200" y="1773894"/>
            <a:ext cx="3886200" cy="1384995"/>
          </a:xfrm>
          <a:prstGeom prst="rect">
            <a:avLst/>
          </a:prstGeom>
          <a:noFill/>
        </p:spPr>
        <p:txBody>
          <a:bodyPr wrap="square" rtlCol="0">
            <a:spAutoFit/>
          </a:bodyPr>
          <a:lstStyle/>
          <a:p>
            <a:pPr algn="ctr"/>
            <a:r>
              <a:rPr lang="en-US" sz="2800" dirty="0" smtClean="0">
                <a:latin typeface="+mn-lt"/>
              </a:rPr>
              <a:t>Partially fill the hole with the same soil and firm gently.</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783" y="3158889"/>
            <a:ext cx="3916017" cy="3559964"/>
          </a:xfrm>
          <a:prstGeom prst="rect">
            <a:avLst/>
          </a:prstGeom>
        </p:spPr>
      </p:pic>
      <p:sp>
        <p:nvSpPr>
          <p:cNvPr id="7" name="TextBox 6"/>
          <p:cNvSpPr txBox="1"/>
          <p:nvPr/>
        </p:nvSpPr>
        <p:spPr>
          <a:xfrm>
            <a:off x="4770783" y="1773894"/>
            <a:ext cx="3916017" cy="1384995"/>
          </a:xfrm>
          <a:prstGeom prst="rect">
            <a:avLst/>
          </a:prstGeom>
          <a:noFill/>
        </p:spPr>
        <p:txBody>
          <a:bodyPr wrap="square" rtlCol="0">
            <a:spAutoFit/>
          </a:bodyPr>
          <a:lstStyle/>
          <a:p>
            <a:pPr algn="ctr"/>
            <a:r>
              <a:rPr lang="en-US" sz="2800" dirty="0" smtClean="0">
                <a:latin typeface="+mn-lt"/>
              </a:rPr>
              <a:t>Place a shovel across the hole while planting to endure the tree is level.</a:t>
            </a:r>
            <a:endParaRPr lang="en-US" sz="2800" dirty="0">
              <a:latin typeface="+mn-lt"/>
            </a:endParaRPr>
          </a:p>
        </p:txBody>
      </p:sp>
    </p:spTree>
    <p:extLst>
      <p:ext uri="{BB962C8B-B14F-4D97-AF65-F5344CB8AC3E}">
        <p14:creationId xmlns:p14="http://schemas.microsoft.com/office/powerpoint/2010/main" val="306776158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smtClean="0"/>
              <a:t>         Planting Bare Root and                                            Container </a:t>
            </a:r>
            <a:r>
              <a:rPr lang="en-US" sz="4000" dirty="0"/>
              <a:t>Grown </a:t>
            </a:r>
            <a:r>
              <a:rPr lang="en-US" sz="4000" dirty="0" smtClean="0"/>
              <a:t>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7" name="TextBox 6"/>
          <p:cNvSpPr txBox="1"/>
          <p:nvPr/>
        </p:nvSpPr>
        <p:spPr>
          <a:xfrm>
            <a:off x="4911048" y="1773895"/>
            <a:ext cx="3895022" cy="4893647"/>
          </a:xfrm>
          <a:prstGeom prst="rect">
            <a:avLst/>
          </a:prstGeom>
          <a:noFill/>
        </p:spPr>
        <p:txBody>
          <a:bodyPr wrap="square" rtlCol="0">
            <a:spAutoFit/>
          </a:bodyPr>
          <a:lstStyle/>
          <a:p>
            <a:r>
              <a:rPr lang="en-US" sz="3200" dirty="0" smtClean="0">
                <a:latin typeface="+mn-lt"/>
              </a:rPr>
              <a:t>Paint the tree</a:t>
            </a:r>
          </a:p>
          <a:p>
            <a:pPr marL="457200" indent="-457200">
              <a:buFont typeface="Arial" panose="020B0604020202020204" pitchFamily="34" charset="0"/>
              <a:buChar char="•"/>
            </a:pPr>
            <a:r>
              <a:rPr lang="en-US" sz="2800" dirty="0" smtClean="0">
                <a:latin typeface="+mn-lt"/>
              </a:rPr>
              <a:t>Protect the bark from sunburn and infestation by borer insects.</a:t>
            </a:r>
          </a:p>
          <a:p>
            <a:pPr marL="457200" indent="-457200">
              <a:buFont typeface="Arial" panose="020B0604020202020204" pitchFamily="34" charset="0"/>
              <a:buChar char="•"/>
            </a:pPr>
            <a:r>
              <a:rPr lang="en-US" sz="2800" dirty="0" smtClean="0">
                <a:latin typeface="+mn-lt"/>
              </a:rPr>
              <a:t>Use white interior latex paint diluted to half strength.</a:t>
            </a:r>
          </a:p>
          <a:p>
            <a:pPr marL="457200" indent="-457200">
              <a:buFont typeface="Arial" panose="020B0604020202020204" pitchFamily="34" charset="0"/>
              <a:buChar char="•"/>
            </a:pPr>
            <a:r>
              <a:rPr lang="en-US" sz="2800" dirty="0" smtClean="0">
                <a:latin typeface="+mn-lt"/>
              </a:rPr>
              <a:t>Apply paint from 2” below soil surface up the entire trunk.</a:t>
            </a:r>
            <a:endParaRPr lang="en-US" sz="2800"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73895"/>
            <a:ext cx="4258638" cy="4585808"/>
          </a:xfrm>
          <a:prstGeom prst="rect">
            <a:avLst/>
          </a:prstGeom>
        </p:spPr>
      </p:pic>
    </p:spTree>
    <p:extLst>
      <p:ext uri="{BB962C8B-B14F-4D97-AF65-F5344CB8AC3E}">
        <p14:creationId xmlns:p14="http://schemas.microsoft.com/office/powerpoint/2010/main" val="295509473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76469" y="136022"/>
            <a:ext cx="8229600" cy="1143000"/>
          </a:xfrm>
        </p:spPr>
        <p:txBody>
          <a:bodyPr/>
          <a:lstStyle/>
          <a:p>
            <a:r>
              <a:rPr lang="en-US" sz="4000" dirty="0" smtClean="0"/>
              <a:t>         Planting Bare Root and                                            Container </a:t>
            </a:r>
            <a:r>
              <a:rPr lang="en-US" sz="4000" dirty="0"/>
              <a:t>Grown </a:t>
            </a:r>
            <a:r>
              <a:rPr lang="en-US" sz="4000" dirty="0" smtClean="0"/>
              <a:t>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394252" y="1812345"/>
            <a:ext cx="4177748" cy="954107"/>
          </a:xfrm>
          <a:prstGeom prst="rect">
            <a:avLst/>
          </a:prstGeom>
          <a:noFill/>
        </p:spPr>
        <p:txBody>
          <a:bodyPr wrap="square" rtlCol="0">
            <a:spAutoFit/>
          </a:bodyPr>
          <a:lstStyle/>
          <a:p>
            <a:pPr algn="ctr"/>
            <a:r>
              <a:rPr lang="en-US" sz="2800" dirty="0" smtClean="0">
                <a:latin typeface="+mn-lt"/>
              </a:rPr>
              <a:t>Thoroughly water to settle soil around the root ball.</a:t>
            </a:r>
          </a:p>
        </p:txBody>
      </p:sp>
      <p:sp>
        <p:nvSpPr>
          <p:cNvPr id="7" name="TextBox 6"/>
          <p:cNvSpPr txBox="1"/>
          <p:nvPr/>
        </p:nvSpPr>
        <p:spPr>
          <a:xfrm>
            <a:off x="4890052" y="1517030"/>
            <a:ext cx="3916017" cy="2246769"/>
          </a:xfrm>
          <a:prstGeom prst="rect">
            <a:avLst/>
          </a:prstGeom>
          <a:noFill/>
        </p:spPr>
        <p:txBody>
          <a:bodyPr wrap="square" rtlCol="0">
            <a:spAutoFit/>
          </a:bodyPr>
          <a:lstStyle/>
          <a:p>
            <a:pPr algn="ctr"/>
            <a:r>
              <a:rPr lang="en-US" sz="2800" dirty="0" smtClean="0">
                <a:latin typeface="+mn-lt"/>
              </a:rPr>
              <a:t>Construct a doughnut-shaped basin for watering. Should be slightly wider than the planting hole.</a:t>
            </a:r>
            <a:endParaRPr lang="en-US" sz="2800" dirty="0">
              <a:latin typeface="+mn-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4" y="2766452"/>
            <a:ext cx="4177748" cy="37293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932" y="3763798"/>
            <a:ext cx="3916016" cy="2976049"/>
          </a:xfrm>
          <a:prstGeom prst="rect">
            <a:avLst/>
          </a:prstGeom>
        </p:spPr>
      </p:pic>
    </p:spTree>
    <p:extLst>
      <p:ext uri="{BB962C8B-B14F-4D97-AF65-F5344CB8AC3E}">
        <p14:creationId xmlns:p14="http://schemas.microsoft.com/office/powerpoint/2010/main" val="38733559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9131"/>
            <a:ext cx="8229600" cy="1055077"/>
          </a:xfrm>
        </p:spPr>
        <p:txBody>
          <a:bodyPr/>
          <a:lstStyle/>
          <a:p>
            <a:r>
              <a:rPr lang="en-US" dirty="0" smtClean="0"/>
              <a:t>USDA Zones</a:t>
            </a:r>
          </a:p>
        </p:txBody>
      </p:sp>
      <p:pic>
        <p:nvPicPr>
          <p:cNvPr id="9219" name="ShowImage" descr="http://planthardiness.ars.usda.gov/PHZMWeb/Images/72DPI/ca_n.jpg"/>
          <p:cNvPicPr>
            <a:picLocks noGrp="1"/>
          </p:cNvPicPr>
          <p:nvPr>
            <p:ph idx="1"/>
          </p:nvPr>
        </p:nvPicPr>
        <p:blipFill>
          <a:blip r:embed="rId3"/>
          <a:srcRect l="-20253" r="-20253"/>
          <a:stretch>
            <a:fillRect/>
          </a:stretch>
        </p:blipFill>
        <p:spPr>
          <a:xfrm>
            <a:off x="0" y="808892"/>
            <a:ext cx="9012115" cy="6260123"/>
          </a:xfrm>
        </p:spPr>
      </p:pic>
      <p:pic>
        <p:nvPicPr>
          <p:cNvPr id="4" name="Content Placeholder 3" descr="MasterGardener logo.eps"/>
          <p:cNvPicPr>
            <a:picLocks noChangeAspect="1"/>
          </p:cNvPicPr>
          <p:nvPr/>
        </p:nvPicPr>
        <p:blipFill>
          <a:blip r:embed="rId4"/>
          <a:srcRect l="-39392" r="-39392"/>
          <a:stretch>
            <a:fillRect/>
          </a:stretch>
        </p:blipFill>
        <p:spPr bwMode="auto">
          <a:xfrm>
            <a:off x="-438727" y="200446"/>
            <a:ext cx="2212684" cy="1216891"/>
          </a:xfrm>
          <a:prstGeom prst="rect">
            <a:avLst/>
          </a:prstGeom>
          <a:noFill/>
          <a:ln w="9525">
            <a:noFill/>
            <a:miter lim="800000"/>
            <a:headEnd/>
            <a:tailEnd/>
          </a:ln>
        </p:spPr>
      </p:pic>
      <p:pic>
        <p:nvPicPr>
          <p:cNvPr id="5" name="Picture 4"/>
          <p:cNvPicPr>
            <a:picLocks noChangeAspect="1"/>
          </p:cNvPicPr>
          <p:nvPr/>
        </p:nvPicPr>
        <p:blipFill>
          <a:blip r:embed="rId5"/>
          <a:stretch>
            <a:fillRect/>
          </a:stretch>
        </p:blipFill>
        <p:spPr>
          <a:xfrm>
            <a:off x="-1" y="1134208"/>
            <a:ext cx="9144001" cy="6638191"/>
          </a:xfrm>
          <a:prstGeom prst="rect">
            <a:avLst/>
          </a:prstGeom>
        </p:spPr>
      </p:pic>
    </p:spTree>
    <p:extLst>
      <p:ext uri="{BB962C8B-B14F-4D97-AF65-F5344CB8AC3E}">
        <p14:creationId xmlns:p14="http://schemas.microsoft.com/office/powerpoint/2010/main" val="368659343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smtClean="0"/>
              <a:t>         Planting Bare Root and                                            Container </a:t>
            </a:r>
            <a:r>
              <a:rPr lang="en-US" sz="4000" dirty="0"/>
              <a:t>Grown </a:t>
            </a:r>
            <a:r>
              <a:rPr lang="en-US" sz="4000" dirty="0" smtClean="0"/>
              <a:t>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5" name="TextBox 4"/>
          <p:cNvSpPr txBox="1"/>
          <p:nvPr/>
        </p:nvSpPr>
        <p:spPr>
          <a:xfrm>
            <a:off x="394252" y="1812345"/>
            <a:ext cx="4177748" cy="954107"/>
          </a:xfrm>
          <a:prstGeom prst="rect">
            <a:avLst/>
          </a:prstGeom>
          <a:noFill/>
        </p:spPr>
        <p:txBody>
          <a:bodyPr wrap="square" rtlCol="0">
            <a:spAutoFit/>
          </a:bodyPr>
          <a:lstStyle/>
          <a:p>
            <a:pPr algn="ctr"/>
            <a:r>
              <a:rPr lang="en-US" sz="2800" dirty="0" smtClean="0">
                <a:latin typeface="+mn-lt"/>
              </a:rPr>
              <a:t>Thoroughly water to settle soil around the root ball.</a:t>
            </a:r>
          </a:p>
        </p:txBody>
      </p:sp>
      <p:sp>
        <p:nvSpPr>
          <p:cNvPr id="7" name="TextBox 6"/>
          <p:cNvSpPr txBox="1"/>
          <p:nvPr/>
        </p:nvSpPr>
        <p:spPr>
          <a:xfrm>
            <a:off x="4890052" y="1812345"/>
            <a:ext cx="3916017"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latin typeface="+mn-lt"/>
              </a:rPr>
              <a:t>Add a 3” to 6” layer of mulch to the basin to control weeds and conserve moisture.</a:t>
            </a:r>
          </a:p>
          <a:p>
            <a:pPr marL="457200" indent="-457200">
              <a:buFont typeface="Arial" panose="020B0604020202020204" pitchFamily="34" charset="0"/>
              <a:buChar char="•"/>
            </a:pPr>
            <a:r>
              <a:rPr lang="en-US" sz="2800" dirty="0" smtClean="0">
                <a:latin typeface="+mn-lt"/>
              </a:rPr>
              <a:t>Keep mulch several inches away from the trunk of the tree to minimize crown rot and hiding places for pests.</a:t>
            </a:r>
            <a:endParaRPr lang="en-US" sz="2800"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73894"/>
            <a:ext cx="4012058" cy="4760470"/>
          </a:xfrm>
          <a:prstGeom prst="rect">
            <a:avLst/>
          </a:prstGeom>
        </p:spPr>
      </p:pic>
    </p:spTree>
    <p:extLst>
      <p:ext uri="{BB962C8B-B14F-4D97-AF65-F5344CB8AC3E}">
        <p14:creationId xmlns:p14="http://schemas.microsoft.com/office/powerpoint/2010/main" val="293644333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74030"/>
            <a:ext cx="8229600" cy="1143000"/>
          </a:xfrm>
        </p:spPr>
        <p:txBody>
          <a:bodyPr/>
          <a:lstStyle/>
          <a:p>
            <a:r>
              <a:rPr lang="en-US" sz="4000" dirty="0" smtClean="0"/>
              <a:t>           Planting Bare Root and Container </a:t>
            </a:r>
            <a:r>
              <a:rPr lang="en-US" sz="4000" dirty="0"/>
              <a:t>Grown </a:t>
            </a:r>
            <a:r>
              <a:rPr lang="en-US" sz="4000" dirty="0" smtClean="0"/>
              <a:t>Trees</a:t>
            </a:r>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
        <p:nvSpPr>
          <p:cNvPr id="7" name="TextBox 6"/>
          <p:cNvSpPr txBox="1"/>
          <p:nvPr/>
        </p:nvSpPr>
        <p:spPr>
          <a:xfrm>
            <a:off x="4140486" y="1773894"/>
            <a:ext cx="4665584" cy="3600986"/>
          </a:xfrm>
          <a:prstGeom prst="rect">
            <a:avLst/>
          </a:prstGeom>
          <a:noFill/>
        </p:spPr>
        <p:txBody>
          <a:bodyPr wrap="square" rtlCol="0">
            <a:spAutoFit/>
          </a:bodyPr>
          <a:lstStyle/>
          <a:p>
            <a:r>
              <a:rPr lang="en-US" sz="3200" dirty="0" smtClean="0">
                <a:latin typeface="+mn-lt"/>
              </a:rPr>
              <a:t>Heading the tree</a:t>
            </a:r>
          </a:p>
          <a:p>
            <a:pPr marL="457200" indent="-457200">
              <a:buFont typeface="Arial" panose="020B0604020202020204" pitchFamily="34" charset="0"/>
              <a:buChar char="•"/>
            </a:pPr>
            <a:r>
              <a:rPr lang="en-US" sz="2800" dirty="0" smtClean="0">
                <a:latin typeface="+mn-lt"/>
              </a:rPr>
              <a:t>Goal is to have a fruit tree that is relatively small, easy to prune and harvest.</a:t>
            </a:r>
          </a:p>
          <a:p>
            <a:pPr marL="457200" indent="-457200">
              <a:buFont typeface="Arial" panose="020B0604020202020204" pitchFamily="34" charset="0"/>
              <a:buChar char="•"/>
            </a:pPr>
            <a:r>
              <a:rPr lang="en-US" sz="2800" dirty="0" smtClean="0">
                <a:latin typeface="+mn-lt"/>
              </a:rPr>
              <a:t>By heading the tree to about knee height you force the tree to develop low branches.</a:t>
            </a:r>
            <a:endParaRPr lang="en-US" sz="2800"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385" y="1859622"/>
            <a:ext cx="2798307" cy="4841449"/>
          </a:xfrm>
          <a:prstGeom prst="rect">
            <a:avLst/>
          </a:prstGeom>
        </p:spPr>
      </p:pic>
    </p:spTree>
    <p:extLst>
      <p:ext uri="{BB962C8B-B14F-4D97-AF65-F5344CB8AC3E}">
        <p14:creationId xmlns:p14="http://schemas.microsoft.com/office/powerpoint/2010/main" val="428137960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t>
            </a:r>
            <a:r>
              <a:rPr lang="en-US" dirty="0" smtClean="0"/>
              <a:t>and               </a:t>
            </a:r>
            <a:r>
              <a:rPr lang="en-US" dirty="0"/>
              <a:t>Container Grown Trees</a:t>
            </a:r>
            <a:endParaRPr lang="en-US" dirty="0" smtClean="0">
              <a:solidFill>
                <a:srgbClr val="000000"/>
              </a:solidFill>
            </a:endParaRPr>
          </a:p>
        </p:txBody>
      </p:sp>
      <p:pic>
        <p:nvPicPr>
          <p:cNvPr id="60419" name="Picture 4" descr="Copy of DSC02303"/>
          <p:cNvPicPr>
            <a:picLocks noGrp="1" noChangeAspect="1" noChangeArrowheads="1"/>
          </p:cNvPicPr>
          <p:nvPr>
            <p:ph idx="1"/>
          </p:nvPr>
        </p:nvPicPr>
        <p:blipFill>
          <a:blip r:embed="rId2"/>
          <a:srcRect/>
          <a:stretch>
            <a:fillRect/>
          </a:stretch>
        </p:blipFill>
        <p:spPr>
          <a:xfrm>
            <a:off x="414927" y="1575110"/>
            <a:ext cx="4691330" cy="4530725"/>
          </a:xfrm>
          <a:noFill/>
        </p:spPr>
      </p:pic>
      <p:pic>
        <p:nvPicPr>
          <p:cNvPr id="4" name="Content Placeholder 3" descr="MasterGardener logo.eps"/>
          <p:cNvPicPr>
            <a:picLocks noChangeAspect="1"/>
          </p:cNvPicPr>
          <p:nvPr/>
        </p:nvPicPr>
        <p:blipFill>
          <a:blip r:embed="rId3"/>
          <a:srcRect l="-39392" r="-39392"/>
          <a:stretch>
            <a:fillRect/>
          </a:stretch>
        </p:blipFill>
        <p:spPr bwMode="auto">
          <a:xfrm>
            <a:off x="0" y="106892"/>
            <a:ext cx="2097157" cy="1180712"/>
          </a:xfrm>
          <a:prstGeom prst="rect">
            <a:avLst/>
          </a:prstGeom>
          <a:noFill/>
          <a:ln w="9525">
            <a:noFill/>
            <a:miter lim="800000"/>
            <a:headEnd/>
            <a:tailEnd/>
          </a:ln>
        </p:spPr>
      </p:pic>
      <p:sp>
        <p:nvSpPr>
          <p:cNvPr id="2" name="TextBox 1"/>
          <p:cNvSpPr txBox="1"/>
          <p:nvPr/>
        </p:nvSpPr>
        <p:spPr>
          <a:xfrm>
            <a:off x="5455577" y="1705511"/>
            <a:ext cx="3154167" cy="3600986"/>
          </a:xfrm>
          <a:prstGeom prst="rect">
            <a:avLst/>
          </a:prstGeom>
          <a:noFill/>
        </p:spPr>
        <p:txBody>
          <a:bodyPr wrap="square" rtlCol="0">
            <a:spAutoFit/>
          </a:bodyPr>
          <a:lstStyle/>
          <a:p>
            <a:r>
              <a:rPr lang="en-US" sz="3200" dirty="0" smtClean="0">
                <a:latin typeface="+mn-lt"/>
              </a:rPr>
              <a:t>Staking</a:t>
            </a:r>
          </a:p>
          <a:p>
            <a:pPr marL="285750" indent="-285750">
              <a:buFont typeface="Arial" panose="020B0604020202020204" pitchFamily="34" charset="0"/>
              <a:buChar char="•"/>
            </a:pPr>
            <a:r>
              <a:rPr lang="en-US" sz="2800" dirty="0" smtClean="0">
                <a:latin typeface="+mn-lt"/>
              </a:rPr>
              <a:t>Not necessary for bare root and small container grown trees.</a:t>
            </a:r>
          </a:p>
          <a:p>
            <a:pPr marL="285750" indent="-285750">
              <a:buFont typeface="Arial" panose="020B0604020202020204" pitchFamily="34" charset="0"/>
              <a:buChar char="•"/>
            </a:pPr>
            <a:r>
              <a:rPr lang="en-US" sz="2800" dirty="0" smtClean="0">
                <a:latin typeface="+mn-lt"/>
              </a:rPr>
              <a:t>Necessary for larger container grown trees</a:t>
            </a:r>
            <a:r>
              <a:rPr lang="en-US" dirty="0" smtClean="0"/>
              <a:t>.</a:t>
            </a:r>
            <a:endParaRPr lang="en-US" dirty="0"/>
          </a:p>
        </p:txBody>
      </p:sp>
    </p:spTree>
    <p:extLst>
      <p:ext uri="{BB962C8B-B14F-4D97-AF65-F5344CB8AC3E}">
        <p14:creationId xmlns:p14="http://schemas.microsoft.com/office/powerpoint/2010/main" val="294534628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and                                            Container Grown Trees</a:t>
            </a:r>
            <a:endParaRPr lang="en-US" dirty="0" smtClean="0">
              <a:solidFill>
                <a:srgbClr val="000000"/>
              </a:solidFill>
            </a:endParaRPr>
          </a:p>
        </p:txBody>
      </p:sp>
      <p:pic>
        <p:nvPicPr>
          <p:cNvPr id="4" name="Content Placeholder 3" descr="MasterGardener logo.eps"/>
          <p:cNvPicPr>
            <a:picLocks noChangeAspect="1"/>
          </p:cNvPicPr>
          <p:nvPr/>
        </p:nvPicPr>
        <p:blipFill>
          <a:blip r:embed="rId2"/>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622815" y="1575110"/>
            <a:ext cx="8063985" cy="584775"/>
          </a:xfrm>
          <a:prstGeom prst="rect">
            <a:avLst/>
          </a:prstGeom>
          <a:noFill/>
        </p:spPr>
        <p:txBody>
          <a:bodyPr wrap="square" rtlCol="0">
            <a:spAutoFit/>
          </a:bodyPr>
          <a:lstStyle/>
          <a:p>
            <a:pPr algn="ctr"/>
            <a:r>
              <a:rPr lang="en-US" sz="3200" dirty="0" smtClean="0">
                <a:latin typeface="+mn-lt"/>
              </a:rPr>
              <a:t>Protection from critters</a:t>
            </a:r>
            <a:r>
              <a:rPr lang="en-US" dirty="0" smtClean="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21" y="2383604"/>
            <a:ext cx="4002354" cy="40933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0773" y="2383604"/>
            <a:ext cx="3644757" cy="4093395"/>
          </a:xfrm>
          <a:prstGeom prst="rect">
            <a:avLst/>
          </a:prstGeom>
        </p:spPr>
      </p:pic>
    </p:spTree>
    <p:extLst>
      <p:ext uri="{BB962C8B-B14F-4D97-AF65-F5344CB8AC3E}">
        <p14:creationId xmlns:p14="http://schemas.microsoft.com/office/powerpoint/2010/main" val="394789285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937936"/>
          </a:xfrm>
        </p:spPr>
        <p:txBody>
          <a:bodyPr/>
          <a:lstStyle/>
          <a:p>
            <a:pPr marL="0" indent="0">
              <a:buNone/>
            </a:pPr>
            <a:r>
              <a:rPr lang="en-US" sz="4000" dirty="0" smtClean="0"/>
              <a:t>        Option – Plant in a Raised Bed</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02027"/>
            <a:ext cx="3379304" cy="27133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41" y="4104862"/>
            <a:ext cx="3337063" cy="271338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2305" y="1346754"/>
            <a:ext cx="3975652" cy="5516216"/>
          </a:xfrm>
          <a:prstGeom prst="rect">
            <a:avLst/>
          </a:prstGeom>
        </p:spPr>
      </p:pic>
      <p:pic>
        <p:nvPicPr>
          <p:cNvPr id="6" name="Content Placeholder 3" descr="MasterGardener logo.eps"/>
          <p:cNvPicPr>
            <a:picLocks noChangeAspect="1"/>
          </p:cNvPicPr>
          <p:nvPr/>
        </p:nvPicPr>
        <p:blipFill>
          <a:blip r:embed="rId6"/>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8283845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4638"/>
            <a:ext cx="8229600" cy="937936"/>
          </a:xfrm>
        </p:spPr>
        <p:txBody>
          <a:bodyPr/>
          <a:lstStyle/>
          <a:p>
            <a:pPr marL="0" indent="0">
              <a:buNone/>
            </a:pPr>
            <a:r>
              <a:rPr lang="en-US" sz="4000" dirty="0" smtClean="0"/>
              <a:t>        Another Option – Plant in a Container</a:t>
            </a:r>
            <a:endParaRPr lang="en-US" sz="4000" dirty="0"/>
          </a:p>
        </p:txBody>
      </p:sp>
      <p:pic>
        <p:nvPicPr>
          <p:cNvPr id="6"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653926"/>
            <a:ext cx="4248364" cy="4762500"/>
          </a:xfrm>
          <a:prstGeom prst="rect">
            <a:avLst/>
          </a:prstGeom>
        </p:spPr>
      </p:pic>
      <p:sp>
        <p:nvSpPr>
          <p:cNvPr id="7" name="TextBox 6"/>
          <p:cNvSpPr txBox="1"/>
          <p:nvPr/>
        </p:nvSpPr>
        <p:spPr>
          <a:xfrm>
            <a:off x="4941870" y="1502688"/>
            <a:ext cx="4089114" cy="5355312"/>
          </a:xfrm>
          <a:prstGeom prst="rect">
            <a:avLst/>
          </a:prstGeom>
          <a:noFill/>
        </p:spPr>
        <p:txBody>
          <a:bodyPr wrap="square" rtlCol="0">
            <a:spAutoFit/>
          </a:bodyPr>
          <a:lstStyle/>
          <a:p>
            <a:r>
              <a:rPr lang="en-US" sz="3200" dirty="0" smtClean="0">
                <a:latin typeface="+mn-lt"/>
              </a:rPr>
              <a:t>A few Differences from planting in the ground</a:t>
            </a:r>
          </a:p>
          <a:p>
            <a:pPr marL="285750" indent="-285750">
              <a:buFont typeface="Arial" panose="020B0604020202020204" pitchFamily="34" charset="0"/>
              <a:buChar char="•"/>
            </a:pPr>
            <a:r>
              <a:rPr lang="en-US" sz="2800" dirty="0" smtClean="0">
                <a:latin typeface="+mn-lt"/>
              </a:rPr>
              <a:t>Requires dwarf rootstock</a:t>
            </a:r>
          </a:p>
          <a:p>
            <a:pPr marL="285750" indent="-285750">
              <a:buFont typeface="Arial" panose="020B0604020202020204" pitchFamily="34" charset="0"/>
              <a:buChar char="•"/>
            </a:pPr>
            <a:r>
              <a:rPr lang="en-US" sz="2800" dirty="0" smtClean="0">
                <a:latin typeface="+mn-lt"/>
              </a:rPr>
              <a:t>Requires annual repotting and root pruning</a:t>
            </a:r>
          </a:p>
          <a:p>
            <a:pPr marL="285750" indent="-285750">
              <a:buFont typeface="Arial" panose="020B0604020202020204" pitchFamily="34" charset="0"/>
              <a:buChar char="•"/>
            </a:pPr>
            <a:r>
              <a:rPr lang="en-US" sz="2800" dirty="0" smtClean="0">
                <a:latin typeface="+mn-lt"/>
              </a:rPr>
              <a:t>Requires a particular potting soil blend.</a:t>
            </a:r>
          </a:p>
          <a:p>
            <a:pPr marL="285750" indent="-285750">
              <a:buFont typeface="Arial" panose="020B0604020202020204" pitchFamily="34" charset="0"/>
              <a:buChar char="•"/>
            </a:pPr>
            <a:r>
              <a:rPr lang="en-US" sz="2800" dirty="0">
                <a:latin typeface="+mn-lt"/>
              </a:rPr>
              <a:t>May require replanting in ground after a few years</a:t>
            </a:r>
          </a:p>
          <a:p>
            <a:pPr marL="285750" indent="-285750">
              <a:buFont typeface="Arial" panose="020B0604020202020204" pitchFamily="34" charset="0"/>
              <a:buChar char="•"/>
            </a:pPr>
            <a:endParaRPr lang="en-US" sz="2600" dirty="0">
              <a:latin typeface="+mn-lt"/>
            </a:endParaRPr>
          </a:p>
        </p:txBody>
      </p:sp>
    </p:spTree>
    <p:extLst>
      <p:ext uri="{BB962C8B-B14F-4D97-AF65-F5344CB8AC3E}">
        <p14:creationId xmlns:p14="http://schemas.microsoft.com/office/powerpoint/2010/main" val="115973097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dirty="0"/>
              <a:t>Planting Bare Root and                                            Container Grown Trees</a:t>
            </a:r>
            <a:endParaRPr lang="en-US" dirty="0" smtClean="0">
              <a:solidFill>
                <a:srgbClr val="000000"/>
              </a:solidFill>
            </a:endParaRPr>
          </a:p>
        </p:txBody>
      </p:sp>
      <p:pic>
        <p:nvPicPr>
          <p:cNvPr id="4" name="Content Placeholder 3" descr="MasterGardener logo.eps"/>
          <p:cNvPicPr>
            <a:picLocks noChangeAspect="1"/>
          </p:cNvPicPr>
          <p:nvPr/>
        </p:nvPicPr>
        <p:blipFill>
          <a:blip r:embed="rId2"/>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457201" y="1705511"/>
            <a:ext cx="8152544" cy="584775"/>
          </a:xfrm>
          <a:prstGeom prst="rect">
            <a:avLst/>
          </a:prstGeom>
          <a:noFill/>
        </p:spPr>
        <p:txBody>
          <a:bodyPr wrap="square" rtlCol="0">
            <a:spAutoFit/>
          </a:bodyPr>
          <a:lstStyle/>
          <a:p>
            <a:pPr algn="ctr"/>
            <a:r>
              <a:rPr lang="en-US" sz="3200" dirty="0" smtClean="0">
                <a:latin typeface="+mn-lt"/>
              </a:rPr>
              <a:t>The End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527" y="2373330"/>
            <a:ext cx="6842589" cy="4181582"/>
          </a:xfrm>
          <a:prstGeom prst="rect">
            <a:avLst/>
          </a:prstGeom>
        </p:spPr>
      </p:pic>
    </p:spTree>
    <p:extLst>
      <p:ext uri="{BB962C8B-B14F-4D97-AF65-F5344CB8AC3E}">
        <p14:creationId xmlns:p14="http://schemas.microsoft.com/office/powerpoint/2010/main" val="310862207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887027"/>
          </a:xfrm>
        </p:spPr>
        <p:txBody>
          <a:bodyPr/>
          <a:lstStyle/>
          <a:p>
            <a:pPr algn="ctr"/>
            <a:r>
              <a:rPr lang="en-US" dirty="0" smtClean="0"/>
              <a:t>El Nino is Coming!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32" y="436606"/>
            <a:ext cx="1132441" cy="815547"/>
          </a:xfrm>
          <a:prstGeom prst="rect">
            <a:avLst/>
          </a:prstGeom>
        </p:spPr>
      </p:pic>
      <p:sp>
        <p:nvSpPr>
          <p:cNvPr id="7" name="TextBox 6"/>
          <p:cNvSpPr txBox="1"/>
          <p:nvPr/>
        </p:nvSpPr>
        <p:spPr>
          <a:xfrm>
            <a:off x="364524" y="1441622"/>
            <a:ext cx="6388444" cy="4832093"/>
          </a:xfrm>
          <a:prstGeom prst="rect">
            <a:avLst/>
          </a:prstGeom>
          <a:noFill/>
        </p:spPr>
        <p:txBody>
          <a:bodyPr wrap="square" rtlCol="0">
            <a:spAutoFit/>
          </a:bodyPr>
          <a:lstStyle/>
          <a:p>
            <a:r>
              <a:rPr lang="en-US" sz="2800" dirty="0" smtClean="0"/>
              <a:t>To plant or not to plant? What to think about.</a:t>
            </a:r>
          </a:p>
          <a:p>
            <a:endParaRPr lang="en-US" sz="2800" dirty="0" smtClean="0"/>
          </a:p>
          <a:p>
            <a:pPr marL="285750" indent="-285750">
              <a:buFont typeface="Arial" panose="020B0604020202020204" pitchFamily="34" charset="0"/>
              <a:buChar char="•"/>
            </a:pPr>
            <a:r>
              <a:rPr lang="en-US" sz="2800" dirty="0" smtClean="0"/>
              <a:t>If you definitely want to plant a fruit tree in 2016 then prepare the planting hole now before rain commences.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And . . . .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077" y="1613648"/>
            <a:ext cx="1857143" cy="3746032"/>
          </a:xfrm>
          <a:prstGeom prst="rect">
            <a:avLst/>
          </a:prstGeom>
        </p:spPr>
      </p:pic>
    </p:spTree>
    <p:extLst>
      <p:ext uri="{BB962C8B-B14F-4D97-AF65-F5344CB8AC3E}">
        <p14:creationId xmlns:p14="http://schemas.microsoft.com/office/powerpoint/2010/main" val="8850291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 Nino is Coming!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077" y="1613648"/>
            <a:ext cx="1857143" cy="3746032"/>
          </a:xfrm>
          <a:prstGeom prst="rect">
            <a:avLst/>
          </a:prstGeom>
        </p:spPr>
      </p:pic>
      <p:sp>
        <p:nvSpPr>
          <p:cNvPr id="4" name="Rectangle 3"/>
          <p:cNvSpPr/>
          <p:nvPr/>
        </p:nvSpPr>
        <p:spPr>
          <a:xfrm>
            <a:off x="457200" y="1417638"/>
            <a:ext cx="6400800" cy="5262980"/>
          </a:xfrm>
          <a:prstGeom prst="rect">
            <a:avLst/>
          </a:prstGeom>
        </p:spPr>
        <p:txBody>
          <a:bodyPr wrap="square">
            <a:spAutoFit/>
          </a:bodyPr>
          <a:lstStyle/>
          <a:p>
            <a:pPr marL="285750" indent="-285750">
              <a:buFont typeface="Arial" panose="020B0604020202020204" pitchFamily="34" charset="0"/>
              <a:buChar char="•"/>
            </a:pPr>
            <a:r>
              <a:rPr lang="en-US" sz="2800" dirty="0"/>
              <a:t>Never try to work wet clay soil as it is particularly susceptible to compaction and this will lead to poor drainage and the dreaded clods make working clay soil such a pain</a:t>
            </a:r>
            <a:r>
              <a:rPr lang="en-US" sz="2800" dirty="0" smtClean="0"/>
              <a:t>.</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a:t>If your clay soil looks at all like this photo don’t dig. Wait for drier weather and consider postponing your fruit tree planting until 2017.</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32" y="436606"/>
            <a:ext cx="1357359" cy="815547"/>
          </a:xfrm>
          <a:prstGeom prst="rect">
            <a:avLst/>
          </a:prstGeom>
        </p:spPr>
      </p:pic>
    </p:spTree>
    <p:extLst>
      <p:ext uri="{BB962C8B-B14F-4D97-AF65-F5344CB8AC3E}">
        <p14:creationId xmlns:p14="http://schemas.microsoft.com/office/powerpoint/2010/main" val="15090656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732229"/>
          </a:xfrm>
        </p:spPr>
        <p:txBody>
          <a:bodyPr/>
          <a:lstStyle/>
          <a:p>
            <a:pPr eaLnBrk="1" hangingPunct="1"/>
            <a:r>
              <a:rPr lang="en-US" dirty="0" smtClean="0"/>
              <a:t>Post Planting</a:t>
            </a:r>
            <a:endParaRPr lang="en-US" dirty="0" smtClean="0">
              <a:solidFill>
                <a:srgbClr val="000000"/>
              </a:solidFill>
            </a:endParaRPr>
          </a:p>
        </p:txBody>
      </p:sp>
      <p:pic>
        <p:nvPicPr>
          <p:cNvPr id="4" name="Content Placeholder 3" descr="MasterGardener logo.eps"/>
          <p:cNvPicPr>
            <a:picLocks noChangeAspect="1"/>
          </p:cNvPicPr>
          <p:nvPr/>
        </p:nvPicPr>
        <p:blipFill>
          <a:blip r:embed="rId2"/>
          <a:srcRect l="-39392" r="-39392"/>
          <a:stretch>
            <a:fillRect/>
          </a:stretch>
        </p:blipFill>
        <p:spPr bwMode="auto">
          <a:xfrm>
            <a:off x="0" y="117166"/>
            <a:ext cx="2097157" cy="1180712"/>
          </a:xfrm>
          <a:prstGeom prst="rect">
            <a:avLst/>
          </a:prstGeom>
          <a:noFill/>
          <a:ln w="9525">
            <a:noFill/>
            <a:miter lim="800000"/>
            <a:headEnd/>
            <a:tailEnd/>
          </a:ln>
        </p:spPr>
      </p:pic>
      <p:sp>
        <p:nvSpPr>
          <p:cNvPr id="2" name="TextBox 1"/>
          <p:cNvSpPr txBox="1"/>
          <p:nvPr/>
        </p:nvSpPr>
        <p:spPr>
          <a:xfrm>
            <a:off x="457200" y="1455350"/>
            <a:ext cx="8152544" cy="5016758"/>
          </a:xfrm>
          <a:prstGeom prst="rect">
            <a:avLst/>
          </a:prstGeom>
          <a:noFill/>
        </p:spPr>
        <p:txBody>
          <a:bodyPr wrap="square" rtlCol="0">
            <a:spAutoFit/>
          </a:bodyPr>
          <a:lstStyle/>
          <a:p>
            <a:r>
              <a:rPr lang="en-US" sz="3200" dirty="0" smtClean="0">
                <a:latin typeface="+mn-lt"/>
              </a:rPr>
              <a:t>Irrigation</a:t>
            </a:r>
          </a:p>
          <a:p>
            <a:pPr marL="457200" indent="-457200">
              <a:buFont typeface="Arial" panose="020B0604020202020204" pitchFamily="34" charset="0"/>
              <a:buChar char="•"/>
            </a:pPr>
            <a:r>
              <a:rPr lang="en-US" sz="2800" dirty="0" smtClean="0">
                <a:latin typeface="+mn-lt"/>
              </a:rPr>
              <a:t>Start in the spring after the weather turns warm. </a:t>
            </a:r>
          </a:p>
          <a:p>
            <a:pPr marL="457200" indent="-457200">
              <a:buFont typeface="Arial" panose="020B0604020202020204" pitchFamily="34" charset="0"/>
              <a:buChar char="•"/>
            </a:pPr>
            <a:r>
              <a:rPr lang="en-US" sz="2800" dirty="0" smtClean="0">
                <a:latin typeface="+mn-lt"/>
              </a:rPr>
              <a:t>Soil in the root zone should be moist at all times.</a:t>
            </a:r>
          </a:p>
          <a:p>
            <a:r>
              <a:rPr lang="en-US" sz="3200" dirty="0" smtClean="0">
                <a:latin typeface="+mn-lt"/>
              </a:rPr>
              <a:t>Training and pruning</a:t>
            </a:r>
          </a:p>
          <a:p>
            <a:pPr marL="457200" indent="-457200">
              <a:buFont typeface="Arial" panose="020B0604020202020204" pitchFamily="34" charset="0"/>
              <a:buChar char="•"/>
            </a:pPr>
            <a:r>
              <a:rPr lang="en-US" sz="2800" dirty="0" smtClean="0">
                <a:latin typeface="+mn-lt"/>
              </a:rPr>
              <a:t>In the first summer prune to develop the desired structure.</a:t>
            </a:r>
          </a:p>
          <a:p>
            <a:r>
              <a:rPr lang="en-US" sz="3200" dirty="0" smtClean="0">
                <a:latin typeface="+mn-lt"/>
              </a:rPr>
              <a:t>Fertilization</a:t>
            </a:r>
          </a:p>
          <a:p>
            <a:pPr marL="457200" indent="-457200">
              <a:buFont typeface="Arial" panose="020B0604020202020204" pitchFamily="34" charset="0"/>
              <a:buChar char="•"/>
            </a:pPr>
            <a:r>
              <a:rPr lang="en-US" sz="2800" dirty="0" smtClean="0">
                <a:latin typeface="+mn-lt"/>
              </a:rPr>
              <a:t>Do not apply fertilizer before there is 6” to 8” of new growth.</a:t>
            </a:r>
          </a:p>
          <a:p>
            <a:pPr marL="457200" indent="-457200">
              <a:buFont typeface="Arial" panose="020B0604020202020204" pitchFamily="34" charset="0"/>
              <a:buChar char="•"/>
            </a:pPr>
            <a:r>
              <a:rPr lang="en-US" sz="2800" dirty="0" smtClean="0">
                <a:latin typeface="+mn-lt"/>
              </a:rPr>
              <a:t>Apply a high nitrogen fertilizer such as blood meal or feather meal or poultry or steer manure.</a:t>
            </a:r>
          </a:p>
        </p:txBody>
      </p:sp>
    </p:spTree>
    <p:extLst>
      <p:ext uri="{BB962C8B-B14F-4D97-AF65-F5344CB8AC3E}">
        <p14:creationId xmlns:p14="http://schemas.microsoft.com/office/powerpoint/2010/main" val="42083102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457200" y="79132"/>
            <a:ext cx="8229600" cy="808892"/>
          </a:xfrm>
        </p:spPr>
        <p:txBody>
          <a:bodyPr/>
          <a:lstStyle/>
          <a:p>
            <a:r>
              <a:rPr lang="en-US" dirty="0" smtClean="0"/>
              <a:t>  Sunset Climate Zones</a:t>
            </a:r>
          </a:p>
        </p:txBody>
      </p:sp>
      <p:pic>
        <p:nvPicPr>
          <p:cNvPr id="11267" name="Content Placeholder 3" descr="Napa Valley Sunset Zone Map.jpg"/>
          <p:cNvPicPr>
            <a:picLocks noGrp="1" noChangeAspect="1"/>
          </p:cNvPicPr>
          <p:nvPr>
            <p:ph idx="1"/>
          </p:nvPr>
        </p:nvPicPr>
        <p:blipFill>
          <a:blip r:embed="rId3"/>
          <a:srcRect l="-89101" r="-89101"/>
          <a:stretch>
            <a:fillRect/>
          </a:stretch>
        </p:blipFill>
        <p:spPr>
          <a:xfrm>
            <a:off x="457200" y="764932"/>
            <a:ext cx="8229600" cy="5361232"/>
          </a:xfrm>
        </p:spPr>
      </p:pic>
      <p:pic>
        <p:nvPicPr>
          <p:cNvPr id="4" name="Content Placeholder 3" descr="MasterGardener logo.eps"/>
          <p:cNvPicPr>
            <a:picLocks noChangeAspect="1"/>
          </p:cNvPicPr>
          <p:nvPr/>
        </p:nvPicPr>
        <p:blipFill>
          <a:blip r:embed="rId4"/>
          <a:srcRect l="-39392" r="-39392"/>
          <a:stretch>
            <a:fillRect/>
          </a:stretch>
        </p:blipFill>
        <p:spPr bwMode="auto">
          <a:xfrm>
            <a:off x="-281709" y="147755"/>
            <a:ext cx="2244436" cy="1234353"/>
          </a:xfrm>
          <a:prstGeom prst="rect">
            <a:avLst/>
          </a:prstGeom>
          <a:noFill/>
          <a:ln w="9525">
            <a:noFill/>
            <a:miter lim="800000"/>
            <a:headEnd/>
            <a:tailEnd/>
          </a:ln>
        </p:spPr>
      </p:pic>
    </p:spTree>
    <p:extLst>
      <p:ext uri="{BB962C8B-B14F-4D97-AF65-F5344CB8AC3E}">
        <p14:creationId xmlns:p14="http://schemas.microsoft.com/office/powerpoint/2010/main" val="340011886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a:xfrm>
            <a:off x="2145846" y="1933575"/>
            <a:ext cx="4555671" cy="3151414"/>
          </a:xfrm>
        </p:spPr>
        <p:txBody>
          <a:bodyPr>
            <a:normAutofit fontScale="85000" lnSpcReduction="20000"/>
          </a:bodyPr>
          <a:lstStyle/>
          <a:p>
            <a:r>
              <a:rPr lang="en-US" b="1" dirty="0" smtClean="0"/>
              <a:t>Codling moth   </a:t>
            </a:r>
          </a:p>
          <a:p>
            <a:endParaRPr lang="en-US" b="1" dirty="0" smtClean="0"/>
          </a:p>
          <a:p>
            <a:r>
              <a:rPr lang="en-US" b="1" dirty="0" smtClean="0"/>
              <a:t>Peach leaf curl</a:t>
            </a:r>
          </a:p>
          <a:p>
            <a:endParaRPr lang="en-US" b="1" dirty="0" smtClean="0"/>
          </a:p>
          <a:p>
            <a:r>
              <a:rPr lang="en-US" b="1" dirty="0" smtClean="0"/>
              <a:t>Fireblight</a:t>
            </a:r>
          </a:p>
          <a:p>
            <a:endParaRPr lang="en-US" b="1" dirty="0" smtClean="0"/>
          </a:p>
          <a:p>
            <a:r>
              <a:rPr lang="en-US" b="1" dirty="0" smtClean="0"/>
              <a:t>Aphids</a:t>
            </a:r>
          </a:p>
        </p:txBody>
      </p:sp>
      <p:sp>
        <p:nvSpPr>
          <p:cNvPr id="10" name="Title 9"/>
          <p:cNvSpPr>
            <a:spLocks noGrp="1"/>
          </p:cNvSpPr>
          <p:nvPr>
            <p:ph type="title"/>
          </p:nvPr>
        </p:nvSpPr>
        <p:spPr/>
        <p:txBody>
          <a:bodyPr>
            <a:normAutofit fontScale="90000"/>
          </a:bodyPr>
          <a:lstStyle/>
          <a:p>
            <a:r>
              <a:rPr lang="en-US" dirty="0" smtClean="0"/>
              <a:t>         Focus on Four Common  Problems </a:t>
            </a:r>
            <a:endParaRPr lang="en-US" dirty="0"/>
          </a:p>
        </p:txBody>
      </p:sp>
      <p:pic>
        <p:nvPicPr>
          <p:cNvPr id="11" name="Picture 10" descr="http://www.slu.se/Global/externwebben/overgripande-slu-bilder/om-slu-bilder/aktuellt-bilder/2013/pressbilder/codling_larva415.jpg"/>
          <p:cNvPicPr/>
          <p:nvPr/>
        </p:nvPicPr>
        <p:blipFill>
          <a:blip r:embed="rId3" cstate="print"/>
          <a:srcRect/>
          <a:stretch>
            <a:fillRect/>
          </a:stretch>
        </p:blipFill>
        <p:spPr bwMode="auto">
          <a:xfrm>
            <a:off x="5124450" y="1417637"/>
            <a:ext cx="1769510" cy="1407755"/>
          </a:xfrm>
          <a:prstGeom prst="rect">
            <a:avLst/>
          </a:prstGeom>
          <a:noFill/>
          <a:ln w="9525">
            <a:noFill/>
            <a:miter lim="800000"/>
            <a:headEnd/>
            <a:tailEnd/>
          </a:ln>
        </p:spPr>
      </p:pic>
      <p:pic>
        <p:nvPicPr>
          <p:cNvPr id="12" name="Picture 2"/>
          <p:cNvPicPr>
            <a:picLocks noChangeAspect="1"/>
          </p:cNvPicPr>
          <p:nvPr/>
        </p:nvPicPr>
        <p:blipFill>
          <a:blip r:embed="rId4"/>
          <a:srcRect/>
          <a:stretch>
            <a:fillRect/>
          </a:stretch>
        </p:blipFill>
        <p:spPr bwMode="auto">
          <a:xfrm>
            <a:off x="457200" y="2044558"/>
            <a:ext cx="1711847" cy="1927368"/>
          </a:xfrm>
          <a:prstGeom prst="rect">
            <a:avLst/>
          </a:prstGeom>
          <a:noFill/>
          <a:ln w="9525">
            <a:noFill/>
            <a:miter lim="800000"/>
            <a:headEnd/>
            <a:tailEnd/>
          </a:ln>
        </p:spPr>
      </p:pic>
      <p:pic>
        <p:nvPicPr>
          <p:cNvPr id="13" name="Picture 12" descr="Blackened fruit is typical of fire blight infection."/>
          <p:cNvPicPr/>
          <p:nvPr/>
        </p:nvPicPr>
        <p:blipFill>
          <a:blip r:embed="rId5"/>
          <a:srcRect/>
          <a:stretch>
            <a:fillRect/>
          </a:stretch>
        </p:blipFill>
        <p:spPr bwMode="auto">
          <a:xfrm>
            <a:off x="4458985" y="3341329"/>
            <a:ext cx="1633590" cy="1875624"/>
          </a:xfrm>
          <a:prstGeom prst="rect">
            <a:avLst/>
          </a:prstGeom>
          <a:noFill/>
          <a:ln w="9525">
            <a:noFill/>
            <a:miter lim="800000"/>
            <a:headEnd/>
            <a:tailEnd/>
          </a:ln>
        </p:spPr>
      </p:pic>
      <p:pic>
        <p:nvPicPr>
          <p:cNvPr id="14" name="Picture 13" descr="http://upload.wikimedia.org/wikipedia/commons/1/11/Aphid-giving-birth.jpg"/>
          <p:cNvPicPr/>
          <p:nvPr/>
        </p:nvPicPr>
        <p:blipFill>
          <a:blip r:embed="rId6"/>
          <a:srcRect/>
          <a:stretch>
            <a:fillRect/>
          </a:stretch>
        </p:blipFill>
        <p:spPr bwMode="auto">
          <a:xfrm>
            <a:off x="712519" y="4694476"/>
            <a:ext cx="1456528" cy="1636399"/>
          </a:xfrm>
          <a:prstGeom prst="rect">
            <a:avLst/>
          </a:prstGeom>
          <a:noFill/>
          <a:ln w="9525">
            <a:noFill/>
            <a:miter lim="800000"/>
            <a:headEnd/>
            <a:tailEnd/>
          </a:ln>
        </p:spPr>
      </p:pic>
      <p:pic>
        <p:nvPicPr>
          <p:cNvPr id="8" name="Content Placeholder 3" descr="MasterGardener logo.eps"/>
          <p:cNvPicPr>
            <a:picLocks noChangeAspect="1"/>
          </p:cNvPicPr>
          <p:nvPr/>
        </p:nvPicPr>
        <p:blipFill>
          <a:blip r:embed="rId7"/>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20423457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srcRect/>
          <a:stretch>
            <a:fillRect/>
          </a:stretch>
        </p:blipFill>
        <p:spPr bwMode="auto">
          <a:xfrm>
            <a:off x="3864049" y="3238966"/>
            <a:ext cx="5104105" cy="3385723"/>
          </a:xfrm>
          <a:prstGeom prst="rect">
            <a:avLst/>
          </a:prstGeom>
          <a:noFill/>
          <a:ln w="9525">
            <a:noFill/>
            <a:miter lim="800000"/>
            <a:headEnd/>
            <a:tailEnd/>
          </a:ln>
        </p:spPr>
      </p:pic>
      <p:sp>
        <p:nvSpPr>
          <p:cNvPr id="4" name="Title 1"/>
          <p:cNvSpPr>
            <a:spLocks noGrp="1"/>
          </p:cNvSpPr>
          <p:nvPr>
            <p:ph type="title"/>
          </p:nvPr>
        </p:nvSpPr>
        <p:spPr>
          <a:noFill/>
        </p:spPr>
        <p:txBody>
          <a:bodyPr/>
          <a:lstStyle/>
          <a:p>
            <a:r>
              <a:rPr lang="en-US" dirty="0" smtClean="0"/>
              <a:t>Fireblight</a:t>
            </a:r>
          </a:p>
        </p:txBody>
      </p:sp>
      <p:pic>
        <p:nvPicPr>
          <p:cNvPr id="5" name="Picture 4" descr="http://midatlanticgardening.com/wp-content/uploads/2012/04/Fire-Blight.jpg"/>
          <p:cNvPicPr/>
          <p:nvPr/>
        </p:nvPicPr>
        <p:blipFill>
          <a:blip r:embed="rId4"/>
          <a:srcRect/>
          <a:stretch>
            <a:fillRect/>
          </a:stretch>
        </p:blipFill>
        <p:spPr bwMode="auto">
          <a:xfrm>
            <a:off x="661181" y="1611852"/>
            <a:ext cx="3582695" cy="3319976"/>
          </a:xfrm>
          <a:prstGeom prst="rect">
            <a:avLst/>
          </a:prstGeom>
          <a:noFill/>
          <a:ln w="9525">
            <a:noFill/>
            <a:miter lim="800000"/>
            <a:headEnd/>
            <a:tailEnd/>
          </a:ln>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521242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p:spPr>
        <p:txBody>
          <a:bodyPr/>
          <a:lstStyle/>
          <a:p>
            <a:r>
              <a:rPr lang="en-US" dirty="0" smtClean="0"/>
              <a:t>Fireblight</a:t>
            </a:r>
          </a:p>
        </p:txBody>
      </p:sp>
      <p:pic>
        <p:nvPicPr>
          <p:cNvPr id="7" name="Picture 6" descr="http://www.agf.gov.bc.ca/cropprot/tfipm/images/fb3.jpg"/>
          <p:cNvPicPr/>
          <p:nvPr/>
        </p:nvPicPr>
        <p:blipFill>
          <a:blip r:embed="rId3"/>
          <a:srcRect/>
          <a:stretch>
            <a:fillRect/>
          </a:stretch>
        </p:blipFill>
        <p:spPr bwMode="auto">
          <a:xfrm>
            <a:off x="3594296" y="3380509"/>
            <a:ext cx="5092504" cy="3477491"/>
          </a:xfrm>
          <a:prstGeom prst="rect">
            <a:avLst/>
          </a:prstGeom>
          <a:noFill/>
          <a:ln w="9525">
            <a:noFill/>
            <a:miter lim="800000"/>
            <a:headEnd/>
            <a:tailEnd/>
          </a:ln>
        </p:spPr>
      </p:pic>
      <p:pic>
        <p:nvPicPr>
          <p:cNvPr id="8" name="Picture 7" descr="Blackened fruit is typical of fire blight infection."/>
          <p:cNvPicPr/>
          <p:nvPr/>
        </p:nvPicPr>
        <p:blipFill>
          <a:blip r:embed="rId4"/>
          <a:srcRect/>
          <a:stretch>
            <a:fillRect/>
          </a:stretch>
        </p:blipFill>
        <p:spPr bwMode="auto">
          <a:xfrm>
            <a:off x="457200" y="1602675"/>
            <a:ext cx="3005927" cy="3555667"/>
          </a:xfrm>
          <a:prstGeom prst="rect">
            <a:avLst/>
          </a:prstGeom>
          <a:noFill/>
          <a:ln w="9525">
            <a:noFill/>
            <a:miter lim="800000"/>
            <a:headEnd/>
            <a:tailEnd/>
          </a:ln>
        </p:spPr>
      </p:pic>
      <p:pic>
        <p:nvPicPr>
          <p:cNvPr id="6" name="Content Placeholder 3" descr="MasterGardener logo.eps"/>
          <p:cNvPicPr>
            <a:picLocks noChangeAspect="1"/>
          </p:cNvPicPr>
          <p:nvPr/>
        </p:nvPicPr>
        <p:blipFill>
          <a:blip r:embed="rId5"/>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609845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2591776" y="1758462"/>
            <a:ext cx="4231298" cy="4923692"/>
          </a:xfrm>
          <a:prstGeom prst="rect">
            <a:avLst/>
          </a:prstGeom>
          <a:noFill/>
          <a:ln w="9525">
            <a:noFill/>
            <a:miter lim="800000"/>
            <a:headEnd/>
            <a:tailEnd/>
          </a:ln>
        </p:spPr>
      </p:pic>
      <p:sp>
        <p:nvSpPr>
          <p:cNvPr id="5" name="Title 1"/>
          <p:cNvSpPr>
            <a:spLocks noGrp="1"/>
          </p:cNvSpPr>
          <p:nvPr>
            <p:ph type="title"/>
          </p:nvPr>
        </p:nvSpPr>
        <p:spPr>
          <a:noFill/>
        </p:spPr>
        <p:txBody>
          <a:bodyPr/>
          <a:lstStyle/>
          <a:p>
            <a:r>
              <a:rPr lang="en-US" dirty="0" smtClean="0"/>
              <a:t>Fireblight</a:t>
            </a:r>
          </a:p>
        </p:txBody>
      </p:sp>
      <p:pic>
        <p:nvPicPr>
          <p:cNvPr id="6"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304808117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smtClean="0"/>
              <a:t>Fireblight Management</a:t>
            </a:r>
          </a:p>
        </p:txBody>
      </p:sp>
      <p:sp>
        <p:nvSpPr>
          <p:cNvPr id="6" name="Rectangle 5"/>
          <p:cNvSpPr/>
          <p:nvPr/>
        </p:nvSpPr>
        <p:spPr>
          <a:xfrm>
            <a:off x="1452474" y="1885094"/>
            <a:ext cx="6858000" cy="3108543"/>
          </a:xfrm>
          <a:prstGeom prst="rect">
            <a:avLst/>
          </a:prstGeom>
        </p:spPr>
        <p:txBody>
          <a:bodyPr wrap="square">
            <a:spAutoFit/>
          </a:bodyPr>
          <a:lstStyle/>
          <a:p>
            <a:pPr>
              <a:buFont typeface="Wingdings" pitchFamily="2" charset="2"/>
              <a:buChar char="Ø"/>
            </a:pPr>
            <a:r>
              <a:rPr lang="en-US" sz="2800" dirty="0" smtClean="0"/>
              <a:t>Reduce new growth </a:t>
            </a:r>
          </a:p>
          <a:p>
            <a:pPr>
              <a:buFont typeface="Wingdings" pitchFamily="2" charset="2"/>
              <a:buChar char="Ø"/>
            </a:pPr>
            <a:endParaRPr lang="en-US" sz="2800" dirty="0" smtClean="0"/>
          </a:p>
          <a:p>
            <a:pPr>
              <a:buFont typeface="Wingdings" pitchFamily="2" charset="2"/>
              <a:buChar char="Ø"/>
            </a:pPr>
            <a:r>
              <a:rPr lang="en-US" sz="2800" dirty="0" smtClean="0"/>
              <a:t>Low or no nitrogen or heavy pruning. </a:t>
            </a:r>
          </a:p>
          <a:p>
            <a:pPr>
              <a:buFont typeface="Wingdings" pitchFamily="2" charset="2"/>
              <a:buChar char="Ø"/>
            </a:pPr>
            <a:endParaRPr lang="en-US" sz="2800" dirty="0"/>
          </a:p>
          <a:p>
            <a:pPr>
              <a:buFont typeface="Wingdings" pitchFamily="2" charset="2"/>
              <a:buChar char="Ø"/>
            </a:pPr>
            <a:r>
              <a:rPr lang="en-US" sz="2800" dirty="0" smtClean="0"/>
              <a:t>Do not irrigate during bloom</a:t>
            </a:r>
          </a:p>
          <a:p>
            <a:pPr>
              <a:buFont typeface="Wingdings" pitchFamily="2" charset="2"/>
              <a:buChar char="Ø"/>
            </a:pPr>
            <a:endParaRPr lang="en-US" sz="2800" dirty="0" smtClean="0"/>
          </a:p>
          <a:p>
            <a:pPr>
              <a:buFont typeface="Wingdings" pitchFamily="2" charset="2"/>
              <a:buChar char="Ø"/>
            </a:pPr>
            <a:r>
              <a:rPr lang="en-US" sz="2800" dirty="0" smtClean="0"/>
              <a:t>Plant resistant varieties </a:t>
            </a:r>
            <a:endParaRPr lang="en-US" sz="2800" dirty="0"/>
          </a:p>
        </p:txBody>
      </p:sp>
      <p:pic>
        <p:nvPicPr>
          <p:cNvPr id="4" name="Content Placeholder 3" descr="MasterGardener logo.eps"/>
          <p:cNvPicPr>
            <a:picLocks noChangeAspect="1"/>
          </p:cNvPicPr>
          <p:nvPr/>
        </p:nvPicPr>
        <p:blipFill>
          <a:blip r:embed="rId3"/>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69624481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smtClean="0"/>
              <a:t>Fireblight Management</a:t>
            </a:r>
          </a:p>
        </p:txBody>
      </p:sp>
      <p:sp>
        <p:nvSpPr>
          <p:cNvPr id="6" name="Rectangle 5"/>
          <p:cNvSpPr/>
          <p:nvPr/>
        </p:nvSpPr>
        <p:spPr>
          <a:xfrm>
            <a:off x="562048" y="1543050"/>
            <a:ext cx="7541601" cy="1569660"/>
          </a:xfrm>
          <a:prstGeom prst="rect">
            <a:avLst/>
          </a:prstGeom>
        </p:spPr>
        <p:txBody>
          <a:bodyPr wrap="square">
            <a:spAutoFit/>
          </a:bodyPr>
          <a:lstStyle/>
          <a:p>
            <a:r>
              <a:rPr lang="en-US" sz="3200" dirty="0" smtClean="0"/>
              <a:t>Remove infections in summer or winter when bacteria are not spreading through the tree. </a:t>
            </a:r>
            <a:endParaRPr lang="en-US" sz="3200" dirty="0"/>
          </a:p>
        </p:txBody>
      </p:sp>
      <p:pic>
        <p:nvPicPr>
          <p:cNvPr id="10" name="irc_mi" descr="http://www.coldclimategardening.com/images/rundy_pruning.jpg"/>
          <p:cNvPicPr/>
          <p:nvPr/>
        </p:nvPicPr>
        <p:blipFill>
          <a:blip r:embed="rId3"/>
          <a:srcRect/>
          <a:stretch>
            <a:fillRect/>
          </a:stretch>
        </p:blipFill>
        <p:spPr bwMode="auto">
          <a:xfrm>
            <a:off x="4200525" y="2817435"/>
            <a:ext cx="4486275" cy="3688140"/>
          </a:xfrm>
          <a:prstGeom prst="rect">
            <a:avLst/>
          </a:prstGeom>
          <a:noFill/>
          <a:ln w="9525">
            <a:noFill/>
            <a:miter lim="800000"/>
            <a:headEnd/>
            <a:tailEnd/>
          </a:ln>
        </p:spPr>
      </p:pic>
      <p:sp>
        <p:nvSpPr>
          <p:cNvPr id="11" name="TextBox 10"/>
          <p:cNvSpPr txBox="1"/>
          <p:nvPr/>
        </p:nvSpPr>
        <p:spPr>
          <a:xfrm>
            <a:off x="247650" y="4121834"/>
            <a:ext cx="4085199" cy="584775"/>
          </a:xfrm>
          <a:prstGeom prst="rect">
            <a:avLst/>
          </a:prstGeom>
          <a:noFill/>
        </p:spPr>
        <p:txBody>
          <a:bodyPr wrap="square" rtlCol="0">
            <a:spAutoFit/>
          </a:bodyPr>
          <a:lstStyle/>
          <a:p>
            <a:pPr algn="ctr"/>
            <a:r>
              <a:rPr lang="en-US" sz="3200" b="1" dirty="0" smtClean="0"/>
              <a:t>Not IPM approved</a:t>
            </a:r>
            <a:endParaRPr lang="en-US" sz="3200" b="1" dirty="0"/>
          </a:p>
        </p:txBody>
      </p:sp>
      <p:pic>
        <p:nvPicPr>
          <p:cNvPr id="7" name="Content Placeholder 3" descr="MasterGardener logo.eps"/>
          <p:cNvPicPr>
            <a:picLocks noChangeAspect="1"/>
          </p:cNvPicPr>
          <p:nvPr/>
        </p:nvPicPr>
        <p:blipFill>
          <a:blip r:embed="rId4"/>
          <a:srcRect l="-39392" r="-39392"/>
          <a:stretch>
            <a:fillRect/>
          </a:stretch>
        </p:blipFill>
        <p:spPr bwMode="auto">
          <a:xfrm>
            <a:off x="0" y="117166"/>
            <a:ext cx="2097157" cy="1180712"/>
          </a:xfrm>
          <a:prstGeom prst="rect">
            <a:avLst/>
          </a:prstGeom>
          <a:noFill/>
          <a:ln w="9525">
            <a:noFill/>
            <a:miter lim="800000"/>
            <a:headEnd/>
            <a:tailEnd/>
          </a:ln>
        </p:spPr>
      </p:pic>
    </p:spTree>
    <p:extLst>
      <p:ext uri="{BB962C8B-B14F-4D97-AF65-F5344CB8AC3E}">
        <p14:creationId xmlns:p14="http://schemas.microsoft.com/office/powerpoint/2010/main" val="40991820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noFill/>
        </p:spPr>
        <p:txBody>
          <a:bodyPr/>
          <a:lstStyle/>
          <a:p>
            <a:r>
              <a:rPr lang="en-US" dirty="0" smtClean="0"/>
              <a:t>     </a:t>
            </a:r>
            <a:r>
              <a:rPr lang="en-US" dirty="0" err="1" smtClean="0"/>
              <a:t>Fireblight</a:t>
            </a:r>
            <a:r>
              <a:rPr lang="en-US" dirty="0" smtClean="0"/>
              <a:t> Management</a:t>
            </a:r>
          </a:p>
        </p:txBody>
      </p:sp>
      <p:sp>
        <p:nvSpPr>
          <p:cNvPr id="6" name="Rectangle 5"/>
          <p:cNvSpPr/>
          <p:nvPr/>
        </p:nvSpPr>
        <p:spPr>
          <a:xfrm>
            <a:off x="562048" y="1543050"/>
            <a:ext cx="7541601" cy="1569660"/>
          </a:xfrm>
          <a:prstGeom prst="rect">
            <a:avLst/>
          </a:prstGeom>
        </p:spPr>
        <p:txBody>
          <a:bodyPr wrap="square">
            <a:spAutoFit/>
          </a:bodyPr>
          <a:lstStyle/>
          <a:p>
            <a:r>
              <a:rPr lang="en-US" sz="3200" dirty="0" smtClean="0"/>
              <a:t>Remove infections in summer or winter when bacteria are not spreading through the tree. </a:t>
            </a:r>
            <a:endParaRPr lang="en-US" sz="3200" dirty="0"/>
          </a:p>
        </p:txBody>
      </p:sp>
      <p:pic>
        <p:nvPicPr>
          <p:cNvPr id="10" name="irc_mi" descr="http://www.coldclimategardening.com/images/rundy_pruning.jpg"/>
          <p:cNvPicPr/>
          <p:nvPr/>
        </p:nvPicPr>
        <p:blipFill>
          <a:blip r:embed="rId3"/>
          <a:srcRect/>
          <a:stretch>
            <a:fillRect/>
          </a:stretch>
        </p:blipFill>
        <p:spPr bwMode="auto">
          <a:xfrm>
            <a:off x="4200525" y="2817435"/>
            <a:ext cx="4486275" cy="3688140"/>
          </a:xfrm>
          <a:prstGeom prst="rect">
            <a:avLst/>
          </a:prstGeom>
          <a:noFill/>
          <a:ln w="9525">
            <a:noFill/>
            <a:miter lim="800000"/>
            <a:headEnd/>
            <a:tailEnd/>
          </a:ln>
        </p:spPr>
      </p:pic>
      <p:sp>
        <p:nvSpPr>
          <p:cNvPr id="11" name="TextBox 10"/>
          <p:cNvSpPr txBox="1"/>
          <p:nvPr/>
        </p:nvSpPr>
        <p:spPr>
          <a:xfrm>
            <a:off x="247650" y="4121834"/>
            <a:ext cx="4085199" cy="584775"/>
          </a:xfrm>
          <a:prstGeom prst="rect">
            <a:avLst/>
          </a:prstGeom>
          <a:noFill/>
        </p:spPr>
        <p:txBody>
          <a:bodyPr wrap="square" rtlCol="0">
            <a:spAutoFit/>
          </a:bodyPr>
          <a:lstStyle/>
          <a:p>
            <a:pPr algn="ctr"/>
            <a:r>
              <a:rPr lang="en-US" sz="3200" b="1" dirty="0" smtClean="0"/>
              <a:t>Not IPM approved</a:t>
            </a:r>
            <a:endParaRPr lang="en-US" sz="3200" b="1" dirty="0"/>
          </a:p>
        </p:txBody>
      </p:sp>
      <p:pic>
        <p:nvPicPr>
          <p:cNvPr id="7" name="Content Placeholder 3" descr="MasterGardener logo.eps"/>
          <p:cNvPicPr>
            <a:picLocks noChangeAspect="1"/>
          </p:cNvPicPr>
          <p:nvPr/>
        </p:nvPicPr>
        <p:blipFill>
          <a:blip r:embed="rId4"/>
          <a:srcRect l="-39392" r="-39392"/>
          <a:stretch>
            <a:fillRect/>
          </a:stretch>
        </p:blipFill>
        <p:spPr>
          <a:xfrm>
            <a:off x="0" y="274638"/>
            <a:ext cx="2213310" cy="12172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5" y="1605516"/>
            <a:ext cx="8229600" cy="1143000"/>
          </a:xfrm>
          <a:solidFill>
            <a:schemeClr val="bg1"/>
          </a:solidFill>
        </p:spPr>
        <p:txBody>
          <a:bodyPr/>
          <a:lstStyle/>
          <a:p>
            <a:r>
              <a:rPr lang="en-US" b="1" dirty="0" smtClean="0"/>
              <a:t>For more details and more pests</a:t>
            </a:r>
            <a:endParaRPr lang="en-US" b="1" dirty="0"/>
          </a:p>
        </p:txBody>
      </p:sp>
      <p:sp>
        <p:nvSpPr>
          <p:cNvPr id="4" name="Title 1"/>
          <p:cNvSpPr txBox="1">
            <a:spLocks/>
          </p:cNvSpPr>
          <p:nvPr/>
        </p:nvSpPr>
        <p:spPr bwMode="auto">
          <a:xfrm>
            <a:off x="257174" y="2748516"/>
            <a:ext cx="8229600" cy="1143000"/>
          </a:xfrm>
          <a:prstGeom prst="rect">
            <a:avLst/>
          </a:prstGeom>
          <a:solidFill>
            <a:srgbClr val="FFFF66"/>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rPr>
              <a:t>ipm.ucanr.edu/PMG/PESTNOTES</a:t>
            </a:r>
            <a:endParaRPr kumimoji="0" lang="en-US" sz="4400" b="0" i="0" u="none" strike="noStrike" kern="1200" cap="none" spc="0" normalizeH="0" baseline="0" noProof="0" dirty="0">
              <a:ln>
                <a:noFill/>
              </a:ln>
              <a:solidFill>
                <a:schemeClr val="tx1"/>
              </a:solidFill>
              <a:effectLst/>
              <a:uLnTx/>
              <a:uFillTx/>
              <a:latin typeface="+mj-lt"/>
              <a:ea typeface="ＭＳ Ｐゴシック" pitchFamily="-65" charset="-128"/>
              <a:cs typeface="ＭＳ Ｐゴシック" pitchFamily="-65" charset="-128"/>
            </a:endParaRPr>
          </a:p>
        </p:txBody>
      </p:sp>
      <p:pic>
        <p:nvPicPr>
          <p:cNvPr id="5" name="Picture 4" descr="Return to Home Page"/>
          <p:cNvPicPr/>
          <p:nvPr/>
        </p:nvPicPr>
        <p:blipFill>
          <a:blip r:embed="rId3"/>
          <a:srcRect/>
          <a:stretch>
            <a:fillRect/>
          </a:stretch>
        </p:blipFill>
        <p:spPr bwMode="auto">
          <a:xfrm>
            <a:off x="571500" y="390525"/>
            <a:ext cx="7915275" cy="911543"/>
          </a:xfrm>
          <a:prstGeom prst="rect">
            <a:avLst/>
          </a:prstGeom>
          <a:noFill/>
          <a:ln w="9525">
            <a:noFill/>
            <a:miter lim="800000"/>
            <a:headEnd/>
            <a:tailEnd/>
          </a:ln>
        </p:spPr>
      </p:pic>
      <p:sp>
        <p:nvSpPr>
          <p:cNvPr id="6" name="Rectangle 5"/>
          <p:cNvSpPr/>
          <p:nvPr/>
        </p:nvSpPr>
        <p:spPr>
          <a:xfrm>
            <a:off x="257174" y="5209953"/>
            <a:ext cx="8886825" cy="584775"/>
          </a:xfrm>
          <a:prstGeom prst="rect">
            <a:avLst/>
          </a:prstGeom>
          <a:solidFill>
            <a:schemeClr val="accent3">
              <a:lumMod val="40000"/>
              <a:lumOff val="60000"/>
            </a:schemeClr>
          </a:solidFill>
        </p:spPr>
        <p:txBody>
          <a:bodyPr wrap="square">
            <a:spAutoFit/>
          </a:bodyPr>
          <a:lstStyle/>
          <a:p>
            <a:r>
              <a:rPr lang="en-US" sz="3200" b="1" dirty="0" smtClean="0"/>
              <a:t>ipm.ucanr.edu/PMG/</a:t>
            </a:r>
            <a:r>
              <a:rPr lang="en-US" sz="3200" b="1" dirty="0" err="1" smtClean="0"/>
              <a:t>menu.homegarden.html</a:t>
            </a:r>
            <a:endParaRPr lang="en-US" sz="3200" b="1" dirty="0"/>
          </a:p>
        </p:txBody>
      </p:sp>
      <p:sp>
        <p:nvSpPr>
          <p:cNvPr id="7" name="TextBox 6"/>
          <p:cNvSpPr txBox="1"/>
          <p:nvPr/>
        </p:nvSpPr>
        <p:spPr>
          <a:xfrm>
            <a:off x="1351958" y="4432300"/>
            <a:ext cx="6814142" cy="523220"/>
          </a:xfrm>
          <a:prstGeom prst="rect">
            <a:avLst/>
          </a:prstGeom>
          <a:noFill/>
        </p:spPr>
        <p:txBody>
          <a:bodyPr wrap="square" rtlCol="0">
            <a:spAutoFit/>
          </a:bodyPr>
          <a:lstStyle/>
          <a:p>
            <a:r>
              <a:rPr lang="en-US" sz="2800" dirty="0" smtClean="0"/>
              <a:t>And for more on gardening in general</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smtClean="0"/>
              <a:t>Thank you!	</a:t>
            </a:r>
          </a:p>
        </p:txBody>
      </p:sp>
      <p:pic>
        <p:nvPicPr>
          <p:cNvPr id="91139" name="Picture 2"/>
          <p:cNvPicPr>
            <a:picLocks noChangeAspect="1"/>
          </p:cNvPicPr>
          <p:nvPr/>
        </p:nvPicPr>
        <p:blipFill>
          <a:blip r:embed="rId2"/>
          <a:srcRect/>
          <a:stretch>
            <a:fillRect/>
          </a:stretch>
        </p:blipFill>
        <p:spPr bwMode="auto">
          <a:xfrm>
            <a:off x="457200" y="1417638"/>
            <a:ext cx="3810000" cy="2857500"/>
          </a:xfrm>
          <a:prstGeom prst="rect">
            <a:avLst/>
          </a:prstGeom>
          <a:noFill/>
          <a:ln w="9525">
            <a:noFill/>
            <a:miter lim="800000"/>
            <a:headEnd/>
            <a:tailEnd/>
          </a:ln>
        </p:spPr>
      </p:pic>
      <p:pic>
        <p:nvPicPr>
          <p:cNvPr id="91140" name="Picture 3"/>
          <p:cNvPicPr>
            <a:picLocks noChangeAspect="1"/>
          </p:cNvPicPr>
          <p:nvPr/>
        </p:nvPicPr>
        <p:blipFill>
          <a:blip r:embed="rId3"/>
          <a:srcRect/>
          <a:stretch>
            <a:fillRect/>
          </a:stretch>
        </p:blipFill>
        <p:spPr bwMode="auto">
          <a:xfrm>
            <a:off x="2767013" y="3971925"/>
            <a:ext cx="3000375" cy="2624138"/>
          </a:xfrm>
          <a:prstGeom prst="rect">
            <a:avLst/>
          </a:prstGeom>
          <a:noFill/>
          <a:ln w="9525">
            <a:noFill/>
            <a:miter lim="800000"/>
            <a:headEnd/>
            <a:tailEnd/>
          </a:ln>
        </p:spPr>
      </p:pic>
      <p:pic>
        <p:nvPicPr>
          <p:cNvPr id="91141" name="Picture 4"/>
          <p:cNvPicPr>
            <a:picLocks noChangeAspect="1"/>
          </p:cNvPicPr>
          <p:nvPr/>
        </p:nvPicPr>
        <p:blipFill>
          <a:blip r:embed="rId4"/>
          <a:srcRect/>
          <a:stretch>
            <a:fillRect/>
          </a:stretch>
        </p:blipFill>
        <p:spPr bwMode="auto">
          <a:xfrm>
            <a:off x="5426075" y="1719263"/>
            <a:ext cx="3260725" cy="2555875"/>
          </a:xfrm>
          <a:prstGeom prst="rect">
            <a:avLst/>
          </a:prstGeom>
          <a:noFill/>
          <a:ln w="9525">
            <a:noFill/>
            <a:miter lim="800000"/>
            <a:headEnd/>
            <a:tailEnd/>
          </a:ln>
        </p:spPr>
      </p:pic>
      <p:sp>
        <p:nvSpPr>
          <p:cNvPr id="91142" name="TextBox 7"/>
          <p:cNvSpPr txBox="1">
            <a:spLocks noChangeArrowheads="1"/>
          </p:cNvSpPr>
          <p:nvPr/>
        </p:nvSpPr>
        <p:spPr bwMode="auto">
          <a:xfrm rot="-1970763">
            <a:off x="6403975" y="5011738"/>
            <a:ext cx="2282825" cy="646112"/>
          </a:xfrm>
          <a:prstGeom prst="rect">
            <a:avLst/>
          </a:prstGeom>
          <a:noFill/>
          <a:ln w="9525">
            <a:noFill/>
            <a:miter lim="800000"/>
            <a:headEnd/>
            <a:tailEnd/>
          </a:ln>
        </p:spPr>
        <p:txBody>
          <a:bodyPr>
            <a:spAutoFit/>
          </a:bodyPr>
          <a:lstStyle/>
          <a:p>
            <a:pPr eaLnBrk="1" hangingPunct="1"/>
            <a:r>
              <a:rPr lang="en-US"/>
              <a:t>(Psst!</a:t>
            </a:r>
          </a:p>
          <a:p>
            <a:pPr eaLnBrk="1" hangingPunct="1"/>
            <a:r>
              <a:rPr lang="en-US"/>
              <a:t>Tell a friend!)</a:t>
            </a:r>
          </a:p>
        </p:txBody>
      </p:sp>
      <p:pic>
        <p:nvPicPr>
          <p:cNvPr id="7" name="Content Placeholder 3" descr="MasterGardener logo.eps"/>
          <p:cNvPicPr>
            <a:picLocks noChangeAspect="1"/>
          </p:cNvPicPr>
          <p:nvPr/>
        </p:nvPicPr>
        <p:blipFill>
          <a:blip r:embed="rId5"/>
          <a:srcRect l="-39392" r="-39392"/>
          <a:stretch>
            <a:fillRect/>
          </a:stretch>
        </p:blipFill>
        <p:spPr>
          <a:xfrm>
            <a:off x="0" y="246780"/>
            <a:ext cx="2128982" cy="11708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sz="4000" smtClean="0"/>
              <a:t>UC Master Gardeners of Napa County</a:t>
            </a:r>
          </a:p>
        </p:txBody>
      </p:sp>
      <p:pic>
        <p:nvPicPr>
          <p:cNvPr id="92163" name="Content Placeholder 3" descr="MasterGardener logo.eps"/>
          <p:cNvPicPr>
            <a:picLocks noGrp="1" noChangeAspect="1"/>
          </p:cNvPicPr>
          <p:nvPr>
            <p:ph idx="1"/>
          </p:nvPr>
        </p:nvPicPr>
        <p:blipFill>
          <a:blip r:embed="rId2"/>
          <a:srcRect l="-39392" r="-39392"/>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Napa Valley Sunset Zone Map.jpg"/>
          <p:cNvPicPr>
            <a:picLocks noChangeAspect="1"/>
          </p:cNvPicPr>
          <p:nvPr/>
        </p:nvPicPr>
        <p:blipFill>
          <a:blip r:embed="rId3"/>
          <a:stretch>
            <a:fillRect/>
          </a:stretch>
        </p:blipFill>
        <p:spPr>
          <a:xfrm>
            <a:off x="0" y="0"/>
            <a:ext cx="8065688" cy="9733266"/>
          </a:xfrm>
          <a:prstGeom prst="rect">
            <a:avLst/>
          </a:prstGeo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14026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10624</TotalTime>
  <Words>5586</Words>
  <Application>Microsoft Macintosh PowerPoint</Application>
  <PresentationFormat>On-screen Show (4:3)</PresentationFormat>
  <Paragraphs>742</Paragraphs>
  <Slides>89</Slides>
  <Notes>48</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Fruit Tree Selection and Planting</vt:lpstr>
      <vt:lpstr>Welcome!</vt:lpstr>
      <vt:lpstr>       Presented by UC Master Gardeners      of Napa County</vt:lpstr>
      <vt:lpstr>Who We Are</vt:lpstr>
      <vt:lpstr>       Fruit Tree Selection and Planting November 15, 2015</vt:lpstr>
      <vt:lpstr>Climate </vt:lpstr>
      <vt:lpstr>USDA Zones</vt:lpstr>
      <vt:lpstr>  Sunset Climate Zones</vt:lpstr>
      <vt:lpstr>PowerPoint Presentation</vt:lpstr>
      <vt:lpstr>Microclimate</vt:lpstr>
      <vt:lpstr>Microclimates</vt:lpstr>
      <vt:lpstr>      Location/Tree Size</vt:lpstr>
      <vt:lpstr>     Site Constraints</vt:lpstr>
      <vt:lpstr>     Site Considerations</vt:lpstr>
      <vt:lpstr>      Relative sizes of Fruit trees</vt:lpstr>
      <vt:lpstr>     Genetic Dwarf Peach</vt:lpstr>
      <vt:lpstr>       Espalier Patterns</vt:lpstr>
      <vt:lpstr>More Espalier</vt:lpstr>
      <vt:lpstr>Fruit Tree Hedge</vt:lpstr>
      <vt:lpstr>Fruit Tree Hedge</vt:lpstr>
      <vt:lpstr>Fruit Tree selection: 3 or 4 in a hole</vt:lpstr>
      <vt:lpstr>     Fruit Tree Terms</vt:lpstr>
      <vt:lpstr>Fruit Tree selection:  space considerations</vt:lpstr>
      <vt:lpstr>      Trees requiring good drainage</vt:lpstr>
      <vt:lpstr>     Trees tolerating clay soil      and wet spring</vt:lpstr>
      <vt:lpstr>       Drought-resistant trees</vt:lpstr>
      <vt:lpstr>    Fruit Tree Terms: Chill Hours</vt:lpstr>
      <vt:lpstr>      Chill Hours  </vt:lpstr>
      <vt:lpstr>Chill Hours</vt:lpstr>
      <vt:lpstr>       Good Performers, Napa County</vt:lpstr>
      <vt:lpstr>Rootstocks</vt:lpstr>
      <vt:lpstr>       Good Performers, Napa County</vt:lpstr>
      <vt:lpstr>Rootstock</vt:lpstr>
      <vt:lpstr>      Good Performers, Napa County</vt:lpstr>
      <vt:lpstr>      Good Performers, Napa County</vt:lpstr>
      <vt:lpstr>Rootstock</vt:lpstr>
      <vt:lpstr>      Good Performers, Napa County</vt:lpstr>
      <vt:lpstr>      Good Performers, Napa County</vt:lpstr>
      <vt:lpstr>     Good Performers, Napa County</vt:lpstr>
      <vt:lpstr>Pollination</vt:lpstr>
      <vt:lpstr>Pollination</vt:lpstr>
      <vt:lpstr>Pollination</vt:lpstr>
      <vt:lpstr>Self-Pollinating</vt:lpstr>
      <vt:lpstr>Self-Sterile</vt:lpstr>
      <vt:lpstr>        What’s a Home Gardener to do?</vt:lpstr>
      <vt:lpstr>        What’s a Home Gardener to do?</vt:lpstr>
      <vt:lpstr>        What else can you do?</vt:lpstr>
      <vt:lpstr>Planting Fruit Trees</vt:lpstr>
      <vt:lpstr>         Fruit Trees</vt:lpstr>
      <vt:lpstr>1st Step – Read the Tags</vt:lpstr>
      <vt:lpstr>Good Soil Tilth</vt:lpstr>
      <vt:lpstr>         Identify Soil Problems</vt:lpstr>
      <vt:lpstr>    DIY Test for Drainage</vt:lpstr>
      <vt:lpstr>     Identify Soil Problems</vt:lpstr>
      <vt:lpstr>        Breakup Surrounding Soil</vt:lpstr>
      <vt:lpstr>            Add Amendments and Fertilizer</vt:lpstr>
      <vt:lpstr>         Bare Root Fruit Trees</vt:lpstr>
      <vt:lpstr>        Planting Hole Preparation        Bare Root Fruit Trees</vt:lpstr>
      <vt:lpstr>          Planting Hole Preparation            Bare Root Fruit Trees</vt:lpstr>
      <vt:lpstr>         Planting Preparation           Bare Root Fruit Trees</vt:lpstr>
      <vt:lpstr>         Planting Preparation           Bare Root Fruit Trees</vt:lpstr>
      <vt:lpstr>          Planting Preparation           Bare Root Fruit Trees</vt:lpstr>
      <vt:lpstr>          Planting a Bare Root Fruit Tree</vt:lpstr>
      <vt:lpstr>          Planting Hole Preparation          Container Grown Tree</vt:lpstr>
      <vt:lpstr>          Planting a Container Grown Tree</vt:lpstr>
      <vt:lpstr>         Planting a Container Grown Tree</vt:lpstr>
      <vt:lpstr>         Planting a Container Grown Tree</vt:lpstr>
      <vt:lpstr>         Planting Bare Root and                                            Container Grown Trees</vt:lpstr>
      <vt:lpstr>         Planting Bare Root and                                            Container Grown Trees</vt:lpstr>
      <vt:lpstr>         Planting Bare Root and                                            Container Grown Trees</vt:lpstr>
      <vt:lpstr>           Planting Bare Root and Container Grown Trees</vt:lpstr>
      <vt:lpstr>Planting Bare Root and               Container Grown Trees</vt:lpstr>
      <vt:lpstr>Planting Bare Root and                                            Container Grown Trees</vt:lpstr>
      <vt:lpstr>        Option – Plant in a Raised Bed</vt:lpstr>
      <vt:lpstr>        Another Option – Plant in a Container</vt:lpstr>
      <vt:lpstr>Planting Bare Root and                                            Container Grown Trees</vt:lpstr>
      <vt:lpstr>El Nino is Coming!</vt:lpstr>
      <vt:lpstr>El Nino is Coming!</vt:lpstr>
      <vt:lpstr>Post Planting</vt:lpstr>
      <vt:lpstr>         Focus on Four Common  Problems </vt:lpstr>
      <vt:lpstr>Fireblight</vt:lpstr>
      <vt:lpstr>Fireblight</vt:lpstr>
      <vt:lpstr>Fireblight</vt:lpstr>
      <vt:lpstr>Fireblight Management</vt:lpstr>
      <vt:lpstr>Fireblight Management</vt:lpstr>
      <vt:lpstr>     Fireblight Management</vt:lpstr>
      <vt:lpstr>For more details and more pests</vt:lpstr>
      <vt:lpstr>Thank you! </vt:lpstr>
      <vt:lpstr>UC Master Gardeners of Napa County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Fruit Tree Selection and Planting</dc:title>
  <dc:creator>Gayle  Nelson</dc:creator>
  <cp:lastModifiedBy>Gayle Nelson</cp:lastModifiedBy>
  <cp:revision>94</cp:revision>
  <cp:lastPrinted>2015-11-10T23:36:16Z</cp:lastPrinted>
  <dcterms:created xsi:type="dcterms:W3CDTF">2012-10-29T19:30:14Z</dcterms:created>
  <dcterms:modified xsi:type="dcterms:W3CDTF">2016-01-05T01:17:30Z</dcterms:modified>
</cp:coreProperties>
</file>