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9" r:id="rId4"/>
    <p:sldId id="273" r:id="rId5"/>
    <p:sldId id="266" r:id="rId6"/>
    <p:sldId id="267" r:id="rId7"/>
    <p:sldId id="268" r:id="rId8"/>
    <p:sldId id="274" r:id="rId9"/>
    <p:sldId id="278" r:id="rId10"/>
    <p:sldId id="265" r:id="rId11"/>
    <p:sldId id="275" r:id="rId12"/>
    <p:sldId id="277" r:id="rId13"/>
    <p:sldId id="276"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9983" autoAdjust="0"/>
  </p:normalViewPr>
  <p:slideViewPr>
    <p:cSldViewPr snapToGrid="0">
      <p:cViewPr varScale="1">
        <p:scale>
          <a:sx n="76" d="100"/>
          <a:sy n="76" d="100"/>
        </p:scale>
        <p:origin x="103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A38C5D4-D7DE-43DF-A7C8-4EBC3D6B25F4}" type="datetimeFigureOut">
              <a:rPr lang="en-US" smtClean="0"/>
              <a:t>1/22/2016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009F93E-A889-4944-9220-62441FDDF80A}" type="slidenum">
              <a:rPr lang="en-US" smtClean="0"/>
              <a:t>‹#›</a:t>
            </a:fld>
            <a:endParaRPr lang="en-US"/>
          </a:p>
        </p:txBody>
      </p:sp>
    </p:spTree>
    <p:extLst>
      <p:ext uri="{BB962C8B-B14F-4D97-AF65-F5344CB8AC3E}">
        <p14:creationId xmlns:p14="http://schemas.microsoft.com/office/powerpoint/2010/main" val="70875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pkb.org/home/pathogenesis/microbiota#fn__1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pkb.org/home/pathogenesis/microbiota#fn__1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Trivia question: what</a:t>
            </a:r>
            <a:r>
              <a:rPr lang="en-US" baseline="0" dirty="0" smtClean="0"/>
              <a:t> is the occupation of the person in this picture?</a:t>
            </a:r>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a:t>
            </a:fld>
            <a:endParaRPr lang="en-US"/>
          </a:p>
        </p:txBody>
      </p:sp>
    </p:spTree>
    <p:extLst>
      <p:ext uri="{BB962C8B-B14F-4D97-AF65-F5344CB8AC3E}">
        <p14:creationId xmlns:p14="http://schemas.microsoft.com/office/powerpoint/2010/main" val="32074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Quarantines - Measles and polio are still common disease in other countries.</a:t>
            </a:r>
            <a:r>
              <a:rPr lang="en-US" baseline="0" dirty="0" smtClean="0"/>
              <a:t> Dengue and C</a:t>
            </a:r>
            <a:r>
              <a:rPr lang="en-US" dirty="0" smtClean="0"/>
              <a:t>hikungunya viruses exist</a:t>
            </a:r>
            <a:r>
              <a:rPr lang="en-US" baseline="0" dirty="0" smtClean="0"/>
              <a:t> in Mexico—</a:t>
            </a:r>
            <a:r>
              <a:rPr lang="en-US" baseline="0" dirty="0" err="1" smtClean="0"/>
              <a:t>Aedes</a:t>
            </a:r>
            <a:r>
              <a:rPr lang="en-US" baseline="0" dirty="0" smtClean="0"/>
              <a:t> species mosquitoes are not in US that can vector these viruses.</a:t>
            </a:r>
          </a:p>
          <a:p>
            <a:endParaRPr lang="en-US" baseline="0" dirty="0" smtClean="0"/>
          </a:p>
          <a:p>
            <a:r>
              <a:rPr lang="en-US" baseline="0" dirty="0" smtClean="0"/>
              <a:t>Lifestyle: “</a:t>
            </a:r>
            <a:r>
              <a:rPr lang="en-US" dirty="0" smtClean="0"/>
              <a:t>Sleep is essential for good health; it is a necessity, not a luxury.” http://www.cdc.gov/pcd/issues/2013/pdf/13_0081.pdf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09F93E-A889-4944-9220-62441FDDF80A}" type="slidenum">
              <a:rPr lang="en-US" smtClean="0"/>
              <a:t>10</a:t>
            </a:fld>
            <a:endParaRPr lang="en-US"/>
          </a:p>
        </p:txBody>
      </p:sp>
    </p:spTree>
    <p:extLst>
      <p:ext uri="{BB962C8B-B14F-4D97-AF65-F5344CB8AC3E}">
        <p14:creationId xmlns:p14="http://schemas.microsoft.com/office/powerpoint/2010/main" val="176613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UC-ANR safety notes on disease prevention and awareness for rural and urban</a:t>
            </a:r>
            <a:r>
              <a:rPr lang="en-US" baseline="0" dirty="0" smtClean="0"/>
              <a:t> workers</a:t>
            </a:r>
          </a:p>
          <a:p>
            <a:pPr defTabSz="924916">
              <a:defRPr/>
            </a:pPr>
            <a:r>
              <a:rPr lang="en-US" baseline="0" dirty="0" smtClean="0"/>
              <a:t>4H </a:t>
            </a:r>
            <a:r>
              <a:rPr lang="en-US" baseline="0" dirty="0" err="1" smtClean="0"/>
              <a:t>CloverSafe</a:t>
            </a:r>
            <a:r>
              <a:rPr lang="en-US" baseline="0" dirty="0" smtClean="0"/>
              <a:t> notes on food preparation, animal care, and communicable disease prevention</a:t>
            </a:r>
          </a:p>
          <a:p>
            <a:pPr defTabSz="924916">
              <a:defRPr/>
            </a:pPr>
            <a:r>
              <a:rPr lang="en-US" baseline="0" dirty="0" smtClean="0"/>
              <a:t>UC-IPM </a:t>
            </a:r>
            <a:r>
              <a:rPr lang="en-US" baseline="0" dirty="0" err="1" smtClean="0"/>
              <a:t>pestnotes</a:t>
            </a:r>
            <a:r>
              <a:rPr lang="en-US" baseline="0" dirty="0" smtClean="0"/>
              <a:t> for vertebrate disease vectors - Pest management guidelines for common invertebrate disease vectors: Mosquitoes, Ticks, Fleas</a:t>
            </a:r>
            <a:endParaRPr lang="en-US" dirty="0" smtClean="0"/>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11</a:t>
            </a:fld>
            <a:endParaRPr lang="en-US"/>
          </a:p>
        </p:txBody>
      </p:sp>
    </p:spTree>
    <p:extLst>
      <p:ext uri="{BB962C8B-B14F-4D97-AF65-F5344CB8AC3E}">
        <p14:creationId xmlns:p14="http://schemas.microsoft.com/office/powerpoint/2010/main" val="235333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CDPH – Local disease outbreak information (West Nile </a:t>
            </a:r>
            <a:r>
              <a:rPr lang="en-US" dirty="0" err="1" smtClean="0"/>
              <a:t>etc</a:t>
            </a:r>
            <a:r>
              <a:rPr lang="en-US" dirty="0" smtClean="0"/>
              <a:t>)</a:t>
            </a:r>
          </a:p>
          <a:p>
            <a:pPr defTabSz="924916">
              <a:defRPr/>
            </a:pPr>
            <a:r>
              <a:rPr lang="en-US" dirty="0" smtClean="0"/>
              <a:t>CDC - Disease information, traveler’s health, emergency preparedness, and healthy lifestyle choices</a:t>
            </a:r>
          </a:p>
          <a:p>
            <a:pPr defTabSz="924916">
              <a:defRPr/>
            </a:pPr>
            <a:r>
              <a:rPr lang="en-US" dirty="0" smtClean="0"/>
              <a:t>Health agency of Canada</a:t>
            </a:r>
            <a:r>
              <a:rPr lang="en-US" baseline="0" dirty="0" smtClean="0"/>
              <a:t> - </a:t>
            </a:r>
            <a:r>
              <a:rPr lang="en-US" dirty="0" smtClean="0"/>
              <a:t>Technical (Lab) information for pathogenic microorganisms</a:t>
            </a:r>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12</a:t>
            </a:fld>
            <a:endParaRPr lang="en-US"/>
          </a:p>
        </p:txBody>
      </p:sp>
    </p:spTree>
    <p:extLst>
      <p:ext uri="{BB962C8B-B14F-4D97-AF65-F5344CB8AC3E}">
        <p14:creationId xmlns:p14="http://schemas.microsoft.com/office/powerpoint/2010/main" val="383192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09F93E-A889-4944-9220-62441FDDF80A}" type="slidenum">
              <a:rPr lang="en-US" smtClean="0"/>
              <a:t>13</a:t>
            </a:fld>
            <a:endParaRPr lang="en-US"/>
          </a:p>
        </p:txBody>
      </p:sp>
    </p:spTree>
    <p:extLst>
      <p:ext uri="{BB962C8B-B14F-4D97-AF65-F5344CB8AC3E}">
        <p14:creationId xmlns:p14="http://schemas.microsoft.com/office/powerpoint/2010/main" val="196189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Some</a:t>
            </a:r>
            <a:r>
              <a:rPr lang="en-US" baseline="0" dirty="0" smtClean="0"/>
              <a:t> viruses are r</a:t>
            </a:r>
            <a:r>
              <a:rPr lang="en-US" dirty="0" smtClean="0"/>
              <a:t>acing your immune system to find another host.</a:t>
            </a:r>
            <a:r>
              <a:rPr lang="en-US" baseline="0" dirty="0" smtClean="0"/>
              <a:t> Others </a:t>
            </a:r>
            <a:r>
              <a:rPr lang="en-US" dirty="0" smtClean="0"/>
              <a:t>integrate</a:t>
            </a:r>
            <a:r>
              <a:rPr lang="en-US" baseline="0" dirty="0" smtClean="0"/>
              <a:t> and hideout</a:t>
            </a:r>
            <a:r>
              <a:rPr lang="en-US" dirty="0" smtClean="0"/>
              <a:t> into your DNA so they can stay a lifetime. </a:t>
            </a:r>
          </a:p>
          <a:p>
            <a:pPr marL="173422" indent="-173422">
              <a:buFont typeface="Arial" panose="020B0604020202020204" pitchFamily="34" charset="0"/>
              <a:buChar char="•"/>
            </a:pPr>
            <a:r>
              <a:rPr lang="en-US" dirty="0" smtClean="0"/>
              <a:t>Vaccines work for viruses (and some bacterial diseases).</a:t>
            </a:r>
            <a:r>
              <a:rPr lang="en-US" baseline="0" dirty="0" smtClean="0"/>
              <a:t> Antibiotics only work on bacteria</a:t>
            </a:r>
            <a:endParaRPr lang="en-US" dirty="0" smtClean="0"/>
          </a:p>
          <a:p>
            <a:pPr marL="173422" indent="-173422">
              <a:buFont typeface="Arial" panose="020B0604020202020204" pitchFamily="34" charset="0"/>
              <a:buChar char="•"/>
            </a:pPr>
            <a:r>
              <a:rPr lang="en-US" baseline="0" dirty="0" smtClean="0"/>
              <a:t>Bacteria, fungi and parasites can form resistant spores or cysts which are hard to destroy.</a:t>
            </a:r>
          </a:p>
          <a:p>
            <a:pPr marL="173422" indent="-173422">
              <a:buFont typeface="Arial" panose="020B0604020202020204" pitchFamily="34" charset="0"/>
              <a:buChar char="•"/>
            </a:pPr>
            <a:r>
              <a:rPr lang="en-US" baseline="0" dirty="0" smtClean="0"/>
              <a:t>Bacteria and fungi can produce toxins. </a:t>
            </a:r>
          </a:p>
          <a:p>
            <a:pPr marL="173422" indent="-173422">
              <a:buFont typeface="Arial" panose="020B0604020202020204" pitchFamily="34" charset="0"/>
              <a:buChar char="•"/>
            </a:pPr>
            <a:r>
              <a:rPr lang="en-US" baseline="0" dirty="0" smtClean="0"/>
              <a:t>Fungi and Parasites can be hard to kill.</a:t>
            </a:r>
            <a:endParaRPr lang="en-US" dirty="0" smtClean="0"/>
          </a:p>
          <a:p>
            <a:endParaRPr lang="en-US" dirty="0" smtClean="0"/>
          </a:p>
          <a:p>
            <a:r>
              <a:rPr lang="en-US" dirty="0" smtClean="0"/>
              <a:t>Viruses: Influenza, Rotavirus, Hepatitis, West Nile Virus, Human Papilloma Virus (HPV), Hanta Virus, Measles virus, Herpes virus</a:t>
            </a:r>
          </a:p>
          <a:p>
            <a:r>
              <a:rPr lang="en-US" dirty="0" smtClean="0"/>
              <a:t>Bacteria: </a:t>
            </a:r>
            <a:r>
              <a:rPr lang="en-US" i="1" dirty="0" smtClean="0"/>
              <a:t>E. coli, Salmonella, Clostridium </a:t>
            </a:r>
            <a:r>
              <a:rPr lang="en-US" i="1" dirty="0" err="1" smtClean="0"/>
              <a:t>dificile</a:t>
            </a:r>
            <a:r>
              <a:rPr lang="en-US" i="1" dirty="0" smtClean="0"/>
              <a:t>, Yersinia </a:t>
            </a:r>
            <a:r>
              <a:rPr lang="en-US" i="1" dirty="0" err="1" smtClean="0"/>
              <a:t>pestis</a:t>
            </a:r>
            <a:r>
              <a:rPr lang="en-US" i="1" dirty="0" smtClean="0"/>
              <a:t> </a:t>
            </a:r>
            <a:r>
              <a:rPr lang="en-US" dirty="0" smtClean="0"/>
              <a:t>(plague), </a:t>
            </a:r>
            <a:r>
              <a:rPr lang="en-US" i="1" dirty="0" smtClean="0"/>
              <a:t>Mycobacterium tuberculosis, Legionella</a:t>
            </a:r>
          </a:p>
          <a:p>
            <a:r>
              <a:rPr lang="en-US" dirty="0" smtClean="0"/>
              <a:t>Fungi: </a:t>
            </a:r>
            <a:r>
              <a:rPr lang="en-US" i="1" dirty="0" err="1" smtClean="0"/>
              <a:t>Coccidiodes</a:t>
            </a:r>
            <a:r>
              <a:rPr lang="en-US" i="1" dirty="0" smtClean="0"/>
              <a:t> </a:t>
            </a:r>
            <a:r>
              <a:rPr lang="en-US" i="1" dirty="0" err="1" smtClean="0"/>
              <a:t>immitis</a:t>
            </a:r>
            <a:r>
              <a:rPr lang="en-US" i="1" dirty="0" smtClean="0"/>
              <a:t> </a:t>
            </a:r>
            <a:r>
              <a:rPr lang="en-US" dirty="0" smtClean="0"/>
              <a:t>(Valley Fever), </a:t>
            </a:r>
            <a:r>
              <a:rPr lang="en-US" i="1" dirty="0" smtClean="0"/>
              <a:t>Aspergillus</a:t>
            </a:r>
            <a:r>
              <a:rPr lang="en-US" dirty="0" smtClean="0"/>
              <a:t>, yeasts</a:t>
            </a:r>
          </a:p>
          <a:p>
            <a:r>
              <a:rPr lang="en-US" dirty="0" smtClean="0"/>
              <a:t>Parasites: </a:t>
            </a:r>
            <a:r>
              <a:rPr lang="en-US" i="1" dirty="0" smtClean="0"/>
              <a:t>Cryptosporidium</a:t>
            </a:r>
            <a:r>
              <a:rPr lang="en-US" dirty="0" smtClean="0"/>
              <a:t>, </a:t>
            </a:r>
            <a:r>
              <a:rPr lang="en-US" i="1" dirty="0" smtClean="0"/>
              <a:t>Giardia, Malaria, Toxoplasma </a:t>
            </a:r>
            <a:r>
              <a:rPr lang="en-US" i="1" dirty="0" err="1" smtClean="0"/>
              <a:t>gondii</a:t>
            </a:r>
            <a:r>
              <a:rPr lang="en-US" dirty="0" smtClean="0"/>
              <a:t>, Chagas disease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09F93E-A889-4944-9220-62441FDDF80A}" type="slidenum">
              <a:rPr lang="en-US" smtClean="0"/>
              <a:t>2</a:t>
            </a:fld>
            <a:endParaRPr lang="en-US"/>
          </a:p>
        </p:txBody>
      </p:sp>
    </p:spTree>
    <p:extLst>
      <p:ext uri="{BB962C8B-B14F-4D97-AF65-F5344CB8AC3E}">
        <p14:creationId xmlns:p14="http://schemas.microsoft.com/office/powerpoint/2010/main" val="17805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initiative known as the Human Microbiome Project currently estimates that the microorganisms that live inside or on </a:t>
            </a:r>
            <a:r>
              <a:rPr lang="en-US" i="1" dirty="0"/>
              <a:t>Homo sapiens</a:t>
            </a:r>
            <a:r>
              <a:rPr lang="en-US" dirty="0"/>
              <a:t> outnumber somatic (body) and germ cells [germ cells as in gametes, not bacteria] by a factor of ten.</a:t>
            </a:r>
            <a:r>
              <a:rPr lang="en-US" baseline="30000" dirty="0">
                <a:hlinkClick r:id="rId3"/>
              </a:rPr>
              <a:t>10</a:t>
            </a:r>
            <a:r>
              <a:rPr lang="en-US" dirty="0"/>
              <a:t>  Since the inception of the Human Microbiome Project in 2007, dozens of research teams have gathered data which redefine what it means to be human. Some commentators have gone so far as to refer to the human body as a superorganism whose “whose metabolism represents an amalgamation of microbial and human attributes.”</a:t>
            </a:r>
            <a:r>
              <a:rPr lang="en-US" baseline="30000" dirty="0">
                <a:hlinkClick r:id="rId4"/>
              </a:rPr>
              <a:t>14</a:t>
            </a:r>
            <a:endParaRPr lang="en-US" dirty="0"/>
          </a:p>
          <a:p>
            <a:endParaRPr lang="en-US" dirty="0" smtClean="0"/>
          </a:p>
          <a:p>
            <a:r>
              <a:rPr lang="en-US" dirty="0" smtClean="0"/>
              <a:t>Immune system is adaptive and capable of</a:t>
            </a:r>
            <a:r>
              <a:rPr lang="en-US" baseline="0" dirty="0" smtClean="0"/>
              <a:t> clearing most disease causing microbes from our system. Sometimes our immune system does not work well or disease agents can evade it. </a:t>
            </a:r>
          </a:p>
          <a:p>
            <a:endParaRPr lang="en-US" baseline="0" dirty="0" smtClean="0"/>
          </a:p>
          <a:p>
            <a:r>
              <a:rPr lang="en-US" baseline="0" dirty="0" smtClean="0"/>
              <a:t>Immune compromised populations: diabetes, pregnancy, steroid drug treatment, cancer treatment</a:t>
            </a:r>
          </a:p>
          <a:p>
            <a:endParaRPr lang="en-US" baseline="0" dirty="0" smtClean="0"/>
          </a:p>
          <a:p>
            <a:r>
              <a:rPr lang="en-US" baseline="0" dirty="0" smtClean="0"/>
              <a:t>Zoonotic diseases: hanta virus (</a:t>
            </a:r>
            <a:r>
              <a:rPr lang="en-US" baseline="0" dirty="0" err="1" smtClean="0"/>
              <a:t>peromyscus</a:t>
            </a:r>
            <a:r>
              <a:rPr lang="en-US" baseline="0" dirty="0" smtClean="0"/>
              <a:t> feces), Q-fever (sheep placenta),  Herpes B (old world primates), Ebola (bats)</a:t>
            </a:r>
          </a:p>
          <a:p>
            <a:endParaRPr lang="en-US" baseline="0" dirty="0" smtClean="0"/>
          </a:p>
          <a:p>
            <a:r>
              <a:rPr lang="en-US" baseline="0" dirty="0" smtClean="0"/>
              <a:t>Opportunistic infections: More common for fungi and bacteria. Organism does not usually cause disease, but finds an opportunity to colonize body tissues and causes disease condition (staphylococcus, yeast, bacteria infection after respiratory virus)</a:t>
            </a:r>
          </a:p>
          <a:p>
            <a:endParaRPr lang="en-US" baseline="0" dirty="0" smtClean="0"/>
          </a:p>
          <a:p>
            <a:r>
              <a:rPr lang="en-US" baseline="0" dirty="0" smtClean="0"/>
              <a:t>Trivia Questions: </a:t>
            </a:r>
          </a:p>
          <a:p>
            <a:r>
              <a:rPr lang="en-US" baseline="0" dirty="0" smtClean="0"/>
              <a:t>Which bacterial disease can you catch from participating in animal births? A: Q-fever (</a:t>
            </a:r>
            <a:r>
              <a:rPr lang="en-US" baseline="0" dirty="0" err="1" smtClean="0"/>
              <a:t>Coxiella</a:t>
            </a:r>
            <a:r>
              <a:rPr lang="en-US" baseline="0" dirty="0" smtClean="0"/>
              <a:t> </a:t>
            </a:r>
            <a:r>
              <a:rPr lang="en-US" baseline="0" dirty="0" err="1" smtClean="0"/>
              <a:t>burnetti</a:t>
            </a:r>
            <a:r>
              <a:rPr lang="en-US" baseline="0" dirty="0" smtClean="0"/>
              <a:t>)</a:t>
            </a:r>
          </a:p>
          <a:p>
            <a:pPr defTabSz="924916">
              <a:defRPr/>
            </a:pPr>
            <a:r>
              <a:rPr lang="en-US" baseline="0" dirty="0" smtClean="0"/>
              <a:t>What is the most common cause of acute kidney failure in children? Hemolytic-uremic syndrome caused by toxins from food poisoning bacteria (E. coli, </a:t>
            </a:r>
            <a:r>
              <a:rPr lang="en-US" baseline="0" dirty="0" err="1" smtClean="0"/>
              <a:t>Shigella</a:t>
            </a:r>
            <a:r>
              <a:rPr lang="en-US" baseline="0" dirty="0" smtClean="0"/>
              <a:t>)</a:t>
            </a:r>
          </a:p>
          <a:p>
            <a:r>
              <a:rPr lang="en-US" baseline="0" dirty="0" smtClean="0"/>
              <a:t>What disease can you get from cleaning up after the rodent in the photo? A: Deer mouse (</a:t>
            </a:r>
            <a:r>
              <a:rPr lang="en-US" baseline="0" dirty="0" err="1" smtClean="0"/>
              <a:t>peromyscus</a:t>
            </a:r>
            <a:r>
              <a:rPr lang="en-US" baseline="0" dirty="0" smtClean="0"/>
              <a:t>)</a:t>
            </a:r>
          </a:p>
          <a:p>
            <a:pPr defTabSz="924916">
              <a:defRPr/>
            </a:pPr>
            <a:r>
              <a:rPr lang="en-US" baseline="0" dirty="0" smtClean="0"/>
              <a:t>Which fungal disease might you be exposed to while walking the streets of Bakersfield? A: Valley Fever (</a:t>
            </a:r>
            <a:r>
              <a:rPr lang="en-US" baseline="0" dirty="0" err="1" smtClean="0"/>
              <a:t>Coccidioides</a:t>
            </a:r>
            <a:r>
              <a:rPr lang="en-US" baseline="0" dirty="0" smtClean="0"/>
              <a:t> </a:t>
            </a:r>
            <a:r>
              <a:rPr lang="en-US" baseline="0" dirty="0" err="1" smtClean="0"/>
              <a:t>immitis</a:t>
            </a:r>
            <a:r>
              <a:rPr lang="en-US" baseline="0" dirty="0" smtClean="0"/>
              <a:t>) </a:t>
            </a:r>
          </a:p>
          <a:p>
            <a:r>
              <a:rPr lang="en-US" baseline="0" dirty="0" smtClean="0"/>
              <a:t>What animal is the suspected as the source of the most recent </a:t>
            </a:r>
            <a:r>
              <a:rPr lang="en-US" baseline="0" dirty="0" err="1" smtClean="0"/>
              <a:t>ebola</a:t>
            </a:r>
            <a:r>
              <a:rPr lang="en-US" baseline="0" dirty="0" smtClean="0"/>
              <a:t> outbreak? Bat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3</a:t>
            </a:fld>
            <a:endParaRPr lang="en-US"/>
          </a:p>
        </p:txBody>
      </p:sp>
    </p:spTree>
    <p:extLst>
      <p:ext uri="{BB962C8B-B14F-4D97-AF65-F5344CB8AC3E}">
        <p14:creationId xmlns:p14="http://schemas.microsoft.com/office/powerpoint/2010/main" val="264115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of July 2014 quarantine</a:t>
            </a:r>
            <a:r>
              <a:rPr lang="en-US" baseline="0" dirty="0" smtClean="0"/>
              <a:t> of </a:t>
            </a:r>
            <a:r>
              <a:rPr lang="en-US" baseline="0" dirty="0" err="1" smtClean="0"/>
              <a:t>Yumen</a:t>
            </a:r>
            <a:r>
              <a:rPr lang="en-US" baseline="0" dirty="0" smtClean="0"/>
              <a:t> China (pop: 30,000) after a man died of bubonic plague. Do we were moon suits, call the zombie outbreak response team or take a lot of antibiotics? </a:t>
            </a:r>
          </a:p>
          <a:p>
            <a:endParaRPr lang="en-US" baseline="0" dirty="0" smtClean="0"/>
          </a:p>
          <a:p>
            <a:r>
              <a:rPr lang="en-US" baseline="0" dirty="0" smtClean="0"/>
              <a:t>Trivia questions:</a:t>
            </a:r>
          </a:p>
          <a:p>
            <a:r>
              <a:rPr lang="en-US" baseline="0" dirty="0" smtClean="0"/>
              <a:t>Which disease can be caused by viruses, fungi, bacteria and parasites? A: Meningitis</a:t>
            </a:r>
          </a:p>
          <a:p>
            <a:r>
              <a:rPr lang="en-US" baseline="0" dirty="0" smtClean="0"/>
              <a:t>Name one of the two mosquito-vectored diseases which are common in Mexico, but not yet common in the U.S.</a:t>
            </a:r>
          </a:p>
          <a:p>
            <a:r>
              <a:rPr lang="en-US" baseline="0" dirty="0" smtClean="0"/>
              <a:t>Answer: Dengue Fever or Chikungunya virus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4</a:t>
            </a:fld>
            <a:endParaRPr lang="en-US"/>
          </a:p>
        </p:txBody>
      </p:sp>
    </p:spTree>
    <p:extLst>
      <p:ext uri="{BB962C8B-B14F-4D97-AF65-F5344CB8AC3E}">
        <p14:creationId xmlns:p14="http://schemas.microsoft.com/office/powerpoint/2010/main" val="4270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09F93E-A889-4944-9220-62441FDDF80A}" type="slidenum">
              <a:rPr lang="en-US" smtClean="0"/>
              <a:t>5</a:t>
            </a:fld>
            <a:endParaRPr lang="en-US"/>
          </a:p>
        </p:txBody>
      </p:sp>
    </p:spTree>
    <p:extLst>
      <p:ext uri="{BB962C8B-B14F-4D97-AF65-F5344CB8AC3E}">
        <p14:creationId xmlns:p14="http://schemas.microsoft.com/office/powerpoint/2010/main" val="347086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6</a:t>
            </a:fld>
            <a:endParaRPr lang="en-US"/>
          </a:p>
        </p:txBody>
      </p:sp>
    </p:spTree>
    <p:extLst>
      <p:ext uri="{BB962C8B-B14F-4D97-AF65-F5344CB8AC3E}">
        <p14:creationId xmlns:p14="http://schemas.microsoft.com/office/powerpoint/2010/main" val="82358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7</a:t>
            </a:fld>
            <a:endParaRPr lang="en-US"/>
          </a:p>
        </p:txBody>
      </p:sp>
    </p:spTree>
    <p:extLst>
      <p:ext uri="{BB962C8B-B14F-4D97-AF65-F5344CB8AC3E}">
        <p14:creationId xmlns:p14="http://schemas.microsoft.com/office/powerpoint/2010/main" val="231406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8</a:t>
            </a:fld>
            <a:endParaRPr lang="en-US"/>
          </a:p>
        </p:txBody>
      </p:sp>
    </p:spTree>
    <p:extLst>
      <p:ext uri="{BB962C8B-B14F-4D97-AF65-F5344CB8AC3E}">
        <p14:creationId xmlns:p14="http://schemas.microsoft.com/office/powerpoint/2010/main" val="372402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9</a:t>
            </a:fld>
            <a:endParaRPr lang="en-US"/>
          </a:p>
        </p:txBody>
      </p:sp>
    </p:spTree>
    <p:extLst>
      <p:ext uri="{BB962C8B-B14F-4D97-AF65-F5344CB8AC3E}">
        <p14:creationId xmlns:p14="http://schemas.microsoft.com/office/powerpoint/2010/main" val="271948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174854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404966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0078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12951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BBEE4-4D17-4D73-87B5-8332D5202A1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43109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BBEE4-4D17-4D73-87B5-8332D5202A1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84639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BBEE4-4D17-4D73-87B5-8332D5202A1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22374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BBEE4-4D17-4D73-87B5-8332D5202A1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364549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BBEE4-4D17-4D73-87B5-8332D5202A1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82546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BEE4-4D17-4D73-87B5-8332D5202A1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7654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BEE4-4D17-4D73-87B5-8332D5202A1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4362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BBEE4-4D17-4D73-87B5-8332D5202A1D}" type="datetimeFigureOut">
              <a:rPr lang="en-US" smtClean="0"/>
              <a:t>1/22/2016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F510A-DFAA-406A-A8F5-D155C3D25165}" type="slidenum">
              <a:rPr lang="en-US" smtClean="0"/>
              <a:t>‹#›</a:t>
            </a:fld>
            <a:endParaRPr lang="en-US"/>
          </a:p>
        </p:txBody>
      </p:sp>
    </p:spTree>
    <p:extLst>
      <p:ext uri="{BB962C8B-B14F-4D97-AF65-F5344CB8AC3E}">
        <p14:creationId xmlns:p14="http://schemas.microsoft.com/office/powerpoint/2010/main" val="25829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pm.ucdavis.edu/PMG/PESTNOTES/" TargetMode="External"/><Relationship Id="rId5" Type="http://schemas.openxmlformats.org/officeDocument/2006/relationships/hyperlink" Target="http://safety.ucanr.edu/4-H_Resources/Clover_Safe_Notes_by_Project_Area/" TargetMode="External"/><Relationship Id="rId4" Type="http://schemas.openxmlformats.org/officeDocument/2006/relationships/hyperlink" Target="http://safety.ucanr.edu/Safety_Notes/Safety_Notes_by_Number/"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cdph.ca.gov/programs/cid/Pages/default.aspx"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phac-aspc.gc.ca/lab-bio/res/psds-ftss/index-eng.php" TargetMode="External"/><Relationship Id="rId4" Type="http://schemas.openxmlformats.org/officeDocument/2006/relationships/hyperlink" Target="http://www.cdc.gov/diseasescondition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youtu.be/5bcdM6lTveY" TargetMode="External"/><Relationship Id="rId7" Type="http://schemas.openxmlformats.org/officeDocument/2006/relationships/hyperlink" Target="http://www.giantmicrobe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youtu.be/CtnEwvUWDo0" TargetMode="External"/><Relationship Id="rId5" Type="http://schemas.openxmlformats.org/officeDocument/2006/relationships/hyperlink" Target="https://youtu.be/3vw0hIs2LEg" TargetMode="External"/><Relationship Id="rId4" Type="http://schemas.openxmlformats.org/officeDocument/2006/relationships/hyperlink" Target="https://youtu.be/TGddyTW5eMc" TargetMode="Externa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894" y="930830"/>
            <a:ext cx="3960341" cy="2387600"/>
          </a:xfrm>
        </p:spPr>
        <p:txBody>
          <a:bodyPr>
            <a:normAutofit fontScale="90000"/>
          </a:bodyPr>
          <a:lstStyle/>
          <a:p>
            <a:r>
              <a:rPr lang="en-US" dirty="0" smtClean="0"/>
              <a:t>It’s Alive</a:t>
            </a:r>
            <a:r>
              <a:rPr lang="en-US" dirty="0"/>
              <a:t>!!!!</a:t>
            </a:r>
            <a:br>
              <a:rPr lang="en-US" dirty="0"/>
            </a:br>
            <a:r>
              <a:rPr lang="en-US" sz="2700" dirty="0"/>
              <a:t>How to stay </a:t>
            </a:r>
            <a:r>
              <a:rPr lang="en-US" sz="2700" dirty="0" smtClean="0"/>
              <a:t>healthy </a:t>
            </a:r>
            <a:r>
              <a:rPr lang="en-US" sz="2700" dirty="0"/>
              <a:t>in a world of </a:t>
            </a:r>
            <a:r>
              <a:rPr lang="en-US" sz="2700" dirty="0" smtClean="0"/>
              <a:t>microorganisms*</a:t>
            </a:r>
            <a:r>
              <a:rPr lang="en-US" dirty="0" smtClean="0"/>
              <a:t/>
            </a:r>
            <a:br>
              <a:rPr lang="en-US" dirty="0" smtClean="0"/>
            </a:br>
            <a:endParaRPr lang="en-US" dirty="0"/>
          </a:p>
        </p:txBody>
      </p:sp>
      <p:sp>
        <p:nvSpPr>
          <p:cNvPr id="3" name="Subtitle 2"/>
          <p:cNvSpPr>
            <a:spLocks noGrp="1"/>
          </p:cNvSpPr>
          <p:nvPr>
            <p:ph type="subTitle" idx="1"/>
          </p:nvPr>
        </p:nvSpPr>
        <p:spPr>
          <a:xfrm>
            <a:off x="4429894" y="3429641"/>
            <a:ext cx="4096267" cy="1655762"/>
          </a:xfrm>
        </p:spPr>
        <p:txBody>
          <a:bodyPr>
            <a:normAutofit fontScale="92500" lnSpcReduction="20000"/>
          </a:bodyPr>
          <a:lstStyle/>
          <a:p>
            <a:r>
              <a:rPr lang="en-US" sz="2000" dirty="0">
                <a:latin typeface="+mj-lt"/>
              </a:rPr>
              <a:t>Nov </a:t>
            </a:r>
            <a:r>
              <a:rPr lang="en-US" sz="2000" dirty="0" smtClean="0">
                <a:latin typeface="+mj-lt"/>
              </a:rPr>
              <a:t>2015 </a:t>
            </a:r>
          </a:p>
          <a:p>
            <a:r>
              <a:rPr lang="en-US" sz="2000" dirty="0" smtClean="0">
                <a:latin typeface="+mj-lt"/>
              </a:rPr>
              <a:t>UC-ANR All Staff Meeting </a:t>
            </a:r>
          </a:p>
          <a:p>
            <a:endParaRPr lang="en-US" sz="2000" dirty="0" smtClean="0">
              <a:latin typeface="+mj-lt"/>
            </a:endParaRPr>
          </a:p>
          <a:p>
            <a:r>
              <a:rPr lang="en-US" sz="2000" dirty="0" smtClean="0">
                <a:latin typeface="+mj-lt"/>
              </a:rPr>
              <a:t>Malendia Maccree, RBP</a:t>
            </a:r>
          </a:p>
          <a:p>
            <a:r>
              <a:rPr lang="en-US" sz="2000" dirty="0" smtClean="0">
                <a:latin typeface="+mj-lt"/>
              </a:rPr>
              <a:t>Safety Specialist</a:t>
            </a:r>
            <a:endParaRPr lang="en-US" sz="2000" dirty="0">
              <a:latin typeface="+mj-lt"/>
            </a:endParaRPr>
          </a:p>
        </p:txBody>
      </p:sp>
      <p:pic>
        <p:nvPicPr>
          <p:cNvPr id="10244" name="Picture 4" descr="http://theblackdeathmiddleages.weebly.com/uploads/2/2/1/7/22172854/7300866.png?1401446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57" y="1291020"/>
            <a:ext cx="3072175" cy="4054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9623" y="5585254"/>
            <a:ext cx="8019534" cy="584775"/>
          </a:xfrm>
          <a:prstGeom prst="rect">
            <a:avLst/>
          </a:prstGeom>
          <a:noFill/>
        </p:spPr>
        <p:txBody>
          <a:bodyPr wrap="square" rtlCol="0">
            <a:spAutoFit/>
          </a:bodyPr>
          <a:lstStyle/>
          <a:p>
            <a:r>
              <a:rPr lang="en-US" sz="1600" dirty="0" smtClean="0"/>
              <a:t>*Disclaimer: Nothing in this presentation should be taken as a substitute for medical advice. </a:t>
            </a:r>
          </a:p>
          <a:p>
            <a:r>
              <a:rPr lang="en-US" sz="1600" dirty="0" smtClean="0"/>
              <a:t>Please consult your health care provider for disease prevention recommendations. </a:t>
            </a:r>
            <a:endParaRPr lang="en-US" sz="1600" dirty="0"/>
          </a:p>
        </p:txBody>
      </p:sp>
    </p:spTree>
    <p:extLst>
      <p:ext uri="{BB962C8B-B14F-4D97-AF65-F5344CB8AC3E}">
        <p14:creationId xmlns:p14="http://schemas.microsoft.com/office/powerpoint/2010/main" val="1465574321"/>
      </p:ext>
    </p:extLst>
  </p:cSld>
  <p:clrMapOvr>
    <a:masterClrMapping/>
  </p:clrMapOvr>
  <mc:AlternateContent xmlns:mc="http://schemas.openxmlformats.org/markup-compatibility/2006" xmlns:p14="http://schemas.microsoft.com/office/powerpoint/2010/main">
    <mc:Choice Requires="p14">
      <p:transition spd="slow" p14:dur="2000" advTm="85856"/>
    </mc:Choice>
    <mc:Fallback xmlns="">
      <p:transition spd="slow" advTm="858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Prevention Tips</a:t>
            </a:r>
            <a:endParaRPr lang="en-US" dirty="0"/>
          </a:p>
        </p:txBody>
      </p:sp>
      <p:sp>
        <p:nvSpPr>
          <p:cNvPr id="3" name="Content Placeholder 2"/>
          <p:cNvSpPr>
            <a:spLocks noGrp="1"/>
          </p:cNvSpPr>
          <p:nvPr>
            <p:ph idx="1"/>
          </p:nvPr>
        </p:nvSpPr>
        <p:spPr>
          <a:xfrm>
            <a:off x="759168" y="1688502"/>
            <a:ext cx="7625663" cy="4351338"/>
          </a:xfrm>
        </p:spPr>
        <p:txBody>
          <a:bodyPr/>
          <a:lstStyle/>
          <a:p>
            <a:r>
              <a:rPr lang="en-US" sz="2200" dirty="0" smtClean="0"/>
              <a:t>Sanitation – Hand washing and household hygiene </a:t>
            </a:r>
          </a:p>
          <a:p>
            <a:r>
              <a:rPr lang="en-US" sz="2200" dirty="0" smtClean="0"/>
              <a:t>Vaccination – Important for personal and public health</a:t>
            </a:r>
          </a:p>
          <a:p>
            <a:r>
              <a:rPr lang="en-US" sz="2200" dirty="0" smtClean="0"/>
              <a:t>Travel quarantines – Know disease risks in other countries if you travel or host international guests</a:t>
            </a:r>
          </a:p>
          <a:p>
            <a:r>
              <a:rPr lang="en-US" sz="2200" dirty="0"/>
              <a:t>Eat, sleep, rest – Lifestyle choices affect your immune system and ability to recover from </a:t>
            </a:r>
            <a:r>
              <a:rPr lang="en-US" sz="2200" dirty="0" smtClean="0"/>
              <a:t>illness</a:t>
            </a:r>
            <a:endParaRPr lang="en-US" sz="2200" dirty="0"/>
          </a:p>
          <a:p>
            <a:r>
              <a:rPr lang="en-US" sz="2200" dirty="0"/>
              <a:t>Medical care – </a:t>
            </a:r>
            <a:r>
              <a:rPr lang="en-US" sz="2200" dirty="0" smtClean="0"/>
              <a:t>Report any </a:t>
            </a:r>
            <a:r>
              <a:rPr lang="en-US" sz="2200" dirty="0"/>
              <a:t>suspected foodborne illness to your doctor </a:t>
            </a:r>
            <a:r>
              <a:rPr lang="en-US" sz="2200" dirty="0" smtClean="0"/>
              <a:t>and ask </a:t>
            </a:r>
            <a:r>
              <a:rPr lang="en-US" sz="2200" dirty="0"/>
              <a:t>your doctor about vaccinations and symptom management</a:t>
            </a:r>
          </a:p>
          <a:p>
            <a:r>
              <a:rPr lang="en-US" sz="2200" dirty="0" smtClean="0"/>
              <a:t>Self-quarantine </a:t>
            </a:r>
            <a:r>
              <a:rPr lang="en-US" sz="2200" dirty="0"/>
              <a:t>– Keep your bodily fluids </a:t>
            </a:r>
            <a:r>
              <a:rPr lang="en-US" sz="2200" dirty="0" smtClean="0"/>
              <a:t/>
            </a:r>
            <a:br>
              <a:rPr lang="en-US" sz="2200" dirty="0" smtClean="0"/>
            </a:br>
            <a:r>
              <a:rPr lang="en-US" sz="2200" dirty="0" smtClean="0"/>
              <a:t>to yourself, treat </a:t>
            </a:r>
            <a:r>
              <a:rPr lang="en-US" sz="2200" dirty="0"/>
              <a:t>and cover open wounds</a:t>
            </a:r>
          </a:p>
          <a:p>
            <a:pPr marL="0" indent="0">
              <a:buNone/>
            </a:pPr>
            <a:endParaRPr lang="en-US" dirty="0" smtClean="0"/>
          </a:p>
          <a:p>
            <a:endParaRPr lang="en-US" dirty="0"/>
          </a:p>
        </p:txBody>
      </p:sp>
      <p:pic>
        <p:nvPicPr>
          <p:cNvPr id="7" name="Picture 6"/>
          <p:cNvPicPr>
            <a:picLocks noChangeAspect="1"/>
          </p:cNvPicPr>
          <p:nvPr/>
        </p:nvPicPr>
        <p:blipFill>
          <a:blip r:embed="rId3"/>
          <a:stretch>
            <a:fillRect/>
          </a:stretch>
        </p:blipFill>
        <p:spPr>
          <a:xfrm>
            <a:off x="6162546" y="4864600"/>
            <a:ext cx="2404161" cy="1361990"/>
          </a:xfrm>
          <a:prstGeom prst="rect">
            <a:avLst/>
          </a:prstGeom>
        </p:spPr>
      </p:pic>
      <p:sp>
        <p:nvSpPr>
          <p:cNvPr id="6" name="TextBox 5"/>
          <p:cNvSpPr txBox="1"/>
          <p:nvPr/>
        </p:nvSpPr>
        <p:spPr>
          <a:xfrm flipH="1">
            <a:off x="2425976" y="6413339"/>
            <a:ext cx="3554693" cy="276999"/>
          </a:xfrm>
          <a:prstGeom prst="rect">
            <a:avLst/>
          </a:prstGeom>
          <a:noFill/>
        </p:spPr>
        <p:txBody>
          <a:bodyPr wrap="square" rtlCol="0">
            <a:spAutoFit/>
          </a:bodyPr>
          <a:lstStyle/>
          <a:p>
            <a:r>
              <a:rPr lang="en-US" sz="1200" dirty="0" smtClean="0"/>
              <a:t>Photo credits: Shutterstock, allfreedownlaod.com</a:t>
            </a:r>
            <a:endParaRPr lang="en-US" sz="1200" dirty="0"/>
          </a:p>
        </p:txBody>
      </p:sp>
      <p:pic>
        <p:nvPicPr>
          <p:cNvPr id="10" name="Picture 9"/>
          <p:cNvPicPr>
            <a:picLocks noChangeAspect="1"/>
          </p:cNvPicPr>
          <p:nvPr/>
        </p:nvPicPr>
        <p:blipFill>
          <a:blip r:embed="rId4"/>
          <a:stretch>
            <a:fillRect/>
          </a:stretch>
        </p:blipFill>
        <p:spPr>
          <a:xfrm>
            <a:off x="6640762" y="285843"/>
            <a:ext cx="2107821" cy="1402659"/>
          </a:xfrm>
          <a:prstGeom prst="rect">
            <a:avLst/>
          </a:prstGeom>
        </p:spPr>
      </p:pic>
    </p:spTree>
    <p:extLst>
      <p:ext uri="{BB962C8B-B14F-4D97-AF65-F5344CB8AC3E}">
        <p14:creationId xmlns:p14="http://schemas.microsoft.com/office/powerpoint/2010/main" val="2957437536"/>
      </p:ext>
    </p:extLst>
  </p:cSld>
  <p:clrMapOvr>
    <a:masterClrMapping/>
  </p:clrMapOvr>
  <mc:AlternateContent xmlns:mc="http://schemas.openxmlformats.org/markup-compatibility/2006" xmlns:p14="http://schemas.microsoft.com/office/powerpoint/2010/main">
    <mc:Choice Requires="p14">
      <p:transition spd="slow" p14:dur="2000" advTm="145881"/>
    </mc:Choice>
    <mc:Fallback xmlns="">
      <p:transition spd="slow" advTm="14588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01999" y="4135872"/>
            <a:ext cx="1315909" cy="1315909"/>
          </a:xfrm>
          <a:prstGeom prst="rect">
            <a:avLst/>
          </a:prstGeom>
        </p:spPr>
      </p:pic>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idx="1"/>
          </p:nvPr>
        </p:nvSpPr>
        <p:spPr>
          <a:xfrm>
            <a:off x="628650" y="1687047"/>
            <a:ext cx="7989258" cy="4736470"/>
          </a:xfrm>
        </p:spPr>
        <p:txBody>
          <a:bodyPr>
            <a:noAutofit/>
          </a:bodyPr>
          <a:lstStyle/>
          <a:p>
            <a:pPr marL="0" indent="0">
              <a:buNone/>
            </a:pPr>
            <a:r>
              <a:rPr lang="en-US" sz="2200" dirty="0" smtClean="0"/>
              <a:t>UC-ANR </a:t>
            </a:r>
            <a:r>
              <a:rPr lang="en-US" sz="2200" dirty="0"/>
              <a:t>Safety </a:t>
            </a:r>
            <a:r>
              <a:rPr lang="en-US" sz="2200" dirty="0" smtClean="0"/>
              <a:t>Notes: (</a:t>
            </a:r>
            <a:r>
              <a:rPr lang="en-US" sz="2200" dirty="0" smtClean="0">
                <a:hlinkClick r:id="rId4"/>
              </a:rPr>
              <a:t>http</a:t>
            </a:r>
            <a:r>
              <a:rPr lang="en-US" sz="2200" dirty="0">
                <a:hlinkClick r:id="rId4"/>
              </a:rPr>
              <a:t>://safety.ucanr.edu/Safety_Notes/Safety_Notes_by_Number</a:t>
            </a:r>
            <a:r>
              <a:rPr lang="en-US" sz="2200" dirty="0" smtClean="0">
                <a:hlinkClick r:id="rId4"/>
              </a:rPr>
              <a:t>/</a:t>
            </a:r>
            <a:r>
              <a:rPr lang="en-US" sz="2200" dirty="0" smtClean="0"/>
              <a:t>) </a:t>
            </a:r>
          </a:p>
          <a:p>
            <a:r>
              <a:rPr lang="en-US" sz="2200" dirty="0" smtClean="0"/>
              <a:t>Fieldwork Safety Series (#79, #82, #85, #86) </a:t>
            </a:r>
          </a:p>
          <a:p>
            <a:r>
              <a:rPr lang="en-US" sz="2200" dirty="0" smtClean="0"/>
              <a:t>#151 </a:t>
            </a:r>
            <a:r>
              <a:rPr lang="en-US" sz="2200" dirty="0"/>
              <a:t>Preventing Spread of </a:t>
            </a:r>
            <a:r>
              <a:rPr lang="en-US" sz="2200" dirty="0" smtClean="0"/>
              <a:t>Disease – Urban Focus</a:t>
            </a:r>
          </a:p>
          <a:p>
            <a:pPr marL="0" indent="0">
              <a:buNone/>
            </a:pPr>
            <a:endParaRPr lang="en-US" sz="2200" dirty="0" smtClean="0"/>
          </a:p>
          <a:p>
            <a:pPr marL="0" indent="0">
              <a:buNone/>
            </a:pPr>
            <a:r>
              <a:rPr lang="en-US" sz="2200" dirty="0" smtClean="0"/>
              <a:t>4H Clover Safe Notes: </a:t>
            </a:r>
            <a:r>
              <a:rPr lang="en-US" sz="2200" dirty="0">
                <a:hlinkClick r:id="rId5"/>
              </a:rPr>
              <a:t>http://</a:t>
            </a:r>
            <a:r>
              <a:rPr lang="en-US" sz="2200" dirty="0" smtClean="0">
                <a:hlinkClick r:id="rId5"/>
              </a:rPr>
              <a:t>safety.ucanr.edu/4-H_Resources/Clover_Safe_Notes_by_Project_Area/</a:t>
            </a:r>
            <a:r>
              <a:rPr lang="en-US" sz="2200" dirty="0" smtClean="0"/>
              <a:t> </a:t>
            </a:r>
          </a:p>
          <a:p>
            <a:r>
              <a:rPr lang="en-US" sz="2200" dirty="0" smtClean="0"/>
              <a:t>Food </a:t>
            </a:r>
            <a:r>
              <a:rPr lang="en-US" sz="2200" dirty="0"/>
              <a:t>preparation, animal care, and </a:t>
            </a:r>
            <a:r>
              <a:rPr lang="en-US" sz="2200" dirty="0" smtClean="0"/>
              <a:t>disease </a:t>
            </a:r>
            <a:r>
              <a:rPr lang="en-US" sz="2200" dirty="0"/>
              <a:t>prevention</a:t>
            </a:r>
          </a:p>
          <a:p>
            <a:pPr marL="0" indent="0">
              <a:buNone/>
            </a:pPr>
            <a:endParaRPr lang="en-US" sz="2200" dirty="0" smtClean="0"/>
          </a:p>
          <a:p>
            <a:pPr marL="0" indent="0">
              <a:buNone/>
            </a:pPr>
            <a:r>
              <a:rPr lang="en-US" sz="2200" dirty="0" smtClean="0"/>
              <a:t>UC IPM Pest Notes</a:t>
            </a:r>
            <a:r>
              <a:rPr lang="en-US" sz="2200" dirty="0"/>
              <a:t>: </a:t>
            </a:r>
            <a:r>
              <a:rPr lang="en-US" sz="2200" dirty="0">
                <a:hlinkClick r:id="rId6"/>
              </a:rPr>
              <a:t>http://www.ipm.ucdavis.edu/PMG/PESTNOTES</a:t>
            </a:r>
            <a:r>
              <a:rPr lang="en-US" sz="2200" dirty="0" smtClean="0">
                <a:hlinkClick r:id="rId6"/>
              </a:rPr>
              <a:t>/</a:t>
            </a:r>
            <a:endParaRPr lang="en-US" sz="2200" dirty="0" smtClean="0"/>
          </a:p>
          <a:p>
            <a:r>
              <a:rPr lang="en-US" sz="2200" dirty="0"/>
              <a:t>Pest management guidelines for </a:t>
            </a:r>
            <a:r>
              <a:rPr lang="en-US" sz="2200" dirty="0" smtClean="0"/>
              <a:t>invertebrates (mosquito, tick, flea)</a:t>
            </a:r>
            <a:endParaRPr lang="en-US" sz="2200" dirty="0"/>
          </a:p>
          <a:p>
            <a:pPr marL="0" indent="0">
              <a:buNone/>
            </a:pPr>
            <a:r>
              <a:rPr lang="en-US" sz="2200" dirty="0" smtClean="0"/>
              <a:t> </a:t>
            </a:r>
          </a:p>
          <a:p>
            <a:pPr marL="0" indent="0">
              <a:buNone/>
            </a:pPr>
            <a:endParaRPr lang="en-US" sz="2200" dirty="0" smtClean="0"/>
          </a:p>
          <a:p>
            <a:pPr marL="0" indent="0">
              <a:buNone/>
            </a:pPr>
            <a:endParaRPr lang="en-US" sz="2200" dirty="0"/>
          </a:p>
        </p:txBody>
      </p:sp>
      <p:pic>
        <p:nvPicPr>
          <p:cNvPr id="3074" name="Picture 2" descr="http://www.co.yellowstone.mt.gov/extension/county4H/images/4HP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6496" y="2480154"/>
            <a:ext cx="1618366" cy="15779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c an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9413" y="413657"/>
            <a:ext cx="1315937" cy="131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79185"/>
      </p:ext>
    </p:extLst>
  </p:cSld>
  <p:clrMapOvr>
    <a:masterClrMapping/>
  </p:clrMapOvr>
  <mc:AlternateContent xmlns:mc="http://schemas.openxmlformats.org/markup-compatibility/2006" xmlns:p14="http://schemas.microsoft.com/office/powerpoint/2010/main">
    <mc:Choice Requires="p14">
      <p:transition spd="slow" p14:dur="2000" advTm="29933"/>
    </mc:Choice>
    <mc:Fallback xmlns="">
      <p:transition spd="slow" advTm="2993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idx="1"/>
          </p:nvPr>
        </p:nvSpPr>
        <p:spPr>
          <a:xfrm>
            <a:off x="628650" y="1528623"/>
            <a:ext cx="7989257" cy="4057985"/>
          </a:xfrm>
        </p:spPr>
        <p:txBody>
          <a:bodyPr>
            <a:noAutofit/>
          </a:bodyPr>
          <a:lstStyle/>
          <a:p>
            <a:pPr marL="0" indent="0">
              <a:buNone/>
            </a:pPr>
            <a:r>
              <a:rPr lang="en-US" sz="2200" dirty="0" smtClean="0"/>
              <a:t>Cal Dept. of Public Health – Center for Infectious Disease (CID): </a:t>
            </a:r>
            <a:r>
              <a:rPr lang="en-US" sz="2200" dirty="0" smtClean="0">
                <a:hlinkClick r:id="rId3"/>
              </a:rPr>
              <a:t>https</a:t>
            </a:r>
            <a:r>
              <a:rPr lang="en-US" sz="2200" dirty="0">
                <a:hlinkClick r:id="rId3"/>
              </a:rPr>
              <a:t>://</a:t>
            </a:r>
            <a:r>
              <a:rPr lang="en-US" sz="2200" dirty="0" smtClean="0">
                <a:hlinkClick r:id="rId3"/>
              </a:rPr>
              <a:t>www.cdph.ca.gov/programs/cid/Pages/default.aspx</a:t>
            </a:r>
            <a:r>
              <a:rPr lang="en-US" sz="2200" dirty="0" smtClean="0"/>
              <a:t> </a:t>
            </a:r>
          </a:p>
          <a:p>
            <a:r>
              <a:rPr lang="en-US" sz="2200" dirty="0" smtClean="0"/>
              <a:t>Disease information, local </a:t>
            </a:r>
            <a:r>
              <a:rPr lang="en-US" sz="2200" dirty="0"/>
              <a:t>disease </a:t>
            </a:r>
            <a:r>
              <a:rPr lang="en-US" sz="2200" dirty="0" smtClean="0"/>
              <a:t>outbreaks and incidents</a:t>
            </a:r>
          </a:p>
          <a:p>
            <a:pPr marL="0" indent="0">
              <a:buNone/>
            </a:pPr>
            <a:endParaRPr lang="en-US" sz="2200" dirty="0" smtClean="0"/>
          </a:p>
          <a:p>
            <a:pPr marL="0" indent="0">
              <a:buNone/>
            </a:pPr>
            <a:r>
              <a:rPr lang="en-US" sz="2200" dirty="0" smtClean="0"/>
              <a:t>Centers for Disease Control and Prevention (CDC)- Disease Information</a:t>
            </a:r>
            <a:r>
              <a:rPr lang="en-US" sz="2200" dirty="0"/>
              <a:t>: </a:t>
            </a:r>
            <a:r>
              <a:rPr lang="en-US" sz="2200" dirty="0">
                <a:hlinkClick r:id="rId4"/>
              </a:rPr>
              <a:t>http://www.cdc.gov/diseasesconditions</a:t>
            </a:r>
            <a:r>
              <a:rPr lang="en-US" sz="2200" dirty="0" smtClean="0">
                <a:hlinkClick r:id="rId4"/>
              </a:rPr>
              <a:t>/</a:t>
            </a:r>
            <a:r>
              <a:rPr lang="en-US" sz="2200" dirty="0" smtClean="0"/>
              <a:t> </a:t>
            </a:r>
          </a:p>
          <a:p>
            <a:r>
              <a:rPr lang="en-US" sz="2200" dirty="0"/>
              <a:t>Disease information, traveler’s health, emergency preparedness, and healthy lifestyle choices</a:t>
            </a:r>
          </a:p>
          <a:p>
            <a:pPr marL="0" indent="0">
              <a:buNone/>
            </a:pPr>
            <a:endParaRPr lang="en-US" sz="2200" dirty="0" smtClean="0"/>
          </a:p>
          <a:p>
            <a:pPr marL="0" indent="0">
              <a:buNone/>
            </a:pPr>
            <a:r>
              <a:rPr lang="en-US" sz="2200" dirty="0" smtClean="0"/>
              <a:t>Health Agency of Canada Pathogen Safety </a:t>
            </a:r>
            <a:r>
              <a:rPr lang="en-US" sz="2200" dirty="0"/>
              <a:t>Data </a:t>
            </a:r>
            <a:r>
              <a:rPr lang="en-US" sz="2200" dirty="0" smtClean="0"/>
              <a:t>Sheets: </a:t>
            </a:r>
            <a:r>
              <a:rPr lang="en-US" sz="2200" dirty="0" smtClean="0">
                <a:hlinkClick r:id="rId5"/>
              </a:rPr>
              <a:t>http</a:t>
            </a:r>
            <a:r>
              <a:rPr lang="en-US" sz="2200" dirty="0">
                <a:hlinkClick r:id="rId5"/>
              </a:rPr>
              <a:t>://</a:t>
            </a:r>
            <a:r>
              <a:rPr lang="en-US" sz="2200" dirty="0" smtClean="0">
                <a:hlinkClick r:id="rId5"/>
              </a:rPr>
              <a:t>www.phac-aspc.gc.ca/lab-bio/res/psds-ftss/index-eng.php</a:t>
            </a:r>
            <a:endParaRPr lang="en-US" sz="2200" dirty="0" smtClean="0"/>
          </a:p>
          <a:p>
            <a:r>
              <a:rPr lang="en-US" sz="2200" dirty="0"/>
              <a:t>Technical (Lab) information for pathogenic microorganisms</a:t>
            </a:r>
          </a:p>
          <a:p>
            <a:pPr marL="0" indent="0">
              <a:buNone/>
            </a:pPr>
            <a:r>
              <a:rPr lang="en-US" sz="2200" dirty="0" smtClean="0"/>
              <a:t> </a:t>
            </a:r>
          </a:p>
          <a:p>
            <a:pPr marL="0" indent="0">
              <a:buNone/>
            </a:pPr>
            <a:endParaRPr lang="en-US" sz="2200" dirty="0" smtClean="0"/>
          </a:p>
          <a:p>
            <a:pPr marL="0" indent="0">
              <a:buNone/>
            </a:pPr>
            <a:endParaRPr lang="en-US" sz="2200" dirty="0"/>
          </a:p>
        </p:txBody>
      </p:sp>
      <p:pic>
        <p:nvPicPr>
          <p:cNvPr id="2050" name="Picture 2" descr="Image result for cdc logo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849" y="2742006"/>
            <a:ext cx="1112966" cy="815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6934722" y="250642"/>
            <a:ext cx="1683185" cy="1217759"/>
          </a:xfrm>
          <a:prstGeom prst="rect">
            <a:avLst/>
          </a:prstGeom>
        </p:spPr>
      </p:pic>
      <p:pic>
        <p:nvPicPr>
          <p:cNvPr id="2054" name="Picture 6" descr="http://yihr.info.yorku.ca/files/2014/01/422004-10150652151617052-1359263006-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927" y="4365908"/>
            <a:ext cx="930623" cy="93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38889"/>
      </p:ext>
    </p:extLst>
  </p:cSld>
  <p:clrMapOvr>
    <a:masterClrMapping/>
  </p:clrMapOvr>
  <mc:AlternateContent xmlns:mc="http://schemas.openxmlformats.org/markup-compatibility/2006" xmlns:p14="http://schemas.microsoft.com/office/powerpoint/2010/main">
    <mc:Choice Requires="p14">
      <p:transition spd="slow" p14:dur="2000" advTm="38063"/>
    </mc:Choice>
    <mc:Fallback xmlns="">
      <p:transition spd="slow" advTm="3806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
            </a:r>
            <a:br>
              <a:rPr lang="en-US" dirty="0" smtClean="0"/>
            </a:br>
            <a:r>
              <a:rPr lang="en-US" dirty="0" smtClean="0"/>
              <a:t>Videos and Toys</a:t>
            </a:r>
            <a:endParaRPr lang="en-US" dirty="0"/>
          </a:p>
        </p:txBody>
      </p:sp>
      <p:sp>
        <p:nvSpPr>
          <p:cNvPr id="3" name="Content Placeholder 2"/>
          <p:cNvSpPr>
            <a:spLocks noGrp="1"/>
          </p:cNvSpPr>
          <p:nvPr>
            <p:ph idx="1"/>
          </p:nvPr>
        </p:nvSpPr>
        <p:spPr>
          <a:xfrm>
            <a:off x="628649" y="2063619"/>
            <a:ext cx="8114517" cy="4351338"/>
          </a:xfrm>
        </p:spPr>
        <p:txBody>
          <a:bodyPr>
            <a:normAutofit/>
          </a:bodyPr>
          <a:lstStyle/>
          <a:p>
            <a:pPr marL="0" indent="0">
              <a:buNone/>
            </a:pPr>
            <a:r>
              <a:rPr lang="en-US" sz="2200" dirty="0" smtClean="0"/>
              <a:t>Handwashing - Sklar Brothers </a:t>
            </a:r>
            <a:br>
              <a:rPr lang="en-US" sz="2200" dirty="0" smtClean="0"/>
            </a:br>
            <a:r>
              <a:rPr lang="en-US" sz="2200" dirty="0" smtClean="0"/>
              <a:t>You’re Doing It Wrong (YDIW): </a:t>
            </a:r>
            <a:r>
              <a:rPr lang="en-US" sz="2200" dirty="0" smtClean="0">
                <a:hlinkClick r:id="rId3"/>
              </a:rPr>
              <a:t>https</a:t>
            </a:r>
            <a:r>
              <a:rPr lang="en-US" sz="2200" dirty="0">
                <a:hlinkClick r:id="rId3"/>
              </a:rPr>
              <a:t>://</a:t>
            </a:r>
            <a:r>
              <a:rPr lang="en-US" sz="2200" dirty="0" smtClean="0">
                <a:hlinkClick r:id="rId3"/>
              </a:rPr>
              <a:t>youtu.be/5bcdM6lTveY</a:t>
            </a:r>
            <a:r>
              <a:rPr lang="en-US" sz="2200" dirty="0" smtClean="0"/>
              <a:t> </a:t>
            </a:r>
          </a:p>
          <a:p>
            <a:pPr marL="0" indent="0">
              <a:buNone/>
            </a:pPr>
            <a:endParaRPr lang="en-US" sz="1200" dirty="0" smtClean="0"/>
          </a:p>
          <a:p>
            <a:pPr marL="0" indent="0">
              <a:buNone/>
            </a:pPr>
            <a:r>
              <a:rPr lang="en-US" sz="2200" dirty="0" smtClean="0"/>
              <a:t>Handwashing </a:t>
            </a:r>
            <a:r>
              <a:rPr lang="en-US" sz="2200" dirty="0"/>
              <a:t>Gangnam Style: </a:t>
            </a:r>
            <a:r>
              <a:rPr lang="en-US" sz="2200" dirty="0">
                <a:hlinkClick r:id="rId4"/>
              </a:rPr>
              <a:t>https://</a:t>
            </a:r>
            <a:r>
              <a:rPr lang="en-US" sz="2200" dirty="0" smtClean="0">
                <a:hlinkClick r:id="rId4"/>
              </a:rPr>
              <a:t>youtu.be/TGddyTW5eMc</a:t>
            </a:r>
            <a:r>
              <a:rPr lang="en-US" sz="2200" dirty="0" smtClean="0"/>
              <a:t> </a:t>
            </a:r>
          </a:p>
          <a:p>
            <a:pPr marL="0" indent="0">
              <a:buNone/>
            </a:pPr>
            <a:endParaRPr lang="en-US" sz="1200" dirty="0" smtClean="0"/>
          </a:p>
          <a:p>
            <a:pPr marL="0" indent="0">
              <a:buNone/>
            </a:pPr>
            <a:r>
              <a:rPr lang="en-US" sz="2200" dirty="0" err="1" smtClean="0"/>
              <a:t>Mythbusters</a:t>
            </a:r>
            <a:r>
              <a:rPr lang="en-US" sz="2200" dirty="0" smtClean="0"/>
              <a:t> – The Safe </a:t>
            </a:r>
            <a:r>
              <a:rPr lang="en-US" sz="2200" dirty="0"/>
              <a:t>Sneeze </a:t>
            </a:r>
            <a:r>
              <a:rPr lang="en-US" sz="2200" dirty="0" smtClean="0"/>
              <a:t>Test</a:t>
            </a:r>
            <a:r>
              <a:rPr lang="en-US" sz="2200" dirty="0"/>
              <a:t>: </a:t>
            </a:r>
            <a:r>
              <a:rPr lang="en-US" sz="2200" dirty="0">
                <a:hlinkClick r:id="rId5"/>
              </a:rPr>
              <a:t>https://</a:t>
            </a:r>
            <a:r>
              <a:rPr lang="en-US" sz="2200" dirty="0" smtClean="0">
                <a:hlinkClick r:id="rId5"/>
              </a:rPr>
              <a:t>youtu.be/3vw0hIs2LEg</a:t>
            </a:r>
            <a:r>
              <a:rPr lang="en-US" sz="2200" dirty="0" smtClean="0"/>
              <a:t> </a:t>
            </a:r>
            <a:endParaRPr lang="en-US" sz="2200" dirty="0"/>
          </a:p>
          <a:p>
            <a:pPr marL="0" indent="0">
              <a:buNone/>
            </a:pPr>
            <a:endParaRPr lang="en-US" sz="1200" dirty="0" smtClean="0"/>
          </a:p>
          <a:p>
            <a:pPr marL="0" indent="0">
              <a:buNone/>
            </a:pPr>
            <a:r>
              <a:rPr lang="en-US" sz="2200" dirty="0" smtClean="0"/>
              <a:t>Why Don’t We Do It in Our Sleeves: </a:t>
            </a:r>
            <a:r>
              <a:rPr lang="en-US" sz="2200" dirty="0" smtClean="0">
                <a:hlinkClick r:id="rId6"/>
              </a:rPr>
              <a:t>https</a:t>
            </a:r>
            <a:r>
              <a:rPr lang="en-US" sz="2200" dirty="0">
                <a:hlinkClick r:id="rId6"/>
              </a:rPr>
              <a:t>://</a:t>
            </a:r>
            <a:r>
              <a:rPr lang="en-US" sz="2200" dirty="0" smtClean="0">
                <a:hlinkClick r:id="rId6"/>
              </a:rPr>
              <a:t>youtu.be/CtnEwvUWDo0</a:t>
            </a:r>
            <a:r>
              <a:rPr lang="en-US" sz="2200" dirty="0" smtClean="0"/>
              <a:t> </a:t>
            </a:r>
          </a:p>
          <a:p>
            <a:pPr marL="0" indent="0">
              <a:buNone/>
            </a:pPr>
            <a:endParaRPr lang="en-US" sz="1200" dirty="0"/>
          </a:p>
          <a:p>
            <a:pPr marL="0" indent="0">
              <a:buNone/>
            </a:pPr>
            <a:r>
              <a:rPr lang="en-US" sz="2200" dirty="0" smtClean="0"/>
              <a:t>Giant </a:t>
            </a:r>
            <a:r>
              <a:rPr lang="en-US" sz="2200" dirty="0"/>
              <a:t>Microbes: </a:t>
            </a:r>
            <a:r>
              <a:rPr lang="en-US" sz="2200" dirty="0">
                <a:hlinkClick r:id="rId7"/>
              </a:rPr>
              <a:t>http://www.giantmicrobes.com</a:t>
            </a:r>
            <a:r>
              <a:rPr lang="en-US" sz="2200" dirty="0" smtClean="0">
                <a:hlinkClick r:id="rId7"/>
              </a:rPr>
              <a:t>/</a:t>
            </a:r>
            <a:r>
              <a:rPr lang="en-US" sz="2200" dirty="0" smtClean="0"/>
              <a:t> </a:t>
            </a:r>
            <a:endParaRPr lang="en-US" sz="2200" dirty="0"/>
          </a:p>
        </p:txBody>
      </p:sp>
      <p:pic>
        <p:nvPicPr>
          <p:cNvPr id="1026" name="Picture 2" descr="http://mage.giantmicrobes.com/media/catalog/product/cache/2/cluster_image/270x/17f82f742ffe127f42dca9de82fb58b1/g/e/germs-monthly-cluster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1840" y="5124691"/>
            <a:ext cx="1449671" cy="1449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9"/>
          <a:srcRect l="7718" t="14844" r="42745" b="45344"/>
          <a:stretch/>
        </p:blipFill>
        <p:spPr>
          <a:xfrm>
            <a:off x="5809902" y="509908"/>
            <a:ext cx="2541609" cy="1648324"/>
          </a:xfrm>
          <a:prstGeom prst="rect">
            <a:avLst/>
          </a:prstGeom>
        </p:spPr>
      </p:pic>
    </p:spTree>
    <p:extLst>
      <p:ext uri="{BB962C8B-B14F-4D97-AF65-F5344CB8AC3E}">
        <p14:creationId xmlns:p14="http://schemas.microsoft.com/office/powerpoint/2010/main" val="3302628660"/>
      </p:ext>
    </p:extLst>
  </p:cSld>
  <p:clrMapOvr>
    <a:masterClrMapping/>
  </p:clrMapOvr>
  <mc:AlternateContent xmlns:mc="http://schemas.openxmlformats.org/markup-compatibility/2006" xmlns:p14="http://schemas.microsoft.com/office/powerpoint/2010/main">
    <mc:Choice Requires="p14">
      <p:transition spd="slow" p14:dur="2000" advTm="70878"/>
    </mc:Choice>
    <mc:Fallback xmlns="">
      <p:transition spd="slow" advTm="708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97" y="1690689"/>
            <a:ext cx="8045519" cy="4351338"/>
          </a:xfrm>
        </p:spPr>
        <p:txBody>
          <a:bodyPr>
            <a:normAutofit/>
          </a:bodyPr>
          <a:lstStyle/>
          <a:p>
            <a:r>
              <a:rPr lang="en-US" sz="2200" dirty="0" smtClean="0"/>
              <a:t>A living microscopic organism (virus, bacteria, fungi, parasite)</a:t>
            </a:r>
          </a:p>
          <a:p>
            <a:r>
              <a:rPr lang="en-US" sz="2200" dirty="0" smtClean="0"/>
              <a:t>May live inside of a host or live freely in the environment</a:t>
            </a:r>
          </a:p>
          <a:p>
            <a:r>
              <a:rPr lang="en-US" sz="2200" dirty="0" smtClean="0"/>
              <a:t>May cause disease, have no effect, or provide benefits for the host</a:t>
            </a:r>
          </a:p>
          <a:p>
            <a:r>
              <a:rPr lang="en-US" sz="2200" dirty="0" smtClean="0"/>
              <a:t>Preventive treatment may or may not be available</a:t>
            </a:r>
          </a:p>
          <a:p>
            <a:r>
              <a:rPr lang="en-US" sz="2200" dirty="0" smtClean="0"/>
              <a:t>Some microbes can resist desiccation/destruction </a:t>
            </a:r>
            <a:br>
              <a:rPr lang="en-US" sz="2200" dirty="0" smtClean="0"/>
            </a:br>
            <a:r>
              <a:rPr lang="en-US" sz="2200" dirty="0" smtClean="0"/>
              <a:t>or produce </a:t>
            </a:r>
            <a:r>
              <a:rPr lang="en-US" sz="2200" dirty="0"/>
              <a:t>potent chemical toxins </a:t>
            </a:r>
            <a:endParaRPr lang="en-US" sz="22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What is a microorganism?</a:t>
            </a:r>
            <a:endParaRPr lang="en-US" dirty="0"/>
          </a:p>
        </p:txBody>
      </p:sp>
      <p:pic>
        <p:nvPicPr>
          <p:cNvPr id="1028" name="Picture 4" descr="http://www.microbiologyonline.org.uk/themed/sgm/img/general-content/3.1.1_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952" b="38179"/>
          <a:stretch/>
        </p:blipFill>
        <p:spPr bwMode="auto">
          <a:xfrm>
            <a:off x="829700" y="4342790"/>
            <a:ext cx="4677676" cy="169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6042454" y="6128951"/>
            <a:ext cx="2472896" cy="461665"/>
          </a:xfrm>
          <a:prstGeom prst="rect">
            <a:avLst/>
          </a:prstGeom>
          <a:noFill/>
        </p:spPr>
        <p:txBody>
          <a:bodyPr wrap="square" rtlCol="0">
            <a:spAutoFit/>
          </a:bodyPr>
          <a:lstStyle/>
          <a:p>
            <a:r>
              <a:rPr lang="en-US" sz="1200" dirty="0" smtClean="0"/>
              <a:t>Photo credits: Microbiology online</a:t>
            </a:r>
            <a:r>
              <a:rPr lang="en-US" sz="1200" dirty="0"/>
              <a:t>, Wikipedia, http://www.clker.com</a:t>
            </a:r>
          </a:p>
        </p:txBody>
      </p:sp>
      <p:pic>
        <p:nvPicPr>
          <p:cNvPr id="7" name="Picture 2" descr="https://upload.wikimedia.org/wikipedia/commons/thumb/4/4a/PhageExterior.svg/2000px-PhageExterior.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2880" y="3183972"/>
            <a:ext cx="981757" cy="1158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5/5a/Average_prokaryote_cell-_en.svg/300px-Average_prokaryote_cell-_e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602" y="365126"/>
            <a:ext cx="1376567" cy="1119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2/23/Trypanosoma_sp._PHIL_613_lo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8179" y="4706713"/>
            <a:ext cx="1726458"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8801"/>
      </p:ext>
    </p:extLst>
  </p:cSld>
  <p:clrMapOvr>
    <a:masterClrMapping/>
  </p:clrMapOvr>
  <mc:AlternateContent xmlns:mc="http://schemas.openxmlformats.org/markup-compatibility/2006" xmlns:p14="http://schemas.microsoft.com/office/powerpoint/2010/main">
    <mc:Choice Requires="p14">
      <p:transition spd="slow" p14:dur="2000" advTm="226638"/>
    </mc:Choice>
    <mc:Fallback xmlns="">
      <p:transition spd="slow" advTm="2266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good host?</a:t>
            </a:r>
            <a:endParaRPr lang="en-US" dirty="0"/>
          </a:p>
        </p:txBody>
      </p:sp>
      <p:sp>
        <p:nvSpPr>
          <p:cNvPr id="3" name="Content Placeholder 2"/>
          <p:cNvSpPr>
            <a:spLocks noGrp="1"/>
          </p:cNvSpPr>
          <p:nvPr>
            <p:ph idx="1"/>
          </p:nvPr>
        </p:nvSpPr>
        <p:spPr>
          <a:xfrm>
            <a:off x="956104" y="1771327"/>
            <a:ext cx="6396166" cy="4466930"/>
          </a:xfrm>
        </p:spPr>
        <p:txBody>
          <a:bodyPr>
            <a:normAutofit/>
          </a:bodyPr>
          <a:lstStyle/>
          <a:p>
            <a:r>
              <a:rPr lang="en-US" sz="2200" dirty="0" smtClean="0"/>
              <a:t>In the human body, microbial cells outnumber human cells 10 to 1 </a:t>
            </a:r>
          </a:p>
          <a:p>
            <a:r>
              <a:rPr lang="en-US" sz="2200" dirty="0" smtClean="0"/>
              <a:t>Most microbes are not harmful, some are beneficial</a:t>
            </a:r>
          </a:p>
          <a:p>
            <a:r>
              <a:rPr lang="en-US" sz="2200" dirty="0"/>
              <a:t>Previously exposed hosts </a:t>
            </a:r>
            <a:r>
              <a:rPr lang="en-US" sz="2200" dirty="0" smtClean="0"/>
              <a:t>may have protection (vaccination</a:t>
            </a:r>
            <a:r>
              <a:rPr lang="en-US" sz="2200" dirty="0"/>
              <a:t>, past history of exposure and disease)</a:t>
            </a:r>
          </a:p>
          <a:p>
            <a:r>
              <a:rPr lang="en-US" sz="2200" dirty="0" smtClean="0"/>
              <a:t>Immune-compromised </a:t>
            </a:r>
            <a:r>
              <a:rPr lang="en-US" sz="2200" dirty="0"/>
              <a:t>hosts </a:t>
            </a:r>
            <a:r>
              <a:rPr lang="en-US" sz="2200" dirty="0" smtClean="0"/>
              <a:t>may be more susceptible (elderly</a:t>
            </a:r>
            <a:r>
              <a:rPr lang="en-US" sz="2200" dirty="0"/>
              <a:t>, very young</a:t>
            </a:r>
            <a:r>
              <a:rPr lang="en-US" sz="2200" dirty="0" smtClean="0"/>
              <a:t>, </a:t>
            </a:r>
            <a:r>
              <a:rPr lang="en-US" sz="2200" dirty="0"/>
              <a:t>medical conditions)</a:t>
            </a:r>
          </a:p>
          <a:p>
            <a:r>
              <a:rPr lang="en-US" sz="2200" dirty="0" smtClean="0"/>
              <a:t>Zoonotic diseases (from animal to human)</a:t>
            </a:r>
          </a:p>
          <a:p>
            <a:r>
              <a:rPr lang="en-US" sz="2200" dirty="0" smtClean="0"/>
              <a:t>Opportunistic infections </a:t>
            </a:r>
            <a:endParaRPr lang="en-US" sz="2200" dirty="0"/>
          </a:p>
          <a:p>
            <a:endParaRPr lang="en-US" dirty="0"/>
          </a:p>
        </p:txBody>
      </p:sp>
      <p:pic>
        <p:nvPicPr>
          <p:cNvPr id="4" name="Picture 3"/>
          <p:cNvPicPr>
            <a:picLocks noChangeAspect="1"/>
          </p:cNvPicPr>
          <p:nvPr/>
        </p:nvPicPr>
        <p:blipFill>
          <a:blip r:embed="rId3"/>
          <a:stretch>
            <a:fillRect/>
          </a:stretch>
        </p:blipFill>
        <p:spPr>
          <a:xfrm>
            <a:off x="6309360" y="365126"/>
            <a:ext cx="2205990" cy="1467986"/>
          </a:xfrm>
          <a:prstGeom prst="rect">
            <a:avLst/>
          </a:prstGeom>
        </p:spPr>
      </p:pic>
      <p:pic>
        <p:nvPicPr>
          <p:cNvPr id="5" name="Picture 4"/>
          <p:cNvPicPr>
            <a:picLocks noChangeAspect="1"/>
          </p:cNvPicPr>
          <p:nvPr/>
        </p:nvPicPr>
        <p:blipFill rotWithShape="1">
          <a:blip r:embed="rId4"/>
          <a:srcRect l="7190" r="8928"/>
          <a:stretch/>
        </p:blipFill>
        <p:spPr>
          <a:xfrm>
            <a:off x="4178901" y="5006125"/>
            <a:ext cx="1920240" cy="1293917"/>
          </a:xfrm>
          <a:prstGeom prst="rect">
            <a:avLst/>
          </a:prstGeom>
        </p:spPr>
      </p:pic>
      <p:pic>
        <p:nvPicPr>
          <p:cNvPr id="2050" name="Picture 2" descr="http://ucanr.org/blogs/Hopland/blogfiles/8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6217" y="4468004"/>
            <a:ext cx="1959660" cy="1411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161365" y="6303965"/>
            <a:ext cx="3229363" cy="276999"/>
          </a:xfrm>
          <a:prstGeom prst="rect">
            <a:avLst/>
          </a:prstGeom>
          <a:noFill/>
        </p:spPr>
        <p:txBody>
          <a:bodyPr wrap="square" rtlCol="0">
            <a:spAutoFit/>
          </a:bodyPr>
          <a:lstStyle/>
          <a:p>
            <a:r>
              <a:rPr lang="en-US" sz="1200" dirty="0" smtClean="0"/>
              <a:t>Photo credits: R. </a:t>
            </a:r>
            <a:r>
              <a:rPr lang="en-US" sz="1200" dirty="0" err="1" smtClean="0"/>
              <a:t>Keiffer</a:t>
            </a:r>
            <a:r>
              <a:rPr lang="en-US" sz="1200" dirty="0" smtClean="0"/>
              <a:t>, umb.edu</a:t>
            </a:r>
            <a:endParaRPr lang="en-US" sz="1200" dirty="0"/>
          </a:p>
        </p:txBody>
      </p:sp>
    </p:spTree>
    <p:extLst>
      <p:ext uri="{BB962C8B-B14F-4D97-AF65-F5344CB8AC3E}">
        <p14:creationId xmlns:p14="http://schemas.microsoft.com/office/powerpoint/2010/main" val="3572043416"/>
      </p:ext>
    </p:extLst>
  </p:cSld>
  <p:clrMapOvr>
    <a:masterClrMapping/>
  </p:clrMapOvr>
  <mc:AlternateContent xmlns:mc="http://schemas.openxmlformats.org/markup-compatibility/2006" xmlns:p14="http://schemas.microsoft.com/office/powerpoint/2010/main">
    <mc:Choice Requires="p14">
      <p:transition spd="slow" p14:dur="2000" advTm="157833"/>
    </mc:Choice>
    <mc:Fallback xmlns="">
      <p:transition spd="slow" advTm="1578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protect ourselves?</a:t>
            </a:r>
            <a:endParaRPr lang="en-US" dirty="0"/>
          </a:p>
        </p:txBody>
      </p:sp>
      <p:pic>
        <p:nvPicPr>
          <p:cNvPr id="5122" name="Picture 2" descr="http://www.sandragulland.com/wp-content/uploads/black-plague-in-Chi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23" y="1940011"/>
            <a:ext cx="2851877" cy="2124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568" r="24324" b="13874"/>
          <a:stretch/>
        </p:blipFill>
        <p:spPr>
          <a:xfrm>
            <a:off x="4967416" y="1940011"/>
            <a:ext cx="2806528" cy="2661747"/>
          </a:xfrm>
          <a:prstGeom prst="rect">
            <a:avLst/>
          </a:prstGeom>
        </p:spPr>
      </p:pic>
      <p:pic>
        <p:nvPicPr>
          <p:cNvPr id="5126" name="Picture 6" descr="http://i.huffpost.com/gen/861244/images/o-ANTIBIOTICS-OVERUSE-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756" y="4313636"/>
            <a:ext cx="1699291" cy="16992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5285987" y="6012927"/>
            <a:ext cx="3229363" cy="276999"/>
          </a:xfrm>
          <a:prstGeom prst="rect">
            <a:avLst/>
          </a:prstGeom>
          <a:noFill/>
        </p:spPr>
        <p:txBody>
          <a:bodyPr wrap="square" rtlCol="0">
            <a:spAutoFit/>
          </a:bodyPr>
          <a:lstStyle/>
          <a:p>
            <a:r>
              <a:rPr lang="en-US" sz="1200" dirty="0" smtClean="0"/>
              <a:t>Photo credits: B. Oatman, </a:t>
            </a:r>
            <a:r>
              <a:rPr lang="en-US" sz="1200" dirty="0" err="1" smtClean="0"/>
              <a:t>shutterstock</a:t>
            </a:r>
            <a:r>
              <a:rPr lang="en-US" sz="1200" dirty="0" smtClean="0"/>
              <a:t>,</a:t>
            </a:r>
            <a:endParaRPr lang="en-US" sz="1200" dirty="0"/>
          </a:p>
        </p:txBody>
      </p:sp>
    </p:spTree>
    <p:extLst>
      <p:ext uri="{BB962C8B-B14F-4D97-AF65-F5344CB8AC3E}">
        <p14:creationId xmlns:p14="http://schemas.microsoft.com/office/powerpoint/2010/main" val="585640723"/>
      </p:ext>
    </p:extLst>
  </p:cSld>
  <p:clrMapOvr>
    <a:masterClrMapping/>
  </p:clrMapOvr>
  <mc:AlternateContent xmlns:mc="http://schemas.openxmlformats.org/markup-compatibility/2006" xmlns:p14="http://schemas.microsoft.com/office/powerpoint/2010/main">
    <mc:Choice Requires="p14">
      <p:transition spd="slow" p14:dur="2000" advTm="43288"/>
    </mc:Choice>
    <mc:Fallback xmlns="">
      <p:transition spd="slow" advTm="432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Skin</a:t>
            </a:r>
            <a:endParaRPr lang="en-US" dirty="0"/>
          </a:p>
        </p:txBody>
      </p:sp>
      <p:pic>
        <p:nvPicPr>
          <p:cNvPr id="1026" name="Picture 2" descr="http://www.pageresource.com/clipart/clipart/medicine/anatomy/skin-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764" y="4330656"/>
            <a:ext cx="2517544" cy="2112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ucous membranes HUMAN BO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011" y="4458350"/>
            <a:ext cx="2822989" cy="1857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217872" y="405879"/>
            <a:ext cx="1297478" cy="1314933"/>
          </a:xfrm>
          <a:prstGeom prst="rect">
            <a:avLst/>
          </a:prstGeom>
        </p:spPr>
      </p:pic>
      <p:sp>
        <p:nvSpPr>
          <p:cNvPr id="4" name="TextBox 3"/>
          <p:cNvSpPr txBox="1"/>
          <p:nvPr/>
        </p:nvSpPr>
        <p:spPr>
          <a:xfrm>
            <a:off x="960651" y="1750935"/>
            <a:ext cx="7404872"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Healthy skin provides an excellent barrier for microorganisms</a:t>
            </a:r>
          </a:p>
          <a:p>
            <a:pPr marL="285750" indent="-285750">
              <a:buFont typeface="Arial" panose="020B0604020202020204" pitchFamily="34" charset="0"/>
              <a:buChar char="•"/>
            </a:pPr>
            <a:r>
              <a:rPr lang="en-US" sz="2200" dirty="0" smtClean="0"/>
              <a:t>Overly dry or constantly wet skin is susceptible to infection</a:t>
            </a:r>
          </a:p>
          <a:p>
            <a:pPr marL="285750" indent="-285750">
              <a:buFont typeface="Arial" panose="020B0604020202020204" pitchFamily="34" charset="0"/>
              <a:buChar char="•"/>
            </a:pPr>
            <a:r>
              <a:rPr lang="en-US" sz="2200" dirty="0" smtClean="0"/>
              <a:t>Wound care is important</a:t>
            </a:r>
          </a:p>
          <a:p>
            <a:pPr marL="742950" lvl="1" indent="-285750">
              <a:buFont typeface="Arial" panose="020B0604020202020204" pitchFamily="34" charset="0"/>
              <a:buChar char="•"/>
            </a:pPr>
            <a:r>
              <a:rPr lang="en-US" sz="2200" dirty="0"/>
              <a:t>C</a:t>
            </a:r>
            <a:r>
              <a:rPr lang="en-US" sz="2200" dirty="0" smtClean="0"/>
              <a:t>over wounds to prevent casual contact with others </a:t>
            </a:r>
            <a:endParaRPr lang="en-US" sz="2200" dirty="0"/>
          </a:p>
          <a:p>
            <a:pPr marL="742950" lvl="1" indent="-285750">
              <a:buFont typeface="Arial" panose="020B0604020202020204" pitchFamily="34" charset="0"/>
              <a:buChar char="•"/>
            </a:pPr>
            <a:r>
              <a:rPr lang="en-US" sz="2200" dirty="0" smtClean="0"/>
              <a:t>See your doctor if wounds do not heal as expected or become red, swollen, or hot to the touch</a:t>
            </a:r>
          </a:p>
          <a:p>
            <a:pPr marL="285750" indent="-285750">
              <a:buFont typeface="Arial" panose="020B0604020202020204" pitchFamily="34" charset="0"/>
              <a:buChar char="•"/>
            </a:pPr>
            <a:r>
              <a:rPr lang="en-US" sz="2200" dirty="0" smtClean="0"/>
              <a:t>Handwashing and winter weather can cause dry cracked skin</a:t>
            </a:r>
          </a:p>
        </p:txBody>
      </p:sp>
    </p:spTree>
    <p:extLst>
      <p:ext uri="{BB962C8B-B14F-4D97-AF65-F5344CB8AC3E}">
        <p14:creationId xmlns:p14="http://schemas.microsoft.com/office/powerpoint/2010/main" val="2126710467"/>
      </p:ext>
    </p:extLst>
  </p:cSld>
  <p:clrMapOvr>
    <a:masterClrMapping/>
  </p:clrMapOvr>
  <mc:AlternateContent xmlns:mc="http://schemas.openxmlformats.org/markup-compatibility/2006" xmlns:p14="http://schemas.microsoft.com/office/powerpoint/2010/main">
    <mc:Choice Requires="p14">
      <p:transition spd="slow" p14:dur="2000" advTm="70506"/>
    </mc:Choice>
    <mc:Fallback xmlns="">
      <p:transition spd="slow" advTm="7050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Face</a:t>
            </a:r>
            <a:endParaRPr lang="en-US" dirty="0"/>
          </a:p>
        </p:txBody>
      </p:sp>
      <p:pic>
        <p:nvPicPr>
          <p:cNvPr id="4" name="Picture 3"/>
          <p:cNvPicPr>
            <a:picLocks noChangeAspect="1"/>
          </p:cNvPicPr>
          <p:nvPr/>
        </p:nvPicPr>
        <p:blipFill>
          <a:blip r:embed="rId3"/>
          <a:stretch>
            <a:fillRect/>
          </a:stretch>
        </p:blipFill>
        <p:spPr>
          <a:xfrm>
            <a:off x="6887704" y="4658704"/>
            <a:ext cx="1746592" cy="1619158"/>
          </a:xfrm>
          <a:prstGeom prst="rect">
            <a:avLst/>
          </a:prstGeom>
        </p:spPr>
      </p:pic>
      <p:pic>
        <p:nvPicPr>
          <p:cNvPr id="5" name="Picture 2" descr="Image result for routes of inf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37" y="4284266"/>
            <a:ext cx="3824785" cy="2141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768758" y="275563"/>
            <a:ext cx="1865538" cy="1335140"/>
          </a:xfrm>
          <a:prstGeom prst="rect">
            <a:avLst/>
          </a:prstGeom>
        </p:spPr>
      </p:pic>
      <p:sp>
        <p:nvSpPr>
          <p:cNvPr id="7" name="TextBox 6"/>
          <p:cNvSpPr txBox="1"/>
          <p:nvPr/>
        </p:nvSpPr>
        <p:spPr>
          <a:xfrm>
            <a:off x="789288" y="1690689"/>
            <a:ext cx="7726062"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Most infectious agents gain access to your body via your face</a:t>
            </a:r>
          </a:p>
          <a:p>
            <a:pPr marL="742950" lvl="1" indent="-285750">
              <a:buFont typeface="Arial" panose="020B0604020202020204" pitchFamily="34" charset="0"/>
              <a:buChar char="•"/>
            </a:pPr>
            <a:r>
              <a:rPr lang="en-US" sz="2200" dirty="0" smtClean="0"/>
              <a:t>Eyes and nose (mucous membranes)</a:t>
            </a:r>
          </a:p>
          <a:p>
            <a:pPr marL="742950" lvl="1" indent="-285750">
              <a:buFont typeface="Arial" panose="020B0604020202020204" pitchFamily="34" charset="0"/>
              <a:buChar char="•"/>
            </a:pPr>
            <a:r>
              <a:rPr lang="en-US" sz="2200" dirty="0" smtClean="0"/>
              <a:t>Mouth (inhalation and ingestion)</a:t>
            </a:r>
            <a:endParaRPr lang="en-US" sz="2200" dirty="0"/>
          </a:p>
          <a:p>
            <a:pPr marL="285750" indent="-285750">
              <a:buFont typeface="Arial" panose="020B0604020202020204" pitchFamily="34" charset="0"/>
              <a:buChar char="•"/>
            </a:pPr>
            <a:r>
              <a:rPr lang="en-US" sz="2200" dirty="0" smtClean="0"/>
              <a:t>Try to avoid touching your face when you may be exposed to infectious agents</a:t>
            </a:r>
          </a:p>
          <a:p>
            <a:pPr marL="285750" indent="-285750">
              <a:buFont typeface="Arial" panose="020B0604020202020204" pitchFamily="34" charset="0"/>
              <a:buChar char="•"/>
            </a:pPr>
            <a:r>
              <a:rPr lang="en-US" sz="2200" dirty="0" smtClean="0"/>
              <a:t>Pay attention to what your kids put in their mouth </a:t>
            </a:r>
          </a:p>
          <a:p>
            <a:pPr marL="285750" indent="-285750">
              <a:buFont typeface="Arial" panose="020B0604020202020204" pitchFamily="34" charset="0"/>
              <a:buChar char="•"/>
            </a:pPr>
            <a:r>
              <a:rPr lang="en-US" sz="2200" dirty="0" smtClean="0"/>
              <a:t>Maintain social distance (approx. 3ft) from others if you are sick</a:t>
            </a:r>
          </a:p>
          <a:p>
            <a:endParaRPr lang="en-US" sz="2200" dirty="0"/>
          </a:p>
        </p:txBody>
      </p:sp>
      <p:sp>
        <p:nvSpPr>
          <p:cNvPr id="8" name="TextBox 7"/>
          <p:cNvSpPr txBox="1"/>
          <p:nvPr/>
        </p:nvSpPr>
        <p:spPr>
          <a:xfrm flipH="1">
            <a:off x="4098192" y="6366452"/>
            <a:ext cx="3229363" cy="276999"/>
          </a:xfrm>
          <a:prstGeom prst="rect">
            <a:avLst/>
          </a:prstGeom>
          <a:noFill/>
        </p:spPr>
        <p:txBody>
          <a:bodyPr wrap="square" rtlCol="0">
            <a:spAutoFit/>
          </a:bodyPr>
          <a:lstStyle/>
          <a:p>
            <a:r>
              <a:rPr lang="en-US" sz="1200" dirty="0" smtClean="0"/>
              <a:t>Photo credits: npr.org, alllaboutvision.com </a:t>
            </a:r>
            <a:endParaRPr lang="en-US" sz="1200" dirty="0"/>
          </a:p>
        </p:txBody>
      </p:sp>
    </p:spTree>
    <p:extLst>
      <p:ext uri="{BB962C8B-B14F-4D97-AF65-F5344CB8AC3E}">
        <p14:creationId xmlns:p14="http://schemas.microsoft.com/office/powerpoint/2010/main" val="550978624"/>
      </p:ext>
    </p:extLst>
  </p:cSld>
  <p:clrMapOvr>
    <a:masterClrMapping/>
  </p:clrMapOvr>
  <mc:AlternateContent xmlns:mc="http://schemas.openxmlformats.org/markup-compatibility/2006" xmlns:p14="http://schemas.microsoft.com/office/powerpoint/2010/main">
    <mc:Choice Requires="p14">
      <p:transition spd="slow" p14:dur="2000" advTm="108233"/>
    </mc:Choice>
    <mc:Fallback xmlns="">
      <p:transition spd="slow" advTm="1082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Hands</a:t>
            </a:r>
            <a:endParaRPr lang="en-US" dirty="0"/>
          </a:p>
        </p:txBody>
      </p:sp>
      <p:sp>
        <p:nvSpPr>
          <p:cNvPr id="8" name="TextBox 7"/>
          <p:cNvSpPr txBox="1"/>
          <p:nvPr/>
        </p:nvSpPr>
        <p:spPr>
          <a:xfrm>
            <a:off x="758461" y="1748703"/>
            <a:ext cx="7627077" cy="378565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Handwashing – </a:t>
            </a:r>
            <a:r>
              <a:rPr lang="en-US" sz="2200" dirty="0"/>
              <a:t> </a:t>
            </a:r>
            <a:r>
              <a:rPr lang="en-US" sz="2200" dirty="0" smtClean="0"/>
              <a:t>an effective and safe disease prevention tool!</a:t>
            </a:r>
          </a:p>
          <a:p>
            <a:pPr marL="742950" lvl="1" indent="-285750">
              <a:buFont typeface="Arial" panose="020B0604020202020204" pitchFamily="34" charset="0"/>
              <a:buChar char="•"/>
            </a:pPr>
            <a:r>
              <a:rPr lang="en-US" sz="2200" dirty="0" smtClean="0"/>
              <a:t>Wash at least 20 seconds with soap</a:t>
            </a:r>
          </a:p>
          <a:p>
            <a:pPr marL="742950" lvl="1" indent="-285750">
              <a:buFont typeface="Arial" panose="020B0604020202020204" pitchFamily="34" charset="0"/>
              <a:buChar char="•"/>
            </a:pPr>
            <a:r>
              <a:rPr lang="en-US" sz="2200" dirty="0" smtClean="0"/>
              <a:t>Remember to wash fingertips, thumbs, between fingers</a:t>
            </a:r>
          </a:p>
          <a:p>
            <a:pPr marL="742950" lvl="1" indent="-285750">
              <a:buFont typeface="Arial" panose="020B0604020202020204" pitchFamily="34" charset="0"/>
              <a:buChar char="•"/>
            </a:pPr>
            <a:r>
              <a:rPr lang="en-US" sz="2200" dirty="0" smtClean="0"/>
              <a:t>Rinse with clean water, dry hands thoroughly</a:t>
            </a:r>
          </a:p>
          <a:p>
            <a:pPr marL="742950" lvl="1" indent="-285750">
              <a:buFont typeface="Arial" panose="020B0604020202020204" pitchFamily="34" charset="0"/>
              <a:buChar char="•"/>
            </a:pPr>
            <a:r>
              <a:rPr lang="en-US" sz="2200" dirty="0" smtClean="0"/>
              <a:t>Avoid touching contaminated surfaces after handwashing (use towel for door or facet handle)</a:t>
            </a:r>
            <a:endParaRPr lang="en-US" sz="2200" dirty="0"/>
          </a:p>
          <a:p>
            <a:pPr marL="285750" indent="-285750">
              <a:buFont typeface="Arial" panose="020B0604020202020204" pitchFamily="34" charset="0"/>
              <a:buChar char="•"/>
            </a:pPr>
            <a:r>
              <a:rPr lang="en-US" sz="2200" dirty="0" smtClean="0"/>
              <a:t>If </a:t>
            </a:r>
            <a:r>
              <a:rPr lang="en-US" sz="2200" u="sng" dirty="0" smtClean="0"/>
              <a:t>soap</a:t>
            </a:r>
            <a:r>
              <a:rPr lang="en-US" sz="2200" dirty="0" smtClean="0"/>
              <a:t> AND </a:t>
            </a:r>
            <a:r>
              <a:rPr lang="en-US" sz="2200" u="sng" dirty="0" smtClean="0"/>
              <a:t>clean</a:t>
            </a:r>
            <a:r>
              <a:rPr lang="en-US" sz="2200" dirty="0" smtClean="0"/>
              <a:t> water are not available, use hand sanitizer gel that contains at least 60% alcohol</a:t>
            </a:r>
          </a:p>
          <a:p>
            <a:pPr marL="285750" indent="-285750">
              <a:buFont typeface="Arial" panose="020B0604020202020204" pitchFamily="34" charset="0"/>
              <a:buChar char="•"/>
            </a:pPr>
            <a:r>
              <a:rPr lang="en-US" sz="2200" dirty="0" smtClean="0"/>
              <a:t>Periodically sanitize items that you touch a lot (keyboards, doorknob, phones, kids toys)</a:t>
            </a:r>
          </a:p>
          <a:p>
            <a:pPr marL="285750" indent="-285750">
              <a:buFont typeface="Arial" panose="020B0604020202020204" pitchFamily="34" charset="0"/>
              <a:buChar char="•"/>
            </a:pPr>
            <a:endParaRPr lang="en-US" sz="2000" dirty="0" smtClean="0"/>
          </a:p>
        </p:txBody>
      </p:sp>
      <p:pic>
        <p:nvPicPr>
          <p:cNvPr id="9" name="Picture 2" descr="http://buzzworthy.s3.amazonaws.com/wp-content/uploads/2015/06/germs-gross-bacte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924" y="324021"/>
            <a:ext cx="1521426" cy="13787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thegeminigeek.com/wp-content/uploads/2009/09/Dirty-Key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8302" y="5291014"/>
            <a:ext cx="2081640" cy="12034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733326" y="6032797"/>
            <a:ext cx="3229363" cy="461665"/>
          </a:xfrm>
          <a:prstGeom prst="rect">
            <a:avLst/>
          </a:prstGeom>
          <a:noFill/>
        </p:spPr>
        <p:txBody>
          <a:bodyPr wrap="square" rtlCol="0">
            <a:spAutoFit/>
          </a:bodyPr>
          <a:lstStyle/>
          <a:p>
            <a:r>
              <a:rPr lang="en-US" sz="1200" dirty="0" smtClean="0"/>
              <a:t>Photo credits: Tasha Sturm, thegminigeek.com,</a:t>
            </a:r>
          </a:p>
          <a:p>
            <a:r>
              <a:rPr lang="en-US" sz="1200" dirty="0" smtClean="0"/>
              <a:t>yourhealth.asiaone.com </a:t>
            </a:r>
            <a:endParaRPr lang="en-US" sz="1200" dirty="0"/>
          </a:p>
        </p:txBody>
      </p:sp>
      <p:pic>
        <p:nvPicPr>
          <p:cNvPr id="10" name="Picture 9"/>
          <p:cNvPicPr>
            <a:picLocks noChangeAspect="1"/>
          </p:cNvPicPr>
          <p:nvPr/>
        </p:nvPicPr>
        <p:blipFill rotWithShape="1">
          <a:blip r:embed="rId5"/>
          <a:srcRect l="50446" t="16057"/>
          <a:stretch/>
        </p:blipFill>
        <p:spPr>
          <a:xfrm>
            <a:off x="7166918" y="4938690"/>
            <a:ext cx="1348431" cy="1487400"/>
          </a:xfrm>
          <a:prstGeom prst="rect">
            <a:avLst/>
          </a:prstGeom>
        </p:spPr>
      </p:pic>
    </p:spTree>
    <p:extLst>
      <p:ext uri="{BB962C8B-B14F-4D97-AF65-F5344CB8AC3E}">
        <p14:creationId xmlns:p14="http://schemas.microsoft.com/office/powerpoint/2010/main" val="3315632562"/>
      </p:ext>
    </p:extLst>
  </p:cSld>
  <p:clrMapOvr>
    <a:masterClrMapping/>
  </p:clrMapOvr>
  <mc:AlternateContent xmlns:mc="http://schemas.openxmlformats.org/markup-compatibility/2006" xmlns:p14="http://schemas.microsoft.com/office/powerpoint/2010/main">
    <mc:Choice Requires="p14">
      <p:transition spd="slow" p14:dur="2000" advTm="105037"/>
    </mc:Choice>
    <mc:Fallback xmlns="">
      <p:transition spd="slow" advTm="1050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twenty seconds to spare for good health?</a:t>
            </a:r>
            <a:endParaRPr lang="en-US" dirty="0"/>
          </a:p>
        </p:txBody>
      </p:sp>
      <p:pic>
        <p:nvPicPr>
          <p:cNvPr id="9218" name="Picture 2" descr="https://upload.wikimedia.org/wikipedia/commons/thumb/7/7a/Alphabet_song.png/1280px-Alphabet_s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593" y="1665975"/>
            <a:ext cx="4758896" cy="254303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tim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432" y="1238872"/>
            <a:ext cx="1249604" cy="124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75437"/>
      </p:ext>
    </p:extLst>
  </p:cSld>
  <p:clrMapOvr>
    <a:masterClrMapping/>
  </p:clrMapOvr>
  <mc:AlternateContent xmlns:mc="http://schemas.openxmlformats.org/markup-compatibility/2006" xmlns:p14="http://schemas.microsoft.com/office/powerpoint/2010/main">
    <mc:Choice Requires="p14">
      <p:transition spd="slow" p14:dur="2000" advTm="121026"/>
    </mc:Choice>
    <mc:Fallback xmlns="">
      <p:transition spd="slow" advTm="1210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twenty seconds to spare for good health?</a:t>
            </a:r>
            <a:endParaRPr lang="en-US" dirty="0"/>
          </a:p>
        </p:txBody>
      </p:sp>
      <p:pic>
        <p:nvPicPr>
          <p:cNvPr id="9218" name="Picture 2" descr="https://upload.wikimedia.org/wikipedia/commons/thumb/7/7a/Alphabet_song.png/1280px-Alphabet_s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593" y="1665975"/>
            <a:ext cx="4758896" cy="2543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4575" y="4283153"/>
            <a:ext cx="7750775" cy="2246769"/>
          </a:xfrm>
          <a:prstGeom prst="rect">
            <a:avLst/>
          </a:prstGeom>
          <a:solidFill>
            <a:schemeClr val="accent2">
              <a:lumMod val="40000"/>
              <a:lumOff val="60000"/>
            </a:schemeClr>
          </a:solidFill>
          <a:ln w="12700">
            <a:solidFill>
              <a:schemeClr val="tx1"/>
            </a:solidFill>
          </a:ln>
        </p:spPr>
        <p:txBody>
          <a:bodyPr wrap="square" rtlCol="0">
            <a:spAutoFit/>
          </a:bodyPr>
          <a:lstStyle/>
          <a:p>
            <a:r>
              <a:rPr lang="en-US" sz="2000" dirty="0" smtClean="0"/>
              <a:t>When should you wash your hands?</a:t>
            </a:r>
          </a:p>
          <a:p>
            <a:pPr marL="285750" indent="-285750">
              <a:buFont typeface="Arial" panose="020B0604020202020204" pitchFamily="34" charset="0"/>
              <a:buChar char="•"/>
            </a:pPr>
            <a:r>
              <a:rPr lang="en-US" sz="2000" dirty="0" smtClean="0"/>
              <a:t>Before, during, and after preparing </a:t>
            </a:r>
            <a:r>
              <a:rPr lang="en-US" sz="2000" dirty="0"/>
              <a:t>food </a:t>
            </a:r>
            <a:endParaRPr lang="en-US" sz="2000" dirty="0" smtClean="0"/>
          </a:p>
          <a:p>
            <a:pPr marL="285750" indent="-285750">
              <a:buFont typeface="Arial" panose="020B0604020202020204" pitchFamily="34" charset="0"/>
              <a:buChar char="•"/>
            </a:pPr>
            <a:r>
              <a:rPr lang="en-US" sz="2000" dirty="0" smtClean="0"/>
              <a:t>Before </a:t>
            </a:r>
            <a:r>
              <a:rPr lang="en-US" sz="2000" dirty="0"/>
              <a:t>and after caring for a sick person or caring for skin </a:t>
            </a:r>
            <a:r>
              <a:rPr lang="en-US" sz="2000" dirty="0" smtClean="0"/>
              <a:t>wounds</a:t>
            </a:r>
          </a:p>
          <a:p>
            <a:pPr marL="285750" indent="-285750">
              <a:buFont typeface="Arial" panose="020B0604020202020204" pitchFamily="34" charset="0"/>
              <a:buChar char="•"/>
            </a:pPr>
            <a:r>
              <a:rPr lang="en-US" sz="2000" dirty="0" smtClean="0"/>
              <a:t>Before eating, using cosmetics, handling contact lenses</a:t>
            </a:r>
          </a:p>
          <a:p>
            <a:pPr marL="285750" indent="-285750">
              <a:buFont typeface="Arial" panose="020B0604020202020204" pitchFamily="34" charset="0"/>
              <a:buChar char="•"/>
            </a:pPr>
            <a:r>
              <a:rPr lang="en-US" sz="2000" dirty="0" smtClean="0"/>
              <a:t>After using the bathroom or helping someone else use the bathroom</a:t>
            </a:r>
          </a:p>
          <a:p>
            <a:pPr marL="285750" indent="-285750">
              <a:buFont typeface="Arial" panose="020B0604020202020204" pitchFamily="34" charset="0"/>
              <a:buChar char="•"/>
            </a:pPr>
            <a:r>
              <a:rPr lang="en-US" sz="2000" dirty="0" smtClean="0"/>
              <a:t>After handling animals or their bedding, food, and waste</a:t>
            </a:r>
          </a:p>
          <a:p>
            <a:pPr marL="285750" indent="-285750">
              <a:buFont typeface="Arial" panose="020B0604020202020204" pitchFamily="34" charset="0"/>
              <a:buChar char="•"/>
            </a:pPr>
            <a:r>
              <a:rPr lang="en-US" sz="2000" dirty="0" smtClean="0"/>
              <a:t>After sneezing, coughing, vomiting, or handling trash/compost</a:t>
            </a:r>
          </a:p>
        </p:txBody>
      </p:sp>
      <p:pic>
        <p:nvPicPr>
          <p:cNvPr id="9222" name="Picture 6" descr="Image result for tim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432" y="1238872"/>
            <a:ext cx="1249604" cy="124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29149"/>
      </p:ext>
    </p:extLst>
  </p:cSld>
  <p:clrMapOvr>
    <a:masterClrMapping/>
  </p:clrMapOvr>
  <mc:AlternateContent xmlns:mc="http://schemas.openxmlformats.org/markup-compatibility/2006" xmlns:p14="http://schemas.microsoft.com/office/powerpoint/2010/main">
    <mc:Choice Requires="p14">
      <p:transition spd="slow" p14:dur="2000" advTm="121026"/>
    </mc:Choice>
    <mc:Fallback xmlns="">
      <p:transition spd="slow" advTm="12102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1050</TotalTime>
  <Words>1188</Words>
  <Application>Microsoft Office PowerPoint</Application>
  <PresentationFormat>On-screen Show (4:3)</PresentationFormat>
  <Paragraphs>155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It’s Alive!!!! How to stay healthy in a world of microorganisms* </vt:lpstr>
      <vt:lpstr>What is a microorganism?</vt:lpstr>
      <vt:lpstr>Are you a good host?</vt:lpstr>
      <vt:lpstr>How do we protect ourselves?</vt:lpstr>
      <vt:lpstr>Your Skin</vt:lpstr>
      <vt:lpstr>Your Face</vt:lpstr>
      <vt:lpstr>Your Hands</vt:lpstr>
      <vt:lpstr>Do you have twenty seconds to spare for good health?</vt:lpstr>
      <vt:lpstr>Do you have twenty seconds to spare for good health?</vt:lpstr>
      <vt:lpstr>Disease Prevention Tips</vt:lpstr>
      <vt:lpstr>Resources and References</vt:lpstr>
      <vt:lpstr>Resources and References</vt:lpstr>
      <vt:lpstr>Educational  Videos and Toys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Alive!!!!</dc:title>
  <dc:creator>M. Malendia Maccree</dc:creator>
  <cp:lastModifiedBy>David A Alamillo</cp:lastModifiedBy>
  <cp:revision>102</cp:revision>
  <cp:lastPrinted>2016-01-22T21:47:12Z</cp:lastPrinted>
  <dcterms:created xsi:type="dcterms:W3CDTF">2015-11-03T18:36:43Z</dcterms:created>
  <dcterms:modified xsi:type="dcterms:W3CDTF">2016-01-22T21:47:42Z</dcterms:modified>
</cp:coreProperties>
</file>