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autoCompressPictures="0" embedTrueTypeFonts="1" strictFirstAndLastChars="0" saveSubsetFonts="1" showSpecialPlsOnTitleSld="0">
  <p:sldMasterIdLst>
    <p:sldMasterId id="2147483653" r:id="rId5"/>
    <p:sldMasterId id="2147483654"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 id="308" r:id="rId60"/>
    <p:sldId id="309" r:id="rId61"/>
    <p:sldId id="310" r:id="rId62"/>
    <p:sldId id="311" r:id="rId63"/>
  </p:sldIdLst>
  <p:sldSz cy="6858000" cx="9144000"/>
  <p:notesSz cx="6858000" cy="9077325"/>
  <p:embeddedFontLst>
    <p:embeddedFont>
      <p:font typeface="Merriweather Sans"/>
      <p:regular r:id="rId64"/>
      <p:bold r:id="rId65"/>
      <p:italic r:id="rId66"/>
      <p:boldItalic r:id="rId67"/>
    </p:embeddedFont>
    <p:embeddedFont>
      <p:font typeface="Arial Black"/>
      <p:regular r:id="rId68"/>
    </p:embeddedFont>
    <p:embeddedFont>
      <p:font typeface="Gill Sans"/>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2160">
          <p15:clr>
            <a:srgbClr val="000000"/>
          </p15:clr>
        </p15:guide>
        <p15:guide id="2" pos="2880">
          <p15:clr>
            <a:srgbClr val="000000"/>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file>

<file path=ppt/tableStyles.xml><?xml version="1.0" encoding="utf-8"?>
<a:tblStyleLst xmlns:a="http://schemas.openxmlformats.org/drawingml/2006/main" xmlns:r="http://schemas.openxmlformats.org/officeDocument/2006/relationships" def="{6BB38321-CC81-4348-8D22-05EF3E58C894}">
  <a:tblStyle styleId="{6BB38321-CC81-4348-8D22-05EF3E58C894}" styleName="Table_0">
    <a:wholeTbl>
      <a:tcTxStyle>
        <a:font>
          <a:latin typeface="Arial"/>
          <a:ea typeface="Arial"/>
          <a:cs typeface="Arial"/>
        </a:font>
        <a:schemeClr val="tx1"/>
      </a:tcTxStyle>
    </a:wholeTbl>
    <a:band1H>
      <a:tcTxStyle/>
    </a:band1H>
    <a:band2H>
      <a:tcTxStyle/>
    </a:band2H>
    <a:band1V>
      <a:tcTxStyle/>
    </a:band1V>
    <a:band2V>
      <a:tcTxStyle/>
    </a:band2V>
    <a:lastCol>
      <a:tcTxStyle/>
    </a:lastCol>
    <a:firstCol>
      <a:tcTxStyle/>
    </a:firstCol>
    <a:lastRow>
      <a:tcTxStyle/>
    </a:lastRow>
    <a:seCell>
      <a:tcTxStyle/>
    </a:seCell>
    <a:swCell>
      <a:tcTxStyle/>
    </a:swCell>
    <a:firstRow>
      <a:tcTx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Comments="0">
  <p:slideViewPr>
    <p:cSldViewPr snapToGrid="0">
      <p:cViewPr varScale="1">
        <p:scale>
          <a:sx n="100" d="100"/>
          <a:sy n="100" d="100"/>
        </p:scale>
        <p:origin x="0" y="0"/>
      </p:cViewPr>
      <p:guideLst>
        <p:guide pos="216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1.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schemas.openxmlformats.org/officeDocument/2006/relationships/font" Target="fonts/GillSans-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slide" Target="slides/slide55.xml"/><Relationship Id="rId61" Type="http://schemas.openxmlformats.org/officeDocument/2006/relationships/slide" Target="slides/slide54.xml"/><Relationship Id="rId20" Type="http://schemas.openxmlformats.org/officeDocument/2006/relationships/slide" Target="slides/slide13.xml"/><Relationship Id="rId64" Type="http://schemas.openxmlformats.org/officeDocument/2006/relationships/font" Target="fonts/MerriweatherSans-regular.fntdata"/><Relationship Id="rId63" Type="http://schemas.openxmlformats.org/officeDocument/2006/relationships/slide" Target="slides/slide56.xml"/><Relationship Id="rId22" Type="http://schemas.openxmlformats.org/officeDocument/2006/relationships/slide" Target="slides/slide15.xml"/><Relationship Id="rId66" Type="http://schemas.openxmlformats.org/officeDocument/2006/relationships/font" Target="fonts/MerriweatherSans-italic.fntdata"/><Relationship Id="rId21" Type="http://schemas.openxmlformats.org/officeDocument/2006/relationships/slide" Target="slides/slide14.xml"/><Relationship Id="rId65" Type="http://schemas.openxmlformats.org/officeDocument/2006/relationships/font" Target="fonts/MerriweatherSans-bold.fntdata"/><Relationship Id="rId24" Type="http://schemas.openxmlformats.org/officeDocument/2006/relationships/slide" Target="slides/slide17.xml"/><Relationship Id="rId68" Type="http://schemas.openxmlformats.org/officeDocument/2006/relationships/font" Target="fonts/ArialBlack-regular.fntdata"/><Relationship Id="rId23" Type="http://schemas.openxmlformats.org/officeDocument/2006/relationships/slide" Target="slides/slide16.xml"/><Relationship Id="rId67" Type="http://schemas.openxmlformats.org/officeDocument/2006/relationships/font" Target="fonts/MerriweatherSans-boldItalic.fntdata"/><Relationship Id="rId60" Type="http://schemas.openxmlformats.org/officeDocument/2006/relationships/slide" Target="slides/slide53.xml"/><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GillSans-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799" cy="454024"/>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 name="Google Shape;4;n"/>
          <p:cNvSpPr txBox="1"/>
          <p:nvPr>
            <p:ph idx="10" type="dt"/>
          </p:nvPr>
        </p:nvSpPr>
        <p:spPr>
          <a:xfrm>
            <a:off x="3884612" y="0"/>
            <a:ext cx="2971799" cy="454024"/>
          </a:xfrm>
          <a:prstGeom prst="rect">
            <a:avLst/>
          </a:prstGeom>
          <a:noFill/>
          <a:ln>
            <a:noFill/>
          </a:ln>
        </p:spPr>
        <p:txBody>
          <a:bodyPr anchorCtr="0" anchor="t" bIns="91425" lIns="91425" spcFirstLastPara="1" rIns="91425" wrap="square" tIns="91425"/>
          <a:lstStyle>
            <a:lvl1pPr lvl="0" marR="0" rtl="0" algn="r">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5" name="Google Shape;5;n"/>
          <p:cNvSpPr/>
          <p:nvPr>
            <p:ph idx="3" type="sldImg"/>
          </p:nvPr>
        </p:nvSpPr>
        <p:spPr>
          <a:xfrm>
            <a:off x="685800" y="423862"/>
            <a:ext cx="5486399"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565650"/>
            <a:ext cx="5486399" cy="3859213"/>
          </a:xfrm>
          <a:prstGeom prst="rect">
            <a:avLst/>
          </a:prstGeom>
          <a:noFill/>
          <a:ln>
            <a:noFill/>
          </a:ln>
        </p:spPr>
        <p:txBody>
          <a:bodyPr anchorCtr="0" anchor="t" bIns="91425" lIns="91425" spcFirstLastPara="1" rIns="91425" wrap="square" tIns="91425"/>
          <a:lstStyle>
            <a:lvl1pPr indent="-228600" lvl="0" marL="457200" marR="0" rtl="0" algn="l">
              <a:spcBef>
                <a:spcPts val="360"/>
              </a:spcBef>
              <a:spcAft>
                <a:spcPts val="0"/>
              </a:spcAft>
              <a:buClr>
                <a:schemeClr val="dk1"/>
              </a:buClr>
              <a:buSzPts val="1200"/>
              <a:buFont typeface="Gill Sans"/>
              <a:buNone/>
              <a:defRPr b="0" i="0" sz="1200" u="none" cap="none" strike="noStrike">
                <a:solidFill>
                  <a:schemeClr val="dk1"/>
                </a:solidFill>
                <a:latin typeface="Gill Sans"/>
                <a:ea typeface="Gill Sans"/>
                <a:cs typeface="Gill Sans"/>
                <a:sym typeface="Gill Sans"/>
              </a:defRPr>
            </a:lvl1pPr>
            <a:lvl2pPr indent="-304800" lvl="1" marL="914400" marR="0" rtl="0" algn="l">
              <a:spcBef>
                <a:spcPts val="360"/>
              </a:spcBef>
              <a:spcAft>
                <a:spcPts val="0"/>
              </a:spcAft>
              <a:buClr>
                <a:schemeClr val="dk1"/>
              </a:buClr>
              <a:buSzPts val="1200"/>
              <a:buFont typeface="Arial"/>
              <a:buChar char="•"/>
              <a:defRPr b="0" i="0" sz="1200" u="none" cap="none" strike="noStrike">
                <a:solidFill>
                  <a:schemeClr val="dk1"/>
                </a:solidFill>
                <a:latin typeface="Gill Sans"/>
                <a:ea typeface="Gill Sans"/>
                <a:cs typeface="Gill Sans"/>
                <a:sym typeface="Gill Sans"/>
              </a:defRPr>
            </a:lvl2pPr>
            <a:lvl3pPr indent="-304800" lvl="2" marL="1371600" marR="0" rtl="0" algn="l">
              <a:spcBef>
                <a:spcPts val="360"/>
              </a:spcBef>
              <a:spcAft>
                <a:spcPts val="0"/>
              </a:spcAft>
              <a:buClr>
                <a:schemeClr val="dk1"/>
              </a:buClr>
              <a:buSzPts val="1200"/>
              <a:buFont typeface="Arial"/>
              <a:buChar char="•"/>
              <a:defRPr b="0" i="0" sz="1200" u="none" cap="none" strike="noStrike">
                <a:solidFill>
                  <a:schemeClr val="dk1"/>
                </a:solidFill>
                <a:latin typeface="Gill Sans"/>
                <a:ea typeface="Gill Sans"/>
                <a:cs typeface="Gill Sans"/>
                <a:sym typeface="Gill Sans"/>
              </a:defRPr>
            </a:lvl3pPr>
            <a:lvl4pPr indent="-228600" lvl="3" marL="18288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4pPr>
            <a:lvl5pPr indent="-228600" lvl="4" marL="2286000" marR="0" rtl="0" algn="l">
              <a:spcBef>
                <a:spcPts val="36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Clr>
                <a:schemeClr val="dk1"/>
              </a:buClr>
              <a:buSzPts val="1200"/>
              <a:buFont typeface="Calibri"/>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23300"/>
            <a:ext cx="2971799" cy="452438"/>
          </a:xfrm>
          <a:prstGeom prst="rect">
            <a:avLst/>
          </a:prstGeom>
          <a:noFill/>
          <a:ln>
            <a:noFill/>
          </a:ln>
        </p:spPr>
        <p:txBody>
          <a:bodyPr anchorCtr="0" anchor="b" bIns="91425" lIns="91425" spcFirstLastPara="1" rIns="91425" wrap="square" tIns="91425"/>
          <a:lstStyle>
            <a:lvl1pPr lvl="0" marR="0" rtl="0" algn="l">
              <a:lnSpc>
                <a:spcPct val="100000"/>
              </a:lnSpc>
              <a:spcBef>
                <a:spcPts val="0"/>
              </a:spcBef>
              <a:spcAft>
                <a:spcPts val="0"/>
              </a:spcAft>
              <a:buClr>
                <a:schemeClr val="dk1"/>
              </a:buClr>
              <a:buSzPts val="1200"/>
              <a:buFont typeface="Arial"/>
              <a:buNone/>
              <a:defRPr b="0" i="0" sz="12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8" name="Google Shape;8;n"/>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 name="Shape 59"/>
        <p:cNvGrpSpPr/>
        <p:nvPr/>
      </p:nvGrpSpPr>
      <p:grpSpPr>
        <a:xfrm>
          <a:off x="0" y="0"/>
          <a:ext cx="0" cy="0"/>
          <a:chOff x="0" y="0"/>
          <a:chExt cx="0" cy="0"/>
        </a:xfrm>
      </p:grpSpPr>
      <p:sp>
        <p:nvSpPr>
          <p:cNvPr id="60" name="Google Shape;60;p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400"/>
              <a:buFont typeface="Gill Sans"/>
              <a:buNone/>
            </a:pPr>
            <a:r>
              <a:t/>
            </a:r>
            <a:endParaRPr b="0" i="0" sz="1600" u="none" cap="none" strike="noStrike">
              <a:solidFill>
                <a:schemeClr val="dk1"/>
              </a:solidFill>
              <a:latin typeface="Arial"/>
              <a:ea typeface="Arial"/>
              <a:cs typeface="Arial"/>
              <a:sym typeface="Arial"/>
            </a:endParaRPr>
          </a:p>
        </p:txBody>
      </p:sp>
      <p:sp>
        <p:nvSpPr>
          <p:cNvPr id="61" name="Google Shape;61;p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
        <p:nvSpPr>
          <p:cNvPr id="62" name="Google Shape;62;p1:notes"/>
          <p:cNvSpPr/>
          <p:nvPr>
            <p:ph idx="2" type="sldImg"/>
          </p:nvPr>
        </p:nvSpPr>
        <p:spPr>
          <a:xfrm>
            <a:off x="684213" y="423863"/>
            <a:ext cx="5489575"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79" name="Shape 179"/>
        <p:cNvGrpSpPr/>
        <p:nvPr/>
      </p:nvGrpSpPr>
      <p:grpSpPr>
        <a:xfrm>
          <a:off x="0" y="0"/>
          <a:ext cx="0" cy="0"/>
          <a:chOff x="0" y="0"/>
          <a:chExt cx="0" cy="0"/>
        </a:xfrm>
      </p:grpSpPr>
      <p:sp>
        <p:nvSpPr>
          <p:cNvPr id="180" name="Google Shape;180;p10: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81" name="Google Shape;181;p10: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1" lang="en-US" sz="1200" u="none" cap="none" strike="noStrike">
                <a:solidFill>
                  <a:schemeClr val="dk1"/>
                </a:solidFill>
                <a:latin typeface="Gill Sans"/>
                <a:ea typeface="Gill Sans"/>
                <a:cs typeface="Gill Sans"/>
                <a:sym typeface="Gill Sans"/>
              </a:rPr>
              <a:t>Now we know what should go in our compost bin, we should also discuss what shouldn’t.</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182" name="Google Shape;182;p10: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90" name="Shape 190"/>
        <p:cNvGrpSpPr/>
        <p:nvPr/>
      </p:nvGrpSpPr>
      <p:grpSpPr>
        <a:xfrm>
          <a:off x="0" y="0"/>
          <a:ext cx="0" cy="0"/>
          <a:chOff x="0" y="0"/>
          <a:chExt cx="0" cy="0"/>
        </a:xfrm>
      </p:grpSpPr>
      <p:sp>
        <p:nvSpPr>
          <p:cNvPr id="191" name="Google Shape;191;p11: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92" name="Google Shape;192;p1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193" name="Google Shape;193;p1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02" name="Shape 202"/>
        <p:cNvGrpSpPr/>
        <p:nvPr/>
      </p:nvGrpSpPr>
      <p:grpSpPr>
        <a:xfrm>
          <a:off x="0" y="0"/>
          <a:ext cx="0" cy="0"/>
          <a:chOff x="0" y="0"/>
          <a:chExt cx="0" cy="0"/>
        </a:xfrm>
      </p:grpSpPr>
      <p:sp>
        <p:nvSpPr>
          <p:cNvPr id="203" name="Google Shape;203;p12: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04" name="Google Shape;204;p12: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1" marL="0" marR="0" rtl="0" algn="l">
              <a:lnSpc>
                <a:spcPct val="100000"/>
              </a:lnSpc>
              <a:spcBef>
                <a:spcPts val="0"/>
              </a:spcBef>
              <a:spcAft>
                <a:spcPts val="0"/>
              </a:spcAft>
              <a:buClr>
                <a:schemeClr val="dk1"/>
              </a:buClr>
              <a:buSzPts val="300"/>
              <a:buFont typeface="Arial"/>
              <a:buNone/>
            </a:pPr>
            <a:r>
              <a:rPr b="0" i="0" lang="en-US" sz="1200" u="none" cap="none" strike="noStrike">
                <a:solidFill>
                  <a:schemeClr val="dk1"/>
                </a:solidFill>
                <a:latin typeface="Arial"/>
                <a:ea typeface="Arial"/>
                <a:cs typeface="Arial"/>
                <a:sym typeface="Arial"/>
              </a:rPr>
              <a:t>Consider put these in your yard waste bin for curb-side pick up. Commercial hot composting is the best way to process these difficult materials.</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205" name="Google Shape;205;p12: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10" name="Shape 210"/>
        <p:cNvGrpSpPr/>
        <p:nvPr/>
      </p:nvGrpSpPr>
      <p:grpSpPr>
        <a:xfrm>
          <a:off x="0" y="0"/>
          <a:ext cx="0" cy="0"/>
          <a:chOff x="0" y="0"/>
          <a:chExt cx="0" cy="0"/>
        </a:xfrm>
      </p:grpSpPr>
      <p:sp>
        <p:nvSpPr>
          <p:cNvPr id="211" name="Google Shape;211;p13: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12" name="Google Shape;212;p13: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Wire Bin</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Wood Pallet Bin</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Trash Can Bin</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Block or Brick Bin</a:t>
            </a:r>
            <a:endParaRPr/>
          </a:p>
        </p:txBody>
      </p:sp>
      <p:sp>
        <p:nvSpPr>
          <p:cNvPr id="213" name="Google Shape;213;p13: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24" name="Shape 224"/>
        <p:cNvGrpSpPr/>
        <p:nvPr/>
      </p:nvGrpSpPr>
      <p:grpSpPr>
        <a:xfrm>
          <a:off x="0" y="0"/>
          <a:ext cx="0" cy="0"/>
          <a:chOff x="0" y="0"/>
          <a:chExt cx="0" cy="0"/>
        </a:xfrm>
      </p:grpSpPr>
      <p:sp>
        <p:nvSpPr>
          <p:cNvPr id="225" name="Google Shape;225;p14: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26" name="Google Shape;226;p14: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100000"/>
              </a:lnSpc>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Note: If food scraps are to be added to a </a:t>
            </a:r>
            <a:r>
              <a:rPr b="0" i="0" lang="en-US" sz="1200" u="none" cap="none" strike="noStrike">
                <a:solidFill>
                  <a:schemeClr val="folHlink"/>
                </a:solidFill>
                <a:latin typeface="Gill Sans"/>
                <a:ea typeface="Gill Sans"/>
                <a:cs typeface="Gill Sans"/>
                <a:sym typeface="Gill Sans"/>
              </a:rPr>
              <a:t>cold</a:t>
            </a:r>
            <a:r>
              <a:rPr b="0" i="0" lang="en-US" sz="1200" u="none" cap="none" strike="noStrike">
                <a:solidFill>
                  <a:schemeClr val="dk1"/>
                </a:solidFill>
                <a:latin typeface="Gill Sans"/>
                <a:ea typeface="Gill Sans"/>
                <a:cs typeface="Gill Sans"/>
                <a:sym typeface="Gill Sans"/>
              </a:rPr>
              <a:t> compost pile, use a rodent-proof bin.</a:t>
            </a:r>
            <a:endParaRPr/>
          </a:p>
          <a:p>
            <a:pPr indent="0" lvl="0" marL="0" marR="0" rtl="0" algn="l">
              <a:lnSpc>
                <a:spcPct val="100000"/>
              </a:lnSpc>
              <a:spcBef>
                <a:spcPts val="36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Commercial Bins: </a:t>
            </a:r>
            <a:r>
              <a:rPr b="0" i="0" lang="en-US" sz="1200" u="none" cap="none" strike="noStrike">
                <a:solidFill>
                  <a:schemeClr val="dk1"/>
                </a:solidFill>
                <a:latin typeface="Gill Sans"/>
                <a:ea typeface="Gill Sans"/>
                <a:cs typeface="Gill Sans"/>
                <a:sym typeface="Gill Sans"/>
              </a:rPr>
              <a:t>Can be purchased at most hardware stores or online. </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Plastic Stationary Bin</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Tumbling or Rotating Bin</a:t>
            </a:r>
            <a:endParaRPr/>
          </a:p>
          <a:p>
            <a:pPr indent="0" lvl="0" marL="0" marR="0" rtl="0" algn="l">
              <a:lnSpc>
                <a:spcPct val="10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Tumblers allow for mixing without a pitchfork or shovel. </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227" name="Google Shape;227;p14: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39" name="Shape 239"/>
        <p:cNvGrpSpPr/>
        <p:nvPr/>
      </p:nvGrpSpPr>
      <p:grpSpPr>
        <a:xfrm>
          <a:off x="0" y="0"/>
          <a:ext cx="0" cy="0"/>
          <a:chOff x="0" y="0"/>
          <a:chExt cx="0" cy="0"/>
        </a:xfrm>
      </p:grpSpPr>
      <p:sp>
        <p:nvSpPr>
          <p:cNvPr id="240" name="Google Shape;240;p1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41" name="Google Shape;241;p1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242" name="Google Shape;242;p1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70" name="Shape 270"/>
        <p:cNvGrpSpPr/>
        <p:nvPr/>
      </p:nvGrpSpPr>
      <p:grpSpPr>
        <a:xfrm>
          <a:off x="0" y="0"/>
          <a:ext cx="0" cy="0"/>
          <a:chOff x="0" y="0"/>
          <a:chExt cx="0" cy="0"/>
        </a:xfrm>
      </p:grpSpPr>
      <p:sp>
        <p:nvSpPr>
          <p:cNvPr id="271" name="Google Shape;271;p16: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72" name="Google Shape;272;p16: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Nature provides the bacteria:</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Psychrophilic - 0</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to 55</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 </a:t>
            </a:r>
            <a:r>
              <a:rPr b="0" i="0" lang="en-US" sz="1050" u="none" cap="none" strike="noStrike">
                <a:solidFill>
                  <a:schemeClr val="dk1"/>
                </a:solidFill>
                <a:latin typeface="Gill Sans"/>
                <a:ea typeface="Gill Sans"/>
                <a:cs typeface="Gill Sans"/>
                <a:sym typeface="Gill Sans"/>
              </a:rPr>
              <a:t>low temp</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Mesophilic - 70</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to 90</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 </a:t>
            </a:r>
            <a:r>
              <a:rPr b="0" i="0" lang="en-US" sz="1050" u="none" cap="none" strike="noStrike">
                <a:solidFill>
                  <a:schemeClr val="dk1"/>
                </a:solidFill>
                <a:latin typeface="Gill Sans"/>
                <a:ea typeface="Gill Sans"/>
                <a:cs typeface="Gill Sans"/>
                <a:sym typeface="Gill Sans"/>
              </a:rPr>
              <a:t>middle temp</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Thermophilic -104 </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to 170</a:t>
            </a:r>
            <a:r>
              <a:rPr b="0" baseline="30000" i="0" lang="en-US" sz="1200" u="none" cap="none" strike="noStrike">
                <a:solidFill>
                  <a:schemeClr val="dk1"/>
                </a:solidFill>
                <a:latin typeface="Gill Sans"/>
                <a:ea typeface="Gill Sans"/>
                <a:cs typeface="Gill Sans"/>
                <a:sym typeface="Gill Sans"/>
              </a:rPr>
              <a:t>o</a:t>
            </a:r>
            <a:r>
              <a:rPr b="0" i="0" lang="en-US" sz="1200" u="none" cap="none" strike="noStrike">
                <a:solidFill>
                  <a:schemeClr val="dk1"/>
                </a:solidFill>
                <a:latin typeface="Gill Sans"/>
                <a:ea typeface="Gill Sans"/>
                <a:cs typeface="Gill Sans"/>
                <a:sym typeface="Gill Sans"/>
              </a:rPr>
              <a:t>F - </a:t>
            </a:r>
            <a:r>
              <a:rPr b="0" i="0" lang="en-US" sz="1050" u="none" cap="none" strike="noStrike">
                <a:solidFill>
                  <a:schemeClr val="dk1"/>
                </a:solidFill>
                <a:latin typeface="Gill Sans"/>
                <a:ea typeface="Gill Sans"/>
                <a:cs typeface="Gill Sans"/>
                <a:sym typeface="Gill Sans"/>
              </a:rPr>
              <a:t>high temp</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These are all aerobic bacteria - </a:t>
            </a:r>
            <a:r>
              <a:rPr b="0" i="0" lang="en-US" sz="1050" u="none" cap="none" strike="noStrike">
                <a:solidFill>
                  <a:schemeClr val="dk1"/>
                </a:solidFill>
                <a:latin typeface="Gill Sans"/>
                <a:ea typeface="Gill Sans"/>
                <a:cs typeface="Gill Sans"/>
                <a:sym typeface="Gill Sans"/>
              </a:rPr>
              <a:t>need oxygen</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Anaerobic bacteria - </a:t>
            </a:r>
            <a:r>
              <a:rPr b="0" i="0" lang="en-US" sz="1050" u="none" cap="none" strike="noStrike">
                <a:solidFill>
                  <a:schemeClr val="dk1"/>
                </a:solidFill>
                <a:latin typeface="Gill Sans"/>
                <a:ea typeface="Gill Sans"/>
                <a:cs typeface="Gill Sans"/>
                <a:sym typeface="Gill Sans"/>
              </a:rPr>
              <a:t>absence of oxygen</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273" name="Google Shape;273;p16: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80" name="Shape 280"/>
        <p:cNvGrpSpPr/>
        <p:nvPr/>
      </p:nvGrpSpPr>
      <p:grpSpPr>
        <a:xfrm>
          <a:off x="0" y="0"/>
          <a:ext cx="0" cy="0"/>
          <a:chOff x="0" y="0"/>
          <a:chExt cx="0" cy="0"/>
        </a:xfrm>
      </p:grpSpPr>
      <p:sp>
        <p:nvSpPr>
          <p:cNvPr id="281" name="Google Shape;281;p17: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82" name="Google Shape;282;p17: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There are MANY different methods to compost that combine some aspects of hot and cold composting, and give varying results.</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Practice and select/develop the composting method that best fits into your lifestyle and gardening needs.</a:t>
            </a:r>
            <a:endParaRPr/>
          </a:p>
        </p:txBody>
      </p:sp>
      <p:sp>
        <p:nvSpPr>
          <p:cNvPr id="283" name="Google Shape;283;p17: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290" name="Shape 290"/>
        <p:cNvGrpSpPr/>
        <p:nvPr/>
      </p:nvGrpSpPr>
      <p:grpSpPr>
        <a:xfrm>
          <a:off x="0" y="0"/>
          <a:ext cx="0" cy="0"/>
          <a:chOff x="0" y="0"/>
          <a:chExt cx="0" cy="0"/>
        </a:xfrm>
      </p:grpSpPr>
      <p:sp>
        <p:nvSpPr>
          <p:cNvPr id="291" name="Google Shape;291;p18: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292" name="Google Shape;292;p18: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171450" lvl="0" marL="171450" marR="0" rtl="0" algn="l">
              <a:lnSpc>
                <a:spcPct val="100000"/>
              </a:lnSpc>
              <a:spcBef>
                <a:spcPts val="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A variety of materials increases the chances of getting very nutritious compost mix for plants.</a:t>
            </a:r>
            <a:endParaRPr/>
          </a:p>
          <a:p>
            <a:pPr indent="-171450" lvl="0" marL="171450" marR="0" rtl="0" algn="l">
              <a:lnSpc>
                <a:spcPct val="100000"/>
              </a:lnSpc>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One good source of inoculum is your own good garden soil. </a:t>
            </a:r>
            <a:endParaRPr/>
          </a:p>
          <a:p>
            <a:pPr indent="-171450" lvl="0" marL="171450" marR="0" rtl="0" algn="l">
              <a:lnSpc>
                <a:spcPct val="100000"/>
              </a:lnSpc>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Small amounts of soil added to your compost pile will provide all the bacteria and fungi it needs to get fired up.</a:t>
            </a:r>
            <a:endParaRPr/>
          </a:p>
          <a:p>
            <a:pPr indent="0" lvl="0" marL="0" marR="0" rtl="0" algn="l">
              <a:lnSpc>
                <a:spcPct val="100000"/>
              </a:lnSpc>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293" name="Google Shape;293;p18: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02" name="Shape 302"/>
        <p:cNvGrpSpPr/>
        <p:nvPr/>
      </p:nvGrpSpPr>
      <p:grpSpPr>
        <a:xfrm>
          <a:off x="0" y="0"/>
          <a:ext cx="0" cy="0"/>
          <a:chOff x="0" y="0"/>
          <a:chExt cx="0" cy="0"/>
        </a:xfrm>
      </p:grpSpPr>
      <p:sp>
        <p:nvSpPr>
          <p:cNvPr id="303" name="Google Shape;303;p19: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04" name="Google Shape;304;p19: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1" marL="114300" marR="0" rtl="0" algn="l">
              <a:spcBef>
                <a:spcPts val="0"/>
              </a:spcBef>
              <a:spcAft>
                <a:spcPts val="0"/>
              </a:spcAft>
              <a:buClr>
                <a:srgbClr val="003399"/>
              </a:buClr>
              <a:buSzPts val="650"/>
              <a:buFont typeface="Arial"/>
              <a:buNone/>
            </a:pPr>
            <a:r>
              <a:rPr b="0" i="0" lang="en-US" sz="2600" u="none" cap="none" strike="noStrike">
                <a:solidFill>
                  <a:srgbClr val="003399"/>
                </a:solidFill>
                <a:latin typeface="Gill Sans"/>
                <a:ea typeface="Gill Sans"/>
                <a:cs typeface="Gill Sans"/>
                <a:sym typeface="Gill Sans"/>
              </a:rPr>
              <a:t>Rodent-proof your compost bin:</a:t>
            </a:r>
            <a:endParaRPr/>
          </a:p>
          <a:p>
            <a:pPr indent="-228600" lvl="2" marL="457200" marR="0" rtl="0" algn="l">
              <a:spcBef>
                <a:spcPts val="360"/>
              </a:spcBef>
              <a:spcAft>
                <a:spcPts val="0"/>
              </a:spcAft>
              <a:buClr>
                <a:srgbClr val="003399"/>
              </a:buClr>
              <a:buSzPts val="1200"/>
              <a:buFont typeface="Arial"/>
              <a:buChar char="•"/>
            </a:pPr>
            <a:r>
              <a:rPr b="0" i="0" lang="en-US" sz="1200" u="none" cap="none" strike="noStrike">
                <a:solidFill>
                  <a:srgbClr val="003399"/>
                </a:solidFill>
                <a:latin typeface="Gill Sans"/>
                <a:ea typeface="Gill Sans"/>
                <a:cs typeface="Gill Sans"/>
                <a:sym typeface="Gill Sans"/>
              </a:rPr>
              <a:t>When rodents are entering from under your bin, add hardware cloth</a:t>
            </a:r>
            <a:endParaRPr/>
          </a:p>
          <a:p>
            <a:pPr indent="-228600" lvl="2" marL="457200" marR="0" rtl="0" algn="l">
              <a:spcBef>
                <a:spcPts val="360"/>
              </a:spcBef>
              <a:spcAft>
                <a:spcPts val="0"/>
              </a:spcAft>
              <a:buClr>
                <a:srgbClr val="003399"/>
              </a:buClr>
              <a:buSzPts val="1200"/>
              <a:buFont typeface="Arial"/>
              <a:buChar char="•"/>
            </a:pPr>
            <a:r>
              <a:rPr b="0" i="0" lang="en-US" sz="1200" u="none" cap="none" strike="noStrike">
                <a:solidFill>
                  <a:srgbClr val="003399"/>
                </a:solidFill>
                <a:latin typeface="Gill Sans"/>
                <a:ea typeface="Gill Sans"/>
                <a:cs typeface="Gill Sans"/>
                <a:sym typeface="Gill Sans"/>
              </a:rPr>
              <a:t>When rodents are entering your open bin, obtain a lid and secure it with weights (e.g. old concrete blocks)</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305" name="Google Shape;305;p19: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8" name="Shape 68"/>
        <p:cNvGrpSpPr/>
        <p:nvPr/>
      </p:nvGrpSpPr>
      <p:grpSpPr>
        <a:xfrm>
          <a:off x="0" y="0"/>
          <a:ext cx="0" cy="0"/>
          <a:chOff x="0" y="0"/>
          <a:chExt cx="0" cy="0"/>
        </a:xfrm>
      </p:grpSpPr>
      <p:sp>
        <p:nvSpPr>
          <p:cNvPr id="69" name="Google Shape;69;p2: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70" name="Google Shape;70;p2: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71" name="Google Shape;71;p2: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10" name="Shape 310"/>
        <p:cNvGrpSpPr/>
        <p:nvPr/>
      </p:nvGrpSpPr>
      <p:grpSpPr>
        <a:xfrm>
          <a:off x="0" y="0"/>
          <a:ext cx="0" cy="0"/>
          <a:chOff x="0" y="0"/>
          <a:chExt cx="0" cy="0"/>
        </a:xfrm>
      </p:grpSpPr>
      <p:sp>
        <p:nvSpPr>
          <p:cNvPr id="311" name="Google Shape;311;p20: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12" name="Google Shape;312;p20: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80000"/>
              </a:lnSpc>
              <a:spcBef>
                <a:spcPts val="0"/>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 </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Days 3 – 14: Thermophilic Range</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Check temperature</a:t>
            </a:r>
            <a:r>
              <a:rPr b="0" i="0" lang="en-US" sz="839" u="none" cap="none" strike="noStrike">
                <a:solidFill>
                  <a:schemeClr val="dk1"/>
                </a:solidFill>
                <a:latin typeface="Gill Sans"/>
                <a:ea typeface="Gill Sans"/>
                <a:cs typeface="Gill Sans"/>
                <a:sym typeface="Gill Sans"/>
              </a:rPr>
              <a:t> of compost pile in several locations. If it doesn’t heat up, check green/brown mix, moisture level and air exposure.  The ideal temperature is 140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F-150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uniformly throughout the pile. Avoid temperatures exceeding 160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(creates ash which is low in nutrients).</a:t>
            </a:r>
            <a:endParaRPr/>
          </a:p>
          <a:p>
            <a:pPr indent="0" lvl="0" marL="0" marR="0" rtl="0" algn="l">
              <a:lnSpc>
                <a:spcPct val="80000"/>
              </a:lnSpc>
              <a:spcBef>
                <a:spcPts val="252"/>
              </a:spcBef>
              <a:spcAft>
                <a:spcPts val="0"/>
              </a:spcAft>
              <a:buClr>
                <a:schemeClr val="dk1"/>
              </a:buClr>
              <a:buSzPts val="210"/>
              <a:buFont typeface="Gill Sans"/>
              <a:buNone/>
            </a:pPr>
            <a:r>
              <a:t/>
            </a:r>
            <a:endParaRPr b="0" i="0" sz="839" u="none" cap="none" strike="noStrike">
              <a:solidFill>
                <a:schemeClr val="dk1"/>
              </a:solidFill>
              <a:latin typeface="Gill Sans"/>
              <a:ea typeface="Gill Sans"/>
              <a:cs typeface="Gill Sans"/>
              <a:sym typeface="Gill Sans"/>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Turn</a:t>
            </a:r>
            <a:r>
              <a:rPr b="0" i="0" lang="en-US" sz="839" u="none" cap="none" strike="noStrike">
                <a:solidFill>
                  <a:schemeClr val="dk1"/>
                </a:solidFill>
                <a:latin typeface="Gill Sans"/>
                <a:ea typeface="Gill Sans"/>
                <a:cs typeface="Gill Sans"/>
                <a:sym typeface="Gill Sans"/>
              </a:rPr>
              <a:t> compost pile a minimum of once per week with a spade or fork, ideally every 2-3 days for the first 2 weeks. If turning is not possible, use an aeration tool to allow oxygen and water to enter the pile.</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While turning, look for dry spots, add water as needed (normally a pile needs some water at this stage). Make it as wet as a wrung out sponge -- not dripping wet, not dry.  It’s normal for the pile to be steaming.</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 </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Days 15 – 30: Thermophilic - Mesophilic Range</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Check temperature</a:t>
            </a:r>
            <a:r>
              <a:rPr b="0" i="0" lang="en-US" sz="839" u="none" cap="none" strike="noStrike">
                <a:solidFill>
                  <a:schemeClr val="dk1"/>
                </a:solidFill>
                <a:latin typeface="Gill Sans"/>
                <a:ea typeface="Gill Sans"/>
                <a:cs typeface="Gill Sans"/>
                <a:sym typeface="Gill Sans"/>
              </a:rPr>
              <a:t> of compost pile in several locations. The ideal temperature is 140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F-150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at the beginning, then approximately 100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towards the end of 30 days (uniformly throughout the pile). If it’s not, check moisture and air levels. Avoid temperatures exceeding 160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Turn</a:t>
            </a:r>
            <a:r>
              <a:rPr b="0" i="0" lang="en-US" sz="839" u="none" cap="none" strike="noStrike">
                <a:solidFill>
                  <a:schemeClr val="dk1"/>
                </a:solidFill>
                <a:latin typeface="Gill Sans"/>
                <a:ea typeface="Gill Sans"/>
                <a:cs typeface="Gill Sans"/>
                <a:sym typeface="Gill Sans"/>
              </a:rPr>
              <a:t> compost pile a minimum of once per week. If turning is not possible, use the aeration tool to allow oxygen and water to enter the pile.</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While turning, look for dry spots, add water as needed. Make it as wet as a wrung out sponge.</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The pile may or may not be steaming (depends on the ambient temperature), but will be still warm/hot to the touch.</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 </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Days 31 – 60: Mesophilic Range</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Turn the compost pile every 2 - 3 weeks. If turning is not possible, use an aeration tool to allow oxygen and water to enter the pile. The temperature should be between 70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 100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While turning, look for dry spots, add water as needed (normally needs a small amount of water at this stage). </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The pile will not be steaming, but still warm to the touch.</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Bugs and worms may join in to assist the decomposition process.</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 </a:t>
            </a:r>
            <a:endParaRPr/>
          </a:p>
          <a:p>
            <a:pPr indent="0" lvl="0" marL="0" marR="0" rtl="0" algn="l">
              <a:lnSpc>
                <a:spcPct val="80000"/>
              </a:lnSpc>
              <a:spcBef>
                <a:spcPts val="252"/>
              </a:spcBef>
              <a:spcAft>
                <a:spcPts val="0"/>
              </a:spcAft>
              <a:buClr>
                <a:schemeClr val="dk1"/>
              </a:buClr>
              <a:buSzPts val="210"/>
              <a:buFont typeface="Gill Sans"/>
              <a:buNone/>
            </a:pPr>
            <a:r>
              <a:rPr b="1" i="0" lang="en-US" sz="839" u="none" cap="none" strike="noStrike">
                <a:solidFill>
                  <a:schemeClr val="dk1"/>
                </a:solidFill>
                <a:latin typeface="Gill Sans"/>
                <a:ea typeface="Gill Sans"/>
                <a:cs typeface="Gill Sans"/>
                <a:sym typeface="Gill Sans"/>
              </a:rPr>
              <a:t>Days 61 – 90 or longer: Completing the Process (Psychrophilic Range)</a:t>
            </a:r>
            <a:endParaRPr/>
          </a:p>
          <a:p>
            <a:pPr indent="0" lvl="0" marL="0" marR="0" rtl="0" algn="l">
              <a:lnSpc>
                <a:spcPct val="80000"/>
              </a:lnSpc>
              <a:spcBef>
                <a:spcPts val="252"/>
              </a:spcBef>
              <a:spcAft>
                <a:spcPts val="0"/>
              </a:spcAft>
              <a:buClr>
                <a:schemeClr val="dk1"/>
              </a:buClr>
              <a:buSzPts val="210"/>
              <a:buFont typeface="Gill Sans"/>
              <a:buNone/>
            </a:pPr>
            <a:r>
              <a:rPr b="0" i="0" lang="en-US" sz="839" u="none" cap="none" strike="noStrike">
                <a:solidFill>
                  <a:schemeClr val="dk1"/>
                </a:solidFill>
                <a:latin typeface="Gill Sans"/>
                <a:ea typeface="Gill Sans"/>
                <a:cs typeface="Gill Sans"/>
                <a:sym typeface="Gill Sans"/>
              </a:rPr>
              <a:t>Let the compost mature. The temperature should be approximately 50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 70</a:t>
            </a:r>
            <a:r>
              <a:rPr b="0" baseline="30000" i="0" lang="en-US" sz="839" u="none" cap="none" strike="noStrike">
                <a:solidFill>
                  <a:schemeClr val="dk1"/>
                </a:solidFill>
                <a:latin typeface="Gill Sans"/>
                <a:ea typeface="Gill Sans"/>
                <a:cs typeface="Gill Sans"/>
                <a:sym typeface="Gill Sans"/>
              </a:rPr>
              <a:t>o</a:t>
            </a:r>
            <a:r>
              <a:rPr b="0" i="0" lang="en-US" sz="839" u="none" cap="none" strike="noStrike">
                <a:solidFill>
                  <a:schemeClr val="dk1"/>
                </a:solidFill>
                <a:latin typeface="Gill Sans"/>
                <a:ea typeface="Gill Sans"/>
                <a:cs typeface="Gill Sans"/>
                <a:sym typeface="Gill Sans"/>
              </a:rPr>
              <a:t>F (depends on the ambient temperature). Use an aeration tool to allow oxygen to enter the pile. Add water if needed (normally not needed).</a:t>
            </a:r>
            <a:endParaRPr/>
          </a:p>
          <a:p>
            <a:pPr indent="0" lvl="0" marL="0" marR="0" rtl="0" algn="l">
              <a:lnSpc>
                <a:spcPct val="80000"/>
              </a:lnSpc>
              <a:spcBef>
                <a:spcPts val="252"/>
              </a:spcBef>
              <a:spcAft>
                <a:spcPts val="0"/>
              </a:spcAft>
              <a:buClr>
                <a:schemeClr val="dk1"/>
              </a:buClr>
              <a:buSzPts val="210"/>
              <a:buFont typeface="Gill Sans"/>
              <a:buNone/>
            </a:pPr>
            <a:r>
              <a:t/>
            </a:r>
            <a:endParaRPr b="0" i="0" sz="839" u="none" cap="none" strike="noStrike">
              <a:solidFill>
                <a:schemeClr val="dk1"/>
              </a:solidFill>
              <a:latin typeface="Gill Sans"/>
              <a:ea typeface="Gill Sans"/>
              <a:cs typeface="Gill Sans"/>
              <a:sym typeface="Gill Sans"/>
            </a:endParaRPr>
          </a:p>
        </p:txBody>
      </p:sp>
      <p:sp>
        <p:nvSpPr>
          <p:cNvPr id="313" name="Google Shape;313;p20: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20" name="Shape 320"/>
        <p:cNvGrpSpPr/>
        <p:nvPr/>
      </p:nvGrpSpPr>
      <p:grpSpPr>
        <a:xfrm>
          <a:off x="0" y="0"/>
          <a:ext cx="0" cy="0"/>
          <a:chOff x="0" y="0"/>
          <a:chExt cx="0" cy="0"/>
        </a:xfrm>
      </p:grpSpPr>
      <p:sp>
        <p:nvSpPr>
          <p:cNvPr id="321" name="Google Shape;321;p21: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22" name="Google Shape;322;p2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a:t>
            </a:r>
            <a:endParaRPr/>
          </a:p>
        </p:txBody>
      </p:sp>
      <p:sp>
        <p:nvSpPr>
          <p:cNvPr id="323" name="Google Shape;323;p2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0" name="Shape 330"/>
        <p:cNvGrpSpPr/>
        <p:nvPr/>
      </p:nvGrpSpPr>
      <p:grpSpPr>
        <a:xfrm>
          <a:off x="0" y="0"/>
          <a:ext cx="0" cy="0"/>
          <a:chOff x="0" y="0"/>
          <a:chExt cx="0" cy="0"/>
        </a:xfrm>
      </p:grpSpPr>
      <p:sp>
        <p:nvSpPr>
          <p:cNvPr id="331" name="Google Shape;331;p22: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32" name="Google Shape;332;p22: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a:t>
            </a:r>
            <a:endParaRPr/>
          </a:p>
        </p:txBody>
      </p:sp>
      <p:sp>
        <p:nvSpPr>
          <p:cNvPr id="333" name="Google Shape;333;p22: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38" name="Shape 338"/>
        <p:cNvGrpSpPr/>
        <p:nvPr/>
      </p:nvGrpSpPr>
      <p:grpSpPr>
        <a:xfrm>
          <a:off x="0" y="0"/>
          <a:ext cx="0" cy="0"/>
          <a:chOff x="0" y="0"/>
          <a:chExt cx="0" cy="0"/>
        </a:xfrm>
      </p:grpSpPr>
      <p:sp>
        <p:nvSpPr>
          <p:cNvPr id="339" name="Google Shape;339;p23: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0" name="Google Shape;340;p23: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a:t>
            </a:r>
            <a:endParaRPr/>
          </a:p>
        </p:txBody>
      </p:sp>
      <p:sp>
        <p:nvSpPr>
          <p:cNvPr id="341" name="Google Shape;341;p23: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46" name="Shape 346"/>
        <p:cNvGrpSpPr/>
        <p:nvPr/>
      </p:nvGrpSpPr>
      <p:grpSpPr>
        <a:xfrm>
          <a:off x="0" y="0"/>
          <a:ext cx="0" cy="0"/>
          <a:chOff x="0" y="0"/>
          <a:chExt cx="0" cy="0"/>
        </a:xfrm>
      </p:grpSpPr>
      <p:sp>
        <p:nvSpPr>
          <p:cNvPr id="347" name="Google Shape;347;p24: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48" name="Google Shape;348;p24: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Remember a Hot Pile needs:</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Minimum Volume of a Cubic Yard</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Proper Carbon/Nitrogen Ratio of Around 30/1</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Chopped Materials</a:t>
            </a:r>
            <a:endParaRPr/>
          </a:p>
          <a:p>
            <a:pPr indent="-114300" lvl="1" marL="22860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Oh the wonders of coffee grounds, grass clippings and leaves</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Wet Like a Wrung Out Sponge.</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Proper Turning to Ensure Adequate Oxygen</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349" name="Google Shape;349;p24: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54" name="Shape 354"/>
        <p:cNvGrpSpPr/>
        <p:nvPr/>
      </p:nvGrpSpPr>
      <p:grpSpPr>
        <a:xfrm>
          <a:off x="0" y="0"/>
          <a:ext cx="0" cy="0"/>
          <a:chOff x="0" y="0"/>
          <a:chExt cx="0" cy="0"/>
        </a:xfrm>
      </p:grpSpPr>
      <p:sp>
        <p:nvSpPr>
          <p:cNvPr id="355" name="Google Shape;355;p2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56" name="Google Shape;356;p2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114300" lvl="1" marL="22860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Some composters prefer a Turning Fork which is similar to a Pitch Fork, but with slightly broader, flat tines.</a:t>
            </a:r>
            <a:endParaRPr/>
          </a:p>
          <a:p>
            <a:pPr indent="-114300" lvl="1" marL="228600" marR="0" rtl="0" algn="l">
              <a:lnSpc>
                <a:spcPct val="100000"/>
              </a:lnSpc>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Don’t forget you can use a lawn mower or weed eater to chop materials.</a:t>
            </a:r>
            <a:endParaRPr/>
          </a:p>
          <a:p>
            <a:pPr indent="-114300" lvl="1" marL="228600" marR="0" rtl="0" algn="l">
              <a:spcBef>
                <a:spcPts val="360"/>
              </a:spcBef>
              <a:spcAft>
                <a:spcPts val="0"/>
              </a:spcAft>
              <a:buClr>
                <a:schemeClr val="dk1"/>
              </a:buClr>
              <a:buSzPts val="1200"/>
              <a:buFont typeface="Arial"/>
              <a:buNone/>
            </a:pPr>
            <a:r>
              <a:t/>
            </a:r>
            <a:endParaRPr b="0" i="0" sz="1200" u="none" cap="none" strike="noStrike">
              <a:solidFill>
                <a:schemeClr val="dk1"/>
              </a:solidFill>
              <a:latin typeface="Gill Sans"/>
              <a:ea typeface="Gill Sans"/>
              <a:cs typeface="Gill Sans"/>
              <a:sym typeface="Gill Sans"/>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357" name="Google Shape;357;p2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75" name="Shape 375"/>
        <p:cNvGrpSpPr/>
        <p:nvPr/>
      </p:nvGrpSpPr>
      <p:grpSpPr>
        <a:xfrm>
          <a:off x="0" y="0"/>
          <a:ext cx="0" cy="0"/>
          <a:chOff x="0" y="0"/>
          <a:chExt cx="0" cy="0"/>
        </a:xfrm>
      </p:grpSpPr>
      <p:sp>
        <p:nvSpPr>
          <p:cNvPr id="376" name="Google Shape;376;p26: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77" name="Google Shape;377;p26: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Know when your compost is ready and how to put it in to good use.</a:t>
            </a:r>
            <a:endParaRPr/>
          </a:p>
          <a:p>
            <a:pPr indent="0" lvl="0" marL="0" marR="0" rtl="0" algn="l">
              <a:spcBef>
                <a:spcPts val="36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Is it done yet?</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Finished compost should look, feel and smell like dirt. One quick test is to put compost in a plastic ziploc bag and seal it, wait 24hrs, then open the bag if the compost still smells like earth your compost is finished if there is a foul smell, it is </a:t>
            </a:r>
            <a:r>
              <a:rPr b="0" i="0" lang="en-US" sz="1200" u="sng" cap="none" strike="noStrike">
                <a:solidFill>
                  <a:schemeClr val="dk1"/>
                </a:solidFill>
                <a:latin typeface="Gill Sans"/>
                <a:ea typeface="Gill Sans"/>
                <a:cs typeface="Gill Sans"/>
                <a:sym typeface="Gill Sans"/>
              </a:rPr>
              <a:t>not</a:t>
            </a:r>
            <a:r>
              <a:rPr b="0" i="0" lang="en-US" sz="1200" u="none" cap="none" strike="noStrike">
                <a:solidFill>
                  <a:schemeClr val="dk1"/>
                </a:solidFill>
                <a:latin typeface="Gill Sans"/>
                <a:ea typeface="Gill Sans"/>
                <a:cs typeface="Gill Sans"/>
                <a:sym typeface="Gill Sans"/>
              </a:rPr>
              <a:t> finished. </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378" name="Google Shape;378;p26: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85" name="Shape 385"/>
        <p:cNvGrpSpPr/>
        <p:nvPr/>
      </p:nvGrpSpPr>
      <p:grpSpPr>
        <a:xfrm>
          <a:off x="0" y="0"/>
          <a:ext cx="0" cy="0"/>
          <a:chOff x="0" y="0"/>
          <a:chExt cx="0" cy="0"/>
        </a:xfrm>
      </p:grpSpPr>
      <p:sp>
        <p:nvSpPr>
          <p:cNvPr id="386" name="Google Shape;386;p27: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87" name="Google Shape;387;p27: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171450" lvl="0" marL="171450" marR="0" rtl="0" algn="l">
              <a:spcBef>
                <a:spcPts val="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Prepare a new planting bed by working in 5% - 10% compost, by volume</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Compost can be added directly as a top soil for lawns, gardens and around trees</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Good mulching medium, 3” – 5” deep</a:t>
            </a:r>
            <a:endParaRPr/>
          </a:p>
          <a:p>
            <a:pPr indent="-171450" lvl="0" marL="171450" marR="0" rtl="0" algn="l">
              <a:lnSpc>
                <a:spcPct val="100000"/>
              </a:lnSpc>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Add to potted plants: mix compost with soil, about </a:t>
            </a:r>
            <a:r>
              <a:rPr b="0" i="0" lang="en-US" sz="1200" u="none" cap="none" strike="noStrike">
                <a:solidFill>
                  <a:schemeClr val="dk1"/>
                </a:solidFill>
                <a:latin typeface="Merriweather Sans"/>
                <a:ea typeface="Merriweather Sans"/>
                <a:cs typeface="Merriweather Sans"/>
                <a:sym typeface="Merriweather Sans"/>
              </a:rPr>
              <a:t>⅓</a:t>
            </a:r>
            <a:r>
              <a:rPr b="0" i="0" lang="en-US" sz="1200" u="none" cap="none" strike="noStrike">
                <a:solidFill>
                  <a:schemeClr val="dk1"/>
                </a:solidFill>
                <a:latin typeface="Gill Sans"/>
                <a:ea typeface="Gill Sans"/>
                <a:cs typeface="Gill Sans"/>
                <a:sym typeface="Gill Sans"/>
              </a:rPr>
              <a:t> compost to </a:t>
            </a:r>
            <a:r>
              <a:rPr b="0" i="0" lang="en-US" sz="1200" u="none" cap="none" strike="noStrike">
                <a:solidFill>
                  <a:schemeClr val="dk1"/>
                </a:solidFill>
                <a:latin typeface="Merriweather Sans"/>
                <a:ea typeface="Merriweather Sans"/>
                <a:cs typeface="Merriweather Sans"/>
                <a:sym typeface="Merriweather Sans"/>
              </a:rPr>
              <a:t>⅔ </a:t>
            </a:r>
            <a:r>
              <a:rPr b="0" i="0" lang="en-US" sz="1200" u="none" cap="none" strike="noStrike">
                <a:solidFill>
                  <a:schemeClr val="dk1"/>
                </a:solidFill>
                <a:latin typeface="Gill Sans"/>
                <a:ea typeface="Gill Sans"/>
                <a:cs typeface="Gill Sans"/>
                <a:sym typeface="Gill Sans"/>
              </a:rPr>
              <a:t>soil</a:t>
            </a:r>
            <a:endParaRPr/>
          </a:p>
          <a:p>
            <a:pPr indent="-171450" lvl="0" marL="17145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Liquid extract or compost drench </a:t>
            </a:r>
            <a:r>
              <a:rPr b="0" i="0" lang="en-US" sz="1200" u="none" cap="none" strike="noStrike">
                <a:solidFill>
                  <a:schemeClr val="dk1"/>
                </a:solidFill>
                <a:latin typeface="Gill Sans"/>
                <a:ea typeface="Gill Sans"/>
                <a:cs typeface="Gill Sans"/>
                <a:sym typeface="Gill Sans"/>
              </a:rPr>
              <a:t>– place compost in a permeable bag (e.g. burlap sack, stocking, muslin cloth) and let sit for 2 – 8 hours in a bucket of water</a:t>
            </a:r>
            <a:endParaRPr/>
          </a:p>
          <a:p>
            <a:pPr indent="-171450" lvl="0" marL="171450" marR="0" rtl="0" algn="l">
              <a:lnSpc>
                <a:spcPct val="100000"/>
              </a:lnSpc>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Compost tea: requires aeration pump, 5-gallon bucket or larger, optional ingredients, various techniques –another workshop!</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a:p>
            <a:pPr indent="0" lvl="0" marL="0" marR="0" rtl="0" algn="l">
              <a:spcBef>
                <a:spcPts val="36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Show finished compost, even show demo test.</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388" name="Google Shape;388;p27: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398" name="Shape 398"/>
        <p:cNvGrpSpPr/>
        <p:nvPr/>
      </p:nvGrpSpPr>
      <p:grpSpPr>
        <a:xfrm>
          <a:off x="0" y="0"/>
          <a:ext cx="0" cy="0"/>
          <a:chOff x="0" y="0"/>
          <a:chExt cx="0" cy="0"/>
        </a:xfrm>
      </p:grpSpPr>
      <p:sp>
        <p:nvSpPr>
          <p:cNvPr id="399" name="Google Shape;399;p28: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00" name="Google Shape;400;p28: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01" name="Google Shape;401;p28: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07" name="Shape 407"/>
        <p:cNvGrpSpPr/>
        <p:nvPr/>
      </p:nvGrpSpPr>
      <p:grpSpPr>
        <a:xfrm>
          <a:off x="0" y="0"/>
          <a:ext cx="0" cy="0"/>
          <a:chOff x="0" y="0"/>
          <a:chExt cx="0" cy="0"/>
        </a:xfrm>
      </p:grpSpPr>
      <p:sp>
        <p:nvSpPr>
          <p:cNvPr id="408" name="Google Shape;408;p29: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09" name="Google Shape;409;p29: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228600" lvl="0" marL="228600" marR="0" rtl="0" algn="l">
              <a:lnSpc>
                <a:spcPct val="100000"/>
              </a:lnSpc>
              <a:spcBef>
                <a:spcPts val="0"/>
              </a:spcBef>
              <a:spcAft>
                <a:spcPts val="0"/>
              </a:spcAft>
              <a:buClr>
                <a:schemeClr val="dk1"/>
              </a:buClr>
              <a:buSzPts val="1200"/>
              <a:buFont typeface="Calibri"/>
              <a:buAutoNum type="arabicPeriod"/>
            </a:pPr>
            <a:r>
              <a:rPr b="0" i="0" lang="en-US" sz="1200" u="none" cap="none" strike="noStrike">
                <a:solidFill>
                  <a:schemeClr val="dk1"/>
                </a:solidFill>
                <a:latin typeface="Gill Sans"/>
                <a:ea typeface="Gill Sans"/>
                <a:cs typeface="Gill Sans"/>
                <a:sym typeface="Gill Sans"/>
              </a:rPr>
              <a:t>Grasscycling saves time and money, and helps the environment. Mowing time is reduced since bagging and disposal of clippings is eliminated. </a:t>
            </a:r>
            <a:endParaRPr/>
          </a:p>
          <a:p>
            <a:pPr indent="-228600" lvl="0" marL="228600" marR="0" rtl="0" algn="l">
              <a:lnSpc>
                <a:spcPct val="100000"/>
              </a:lnSpc>
              <a:spcBef>
                <a:spcPts val="360"/>
              </a:spcBef>
              <a:spcAft>
                <a:spcPts val="0"/>
              </a:spcAft>
              <a:buClr>
                <a:schemeClr val="dk1"/>
              </a:buClr>
              <a:buSzPts val="1200"/>
              <a:buFont typeface="Calibri"/>
              <a:buAutoNum type="arabicPeriod"/>
            </a:pPr>
            <a:r>
              <a:rPr b="0" i="0" lang="en-US" sz="1200" u="none" cap="none" strike="noStrike">
                <a:solidFill>
                  <a:schemeClr val="dk1"/>
                </a:solidFill>
                <a:latin typeface="Gill Sans"/>
                <a:ea typeface="Gill Sans"/>
                <a:cs typeface="Gill Sans"/>
                <a:sym typeface="Gill Sans"/>
              </a:rPr>
              <a:t>Grass clippings consist of water (75% of weight) and nitrogen, thus adds valuable nutrients and organic matter to the soil and produce healthy, green lawns. </a:t>
            </a:r>
            <a:endParaRPr/>
          </a:p>
          <a:p>
            <a:pPr indent="-228600" lvl="0" marL="228600" marR="0" rtl="0" algn="l">
              <a:lnSpc>
                <a:spcPct val="100000"/>
              </a:lnSpc>
              <a:spcBef>
                <a:spcPts val="360"/>
              </a:spcBef>
              <a:spcAft>
                <a:spcPts val="0"/>
              </a:spcAft>
              <a:buClr>
                <a:schemeClr val="dk1"/>
              </a:buClr>
              <a:buSzPts val="1200"/>
              <a:buFont typeface="Calibri"/>
              <a:buAutoNum type="arabicPeriod"/>
            </a:pPr>
            <a:r>
              <a:rPr b="0" i="0" lang="en-US" sz="1200" u="none" cap="none" strike="noStrike">
                <a:solidFill>
                  <a:schemeClr val="dk1"/>
                </a:solidFill>
                <a:latin typeface="Gill Sans"/>
                <a:ea typeface="Gill Sans"/>
                <a:cs typeface="Gill Sans"/>
                <a:sym typeface="Gill Sans"/>
              </a:rPr>
              <a:t>Proper grasscycling does not cause thatch build up, but does promote deeper roots.</a:t>
            </a:r>
            <a:endParaRPr/>
          </a:p>
          <a:p>
            <a:pPr indent="-228600" lvl="0" marL="228600" marR="0" rtl="0" algn="l">
              <a:lnSpc>
                <a:spcPct val="100000"/>
              </a:lnSpc>
              <a:spcBef>
                <a:spcPts val="360"/>
              </a:spcBef>
              <a:spcAft>
                <a:spcPts val="0"/>
              </a:spcAft>
              <a:buClr>
                <a:schemeClr val="dk1"/>
              </a:buClr>
              <a:buSzPts val="1200"/>
              <a:buFont typeface="Calibri"/>
              <a:buAutoNum type="arabicPeriod"/>
            </a:pPr>
            <a:r>
              <a:rPr b="0" i="0" lang="en-US" sz="1200" u="none" cap="none" strike="noStrike">
                <a:solidFill>
                  <a:schemeClr val="dk1"/>
                </a:solidFill>
                <a:latin typeface="Gill Sans"/>
                <a:ea typeface="Gill Sans"/>
                <a:cs typeface="Gill Sans"/>
                <a:sym typeface="Gill Sans"/>
              </a:rPr>
              <a:t>Use a mulching mower or mower modified to run without a grass catcher</a:t>
            </a:r>
            <a:endParaRPr/>
          </a:p>
          <a:p>
            <a:pPr indent="-228600" lvl="0" marL="228600" marR="0" rtl="0" algn="l">
              <a:lnSpc>
                <a:spcPct val="100000"/>
              </a:lnSpc>
              <a:spcBef>
                <a:spcPts val="360"/>
              </a:spcBef>
              <a:spcAft>
                <a:spcPts val="0"/>
              </a:spcAft>
              <a:buClr>
                <a:schemeClr val="dk1"/>
              </a:buClr>
              <a:buSzPts val="1200"/>
              <a:buFont typeface="Calibri"/>
              <a:buAutoNum type="arabicPeriod"/>
            </a:pPr>
            <a:r>
              <a:rPr b="0" i="0" lang="en-US" sz="1200" u="none" cap="none" strike="noStrike">
                <a:solidFill>
                  <a:schemeClr val="dk1"/>
                </a:solidFill>
                <a:latin typeface="Gill Sans"/>
                <a:ea typeface="Gill Sans"/>
                <a:cs typeface="Gill Sans"/>
                <a:sym typeface="Gill Sans"/>
              </a:rPr>
              <a:t>Reduces the amount of yard trimmings disposed in landfills. Research has shown that lawns generate approximately 300 pounds of grass clippings per 1,000 square feet annually. This amounts to 6 1/2 tons per acre each year. Grass clippings are too valuable to throw away, and grasscycling allows reuse of this green material in our urban landscapes.</a:t>
            </a:r>
            <a:endParaRPr/>
          </a:p>
        </p:txBody>
      </p:sp>
      <p:sp>
        <p:nvSpPr>
          <p:cNvPr id="410" name="Google Shape;410;p29: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6" name="Shape 76"/>
        <p:cNvGrpSpPr/>
        <p:nvPr/>
      </p:nvGrpSpPr>
      <p:grpSpPr>
        <a:xfrm>
          <a:off x="0" y="0"/>
          <a:ext cx="0" cy="0"/>
          <a:chOff x="0" y="0"/>
          <a:chExt cx="0" cy="0"/>
        </a:xfrm>
      </p:grpSpPr>
      <p:sp>
        <p:nvSpPr>
          <p:cNvPr id="77" name="Google Shape;77;p3:notes"/>
          <p:cNvSpPr/>
          <p:nvPr>
            <p:ph idx="2" type="sldImg"/>
          </p:nvPr>
        </p:nvSpPr>
        <p:spPr>
          <a:xfrm>
            <a:off x="684212" y="423862"/>
            <a:ext cx="5489700" cy="41181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78" name="Google Shape;78;p3:notes"/>
          <p:cNvSpPr txBox="1"/>
          <p:nvPr>
            <p:ph idx="1" type="body"/>
          </p:nvPr>
        </p:nvSpPr>
        <p:spPr>
          <a:xfrm>
            <a:off x="685800" y="4565650"/>
            <a:ext cx="5486400" cy="3859200"/>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rgbClr val="000000"/>
              </a:buClr>
              <a:buSzPts val="400"/>
              <a:buFont typeface="Merriweather Sans"/>
              <a:buNone/>
            </a:pPr>
            <a:r>
              <a:rPr b="0" i="0" lang="en-US" sz="1600" u="none" cap="none" strike="noStrike">
                <a:solidFill>
                  <a:srgbClr val="000000"/>
                </a:solidFill>
                <a:latin typeface="Merriweather Sans"/>
                <a:ea typeface="Merriweather Sans"/>
                <a:cs typeface="Merriweather Sans"/>
                <a:sym typeface="Merriweather Sans"/>
              </a:rPr>
              <a:t>- </a:t>
            </a:r>
            <a:r>
              <a:rPr b="0" i="0" lang="en-US" sz="1600" u="none" cap="none" strike="noStrike">
                <a:solidFill>
                  <a:srgbClr val="000000"/>
                </a:solidFill>
                <a:latin typeface="Arial"/>
                <a:ea typeface="Arial"/>
                <a:cs typeface="Arial"/>
                <a:sym typeface="Arial"/>
              </a:rPr>
              <a:t>Controlled decay of organic material</a:t>
            </a:r>
            <a:r>
              <a:rPr b="0" i="0" lang="en-US" sz="1600" u="none" cap="none" strike="noStrike">
                <a:solidFill>
                  <a:srgbClr val="000000"/>
                </a:solidFill>
                <a:latin typeface="Merriweather Sans"/>
                <a:ea typeface="Merriweather Sans"/>
                <a:cs typeface="Merriweather Sans"/>
                <a:sym typeface="Merriweather Sans"/>
              </a:rPr>
              <a:t>. </a:t>
            </a:r>
            <a:r>
              <a:rPr b="0" i="0" lang="en-US" sz="1600" u="none" cap="none" strike="noStrike">
                <a:solidFill>
                  <a:srgbClr val="000000"/>
                </a:solidFill>
                <a:latin typeface="Arial"/>
                <a:ea typeface="Arial"/>
                <a:cs typeface="Arial"/>
                <a:sym typeface="Arial"/>
              </a:rPr>
              <a:t>Produces a humus rich material from yard and food waste which would otherwise become part of the waste stream.</a:t>
            </a:r>
            <a:endParaRPr/>
          </a:p>
          <a:p>
            <a:pPr indent="0" lvl="0" marL="0" marR="0" rtl="0" algn="l">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 Composting is a controlled natural biological process where bacteria, fungi (microbes), and other organisms decompose organic materials like leaves, grass clippings, and food wastes. </a:t>
            </a:r>
            <a:endParaRPr/>
          </a:p>
          <a:p>
            <a:pPr indent="0" lvl="0" marL="0" marR="0" rtl="0" algn="l">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 Decomposition is what you would call composting in nature. If decomposition or composting didn’t occur our world would be riddled with dead animals and plants. The nutrients cycle back into the system to be used again by other plants and animals.</a:t>
            </a:r>
            <a:endParaRPr/>
          </a:p>
          <a:p>
            <a:pPr indent="-101600" lvl="0" marL="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Another way to look at composting is that it is recycling materials to give growing things what they need. By removing organic material from our home and property by putting it in the garbage, we are exporting nutrients that could be recycled in our lawn or garden. </a:t>
            </a:r>
            <a:endParaRPr/>
          </a:p>
          <a:p>
            <a:pPr indent="-101600" lvl="0" marL="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 A house resident may fill bags and bins with  leaves and grass clippings, and leave them on the curb for pick up. Essentially, exporting the resources the plants, trees and grasses in his yard need. The resident then spends money to add fertilizer, soil enhancer and excess water to his lawn, essentially buying back the resources he just threw away.</a:t>
            </a:r>
            <a:endParaRPr/>
          </a:p>
        </p:txBody>
      </p:sp>
      <p:sp>
        <p:nvSpPr>
          <p:cNvPr id="79" name="Google Shape;79;p3:notes"/>
          <p:cNvSpPr txBox="1"/>
          <p:nvPr>
            <p:ph idx="12" type="sldNum"/>
          </p:nvPr>
        </p:nvSpPr>
        <p:spPr>
          <a:xfrm>
            <a:off x="1943100" y="8623300"/>
            <a:ext cx="2971800" cy="452400"/>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18" name="Shape 418"/>
        <p:cNvGrpSpPr/>
        <p:nvPr/>
      </p:nvGrpSpPr>
      <p:grpSpPr>
        <a:xfrm>
          <a:off x="0" y="0"/>
          <a:ext cx="0" cy="0"/>
          <a:chOff x="0" y="0"/>
          <a:chExt cx="0" cy="0"/>
        </a:xfrm>
      </p:grpSpPr>
      <p:sp>
        <p:nvSpPr>
          <p:cNvPr id="419" name="Google Shape;419;p30:notes"/>
          <p:cNvSpPr txBox="1"/>
          <p:nvPr>
            <p:ph idx="1" type="body"/>
          </p:nvPr>
        </p:nvSpPr>
        <p:spPr>
          <a:xfrm>
            <a:off x="685800" y="4565650"/>
            <a:ext cx="5486399" cy="3859213"/>
          </a:xfrm>
          <a:prstGeom prst="rect">
            <a:avLst/>
          </a:prstGeom>
          <a:noFill/>
          <a:ln cap="flat" cmpd="sng" w="9525">
            <a:solidFill>
              <a:srgbClr val="000000"/>
            </a:solidFill>
            <a:prstDash val="solid"/>
            <a:miter lim="8000"/>
            <a:headEnd len="sm" w="sm" type="none"/>
            <a:tailEnd len="sm" w="sm" type="none"/>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20" name="Google Shape;420;p30:notes"/>
          <p:cNvSpPr txBox="1"/>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
        <p:nvSpPr>
          <p:cNvPr id="421" name="Google Shape;421;p30: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22" name="Google Shape;422;p30: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26" name="Shape 426"/>
        <p:cNvGrpSpPr/>
        <p:nvPr/>
      </p:nvGrpSpPr>
      <p:grpSpPr>
        <a:xfrm>
          <a:off x="0" y="0"/>
          <a:ext cx="0" cy="0"/>
          <a:chOff x="0" y="0"/>
          <a:chExt cx="0" cy="0"/>
        </a:xfrm>
      </p:grpSpPr>
      <p:sp>
        <p:nvSpPr>
          <p:cNvPr id="427" name="Google Shape;427;p31: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28" name="Google Shape;428;p3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100000"/>
              </a:lnSpc>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Worm composting or vermicomposting, takes advantage of the worms natural role as a decomposer. Household waste is transformed into a nutrient rich soil conditioner.</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29" name="Google Shape;429;p3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0" name="Shape 440"/>
        <p:cNvGrpSpPr/>
        <p:nvPr/>
      </p:nvGrpSpPr>
      <p:grpSpPr>
        <a:xfrm>
          <a:off x="0" y="0"/>
          <a:ext cx="0" cy="0"/>
          <a:chOff x="0" y="0"/>
          <a:chExt cx="0" cy="0"/>
        </a:xfrm>
      </p:grpSpPr>
      <p:sp>
        <p:nvSpPr>
          <p:cNvPr id="441" name="Google Shape;441;p32: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442" name="Google Shape;442;p32: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Minimum is 38 degrees F. Maximum is 95 degrees F. Ideal range is 70º-80ºF. Heat tolerance is dependent on moisture level</a:t>
            </a:r>
            <a:endParaRPr/>
          </a:p>
        </p:txBody>
      </p:sp>
      <p:sp>
        <p:nvSpPr>
          <p:cNvPr id="443" name="Google Shape;443;p32: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49" name="Shape 449"/>
        <p:cNvGrpSpPr/>
        <p:nvPr/>
      </p:nvGrpSpPr>
      <p:grpSpPr>
        <a:xfrm>
          <a:off x="0" y="0"/>
          <a:ext cx="0" cy="0"/>
          <a:chOff x="0" y="0"/>
          <a:chExt cx="0" cy="0"/>
        </a:xfrm>
      </p:grpSpPr>
      <p:sp>
        <p:nvSpPr>
          <p:cNvPr id="450" name="Google Shape;450;p33:notes"/>
          <p:cNvSpPr txBox="1"/>
          <p:nvPr>
            <p:ph idx="1" type="body"/>
          </p:nvPr>
        </p:nvSpPr>
        <p:spPr>
          <a:xfrm>
            <a:off x="685800" y="4565650"/>
            <a:ext cx="5486399" cy="385921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51" name="Google Shape;451;p33:notes"/>
          <p:cNvSpPr/>
          <p:nvPr>
            <p:ph idx="2" type="sldImg"/>
          </p:nvPr>
        </p:nvSpPr>
        <p:spPr>
          <a:xfrm>
            <a:off x="685800" y="423862"/>
            <a:ext cx="5486399"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59" name="Shape 459"/>
        <p:cNvGrpSpPr/>
        <p:nvPr/>
      </p:nvGrpSpPr>
      <p:grpSpPr>
        <a:xfrm>
          <a:off x="0" y="0"/>
          <a:ext cx="0" cy="0"/>
          <a:chOff x="0" y="0"/>
          <a:chExt cx="0" cy="0"/>
        </a:xfrm>
      </p:grpSpPr>
      <p:sp>
        <p:nvSpPr>
          <p:cNvPr id="460" name="Google Shape;460;p34: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61" name="Google Shape;461;p34: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62" name="Google Shape;462;p34: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68" name="Shape 468"/>
        <p:cNvGrpSpPr/>
        <p:nvPr/>
      </p:nvGrpSpPr>
      <p:grpSpPr>
        <a:xfrm>
          <a:off x="0" y="0"/>
          <a:ext cx="0" cy="0"/>
          <a:chOff x="0" y="0"/>
          <a:chExt cx="0" cy="0"/>
        </a:xfrm>
      </p:grpSpPr>
      <p:sp>
        <p:nvSpPr>
          <p:cNvPr id="469" name="Google Shape;469;p3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70" name="Google Shape;470;p3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100000"/>
              </a:lnSpc>
              <a:spcBef>
                <a:spcPts val="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Epigeic</a:t>
            </a:r>
            <a:r>
              <a:rPr b="0" i="0" lang="en-US" sz="1200" u="none" cap="none" strike="noStrike">
                <a:solidFill>
                  <a:schemeClr val="dk1"/>
                </a:solidFill>
                <a:latin typeface="Gill Sans"/>
                <a:ea typeface="Gill Sans"/>
                <a:cs typeface="Gill Sans"/>
                <a:sym typeface="Gill Sans"/>
              </a:rPr>
              <a:t> earthworms live on the surface of the soil in leaf litter. These species tend not to make burrows but live in and feed on the leaf litter. Epigeic earthworms are also often bright red or reddy-brown, but they are not stripy.</a:t>
            </a:r>
            <a:endParaRPr/>
          </a:p>
          <a:p>
            <a:pPr indent="0" lvl="0" marL="0" marR="0" rtl="0" algn="l">
              <a:lnSpc>
                <a:spcPct val="100000"/>
              </a:lnSpc>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a:p>
            <a:pPr indent="0" lvl="0" marL="0" marR="0" rtl="0" algn="l">
              <a:lnSpc>
                <a:spcPct val="100000"/>
              </a:lnSpc>
              <a:spcBef>
                <a:spcPts val="36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Endogeic</a:t>
            </a:r>
            <a:r>
              <a:rPr b="0" i="0" lang="en-US" sz="1200" u="none" cap="none" strike="noStrike">
                <a:solidFill>
                  <a:schemeClr val="dk1"/>
                </a:solidFill>
                <a:latin typeface="Gill Sans"/>
                <a:ea typeface="Gill Sans"/>
                <a:cs typeface="Gill Sans"/>
                <a:sym typeface="Gill Sans"/>
              </a:rPr>
              <a:t> earthworms live in and feed on the soil. They make horizontal burrows through the soil to move around and to feed and they will reuse these burrows to a certain extent. Endogeic earthworms are often pale colours, grey, pale pink, green or blue. Some can burrow very deeply in the soil.</a:t>
            </a:r>
            <a:endParaRPr/>
          </a:p>
          <a:p>
            <a:pPr indent="0" lvl="0" marL="0" marR="0" rtl="0" algn="l">
              <a:lnSpc>
                <a:spcPct val="100000"/>
              </a:lnSpc>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a:p>
            <a:pPr indent="0" lvl="0" marL="0" marR="0" rtl="0" algn="l">
              <a:lnSpc>
                <a:spcPct val="100000"/>
              </a:lnSpc>
              <a:spcBef>
                <a:spcPts val="36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Anecic</a:t>
            </a:r>
            <a:r>
              <a:rPr b="0" i="0" lang="en-US" sz="1200" u="none" cap="none" strike="noStrike">
                <a:solidFill>
                  <a:schemeClr val="dk1"/>
                </a:solidFill>
                <a:latin typeface="Gill Sans"/>
                <a:ea typeface="Gill Sans"/>
                <a:cs typeface="Gill Sans"/>
                <a:sym typeface="Gill Sans"/>
              </a:rPr>
              <a:t> earthworms make permanent vertical burrows in soil. They feed on leaves on the soil surface that they drag into their burrows. They also cast on the surface, and these casts can quite often be seen in grasslands. They also make middens (piles of casts) around the entrance to their burrows. Anecic species are the largest species of earthworms in the UK. They are darkly coloured at the head end (red or brown) and have paler tails.</a:t>
            </a:r>
            <a:endParaRPr/>
          </a:p>
        </p:txBody>
      </p:sp>
      <p:sp>
        <p:nvSpPr>
          <p:cNvPr id="471" name="Google Shape;471;p3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79" name="Shape 479"/>
        <p:cNvGrpSpPr/>
        <p:nvPr/>
      </p:nvGrpSpPr>
      <p:grpSpPr>
        <a:xfrm>
          <a:off x="0" y="0"/>
          <a:ext cx="0" cy="0"/>
          <a:chOff x="0" y="0"/>
          <a:chExt cx="0" cy="0"/>
        </a:xfrm>
      </p:grpSpPr>
      <p:sp>
        <p:nvSpPr>
          <p:cNvPr id="480" name="Google Shape;480;p36: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81" name="Google Shape;481;p36: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482" name="Google Shape;482;p36: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0" name="Shape 490"/>
        <p:cNvGrpSpPr/>
        <p:nvPr/>
      </p:nvGrpSpPr>
      <p:grpSpPr>
        <a:xfrm>
          <a:off x="0" y="0"/>
          <a:ext cx="0" cy="0"/>
          <a:chOff x="0" y="0"/>
          <a:chExt cx="0" cy="0"/>
        </a:xfrm>
      </p:grpSpPr>
      <p:sp>
        <p:nvSpPr>
          <p:cNvPr id="491" name="Google Shape;491;p37: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492" name="Google Shape;492;p37: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The anatomy of a worm is quite complex. Fortunately, we don’t need to know all the details to be good caretakers.</a:t>
            </a:r>
            <a:endParaRPr/>
          </a:p>
        </p:txBody>
      </p:sp>
      <p:sp>
        <p:nvSpPr>
          <p:cNvPr id="493" name="Google Shape;493;p37: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499" name="Shape 499"/>
        <p:cNvGrpSpPr/>
        <p:nvPr/>
      </p:nvGrpSpPr>
      <p:grpSpPr>
        <a:xfrm>
          <a:off x="0" y="0"/>
          <a:ext cx="0" cy="0"/>
          <a:chOff x="0" y="0"/>
          <a:chExt cx="0" cy="0"/>
        </a:xfrm>
      </p:grpSpPr>
      <p:sp>
        <p:nvSpPr>
          <p:cNvPr id="500" name="Google Shape;500;p38:notes"/>
          <p:cNvSpPr txBox="1"/>
          <p:nvPr>
            <p:ph idx="1" type="body"/>
          </p:nvPr>
        </p:nvSpPr>
        <p:spPr>
          <a:xfrm>
            <a:off x="685800" y="4565650"/>
            <a:ext cx="5486399" cy="385921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01" name="Google Shape;501;p38:notes"/>
          <p:cNvSpPr/>
          <p:nvPr>
            <p:ph idx="2" type="sldImg"/>
          </p:nvPr>
        </p:nvSpPr>
        <p:spPr>
          <a:xfrm>
            <a:off x="685800" y="423862"/>
            <a:ext cx="5486399"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08" name="Shape 508"/>
        <p:cNvGrpSpPr/>
        <p:nvPr/>
      </p:nvGrpSpPr>
      <p:grpSpPr>
        <a:xfrm>
          <a:off x="0" y="0"/>
          <a:ext cx="0" cy="0"/>
          <a:chOff x="0" y="0"/>
          <a:chExt cx="0" cy="0"/>
        </a:xfrm>
      </p:grpSpPr>
      <p:sp>
        <p:nvSpPr>
          <p:cNvPr id="509" name="Google Shape;509;p39: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10" name="Google Shape;510;p39: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11" name="Google Shape;511;p39: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90" name="Shape 90"/>
        <p:cNvGrpSpPr/>
        <p:nvPr/>
      </p:nvGrpSpPr>
      <p:grpSpPr>
        <a:xfrm>
          <a:off x="0" y="0"/>
          <a:ext cx="0" cy="0"/>
          <a:chOff x="0" y="0"/>
          <a:chExt cx="0" cy="0"/>
        </a:xfrm>
      </p:grpSpPr>
      <p:sp>
        <p:nvSpPr>
          <p:cNvPr id="91" name="Google Shape;91;p4:notes"/>
          <p:cNvSpPr txBox="1"/>
          <p:nvPr>
            <p:ph idx="1" type="body"/>
          </p:nvPr>
        </p:nvSpPr>
        <p:spPr>
          <a:xfrm>
            <a:off x="685800" y="4565650"/>
            <a:ext cx="5486399" cy="385921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92" name="Google Shape;92;p4:notes"/>
          <p:cNvSpPr/>
          <p:nvPr>
            <p:ph idx="2" type="sldImg"/>
          </p:nvPr>
        </p:nvSpPr>
        <p:spPr>
          <a:xfrm>
            <a:off x="685800" y="423862"/>
            <a:ext cx="5486399"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22" name="Shape 522"/>
        <p:cNvGrpSpPr/>
        <p:nvPr/>
      </p:nvGrpSpPr>
      <p:grpSpPr>
        <a:xfrm>
          <a:off x="0" y="0"/>
          <a:ext cx="0" cy="0"/>
          <a:chOff x="0" y="0"/>
          <a:chExt cx="0" cy="0"/>
        </a:xfrm>
      </p:grpSpPr>
      <p:sp>
        <p:nvSpPr>
          <p:cNvPr id="523" name="Google Shape;523;p40: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24" name="Google Shape;524;p40: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25" name="Google Shape;525;p40: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37" name="Shape 537"/>
        <p:cNvGrpSpPr/>
        <p:nvPr/>
      </p:nvGrpSpPr>
      <p:grpSpPr>
        <a:xfrm>
          <a:off x="0" y="0"/>
          <a:ext cx="0" cy="0"/>
          <a:chOff x="0" y="0"/>
          <a:chExt cx="0" cy="0"/>
        </a:xfrm>
      </p:grpSpPr>
      <p:sp>
        <p:nvSpPr>
          <p:cNvPr id="538" name="Google Shape;538;p41: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39" name="Google Shape;539;p4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40" name="Google Shape;540;p4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0" name="Shape 550"/>
        <p:cNvGrpSpPr/>
        <p:nvPr/>
      </p:nvGrpSpPr>
      <p:grpSpPr>
        <a:xfrm>
          <a:off x="0" y="0"/>
          <a:ext cx="0" cy="0"/>
          <a:chOff x="0" y="0"/>
          <a:chExt cx="0" cy="0"/>
        </a:xfrm>
      </p:grpSpPr>
      <p:sp>
        <p:nvSpPr>
          <p:cNvPr id="551" name="Google Shape;551;p42:notes"/>
          <p:cNvSpPr txBox="1"/>
          <p:nvPr>
            <p:ph idx="1" type="body"/>
          </p:nvPr>
        </p:nvSpPr>
        <p:spPr>
          <a:xfrm>
            <a:off x="685800" y="4565650"/>
            <a:ext cx="5486399" cy="3859213"/>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52" name="Google Shape;552;p42:notes"/>
          <p:cNvSpPr/>
          <p:nvPr>
            <p:ph idx="2" type="sldImg"/>
          </p:nvPr>
        </p:nvSpPr>
        <p:spPr>
          <a:xfrm>
            <a:off x="685800" y="423862"/>
            <a:ext cx="5486399"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59" name="Shape 559"/>
        <p:cNvGrpSpPr/>
        <p:nvPr/>
      </p:nvGrpSpPr>
      <p:grpSpPr>
        <a:xfrm>
          <a:off x="0" y="0"/>
          <a:ext cx="0" cy="0"/>
          <a:chOff x="0" y="0"/>
          <a:chExt cx="0" cy="0"/>
        </a:xfrm>
      </p:grpSpPr>
      <p:sp>
        <p:nvSpPr>
          <p:cNvPr id="560" name="Google Shape;560;p43: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61" name="Google Shape;561;p43: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62" name="Google Shape;562;p43: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70" name="Shape 570"/>
        <p:cNvGrpSpPr/>
        <p:nvPr/>
      </p:nvGrpSpPr>
      <p:grpSpPr>
        <a:xfrm>
          <a:off x="0" y="0"/>
          <a:ext cx="0" cy="0"/>
          <a:chOff x="0" y="0"/>
          <a:chExt cx="0" cy="0"/>
        </a:xfrm>
      </p:grpSpPr>
      <p:sp>
        <p:nvSpPr>
          <p:cNvPr id="571" name="Google Shape;571;p44: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p44: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Other sources of grit: fine sand, vermiculite, perlite</a:t>
            </a:r>
            <a:endParaRPr/>
          </a:p>
          <a:p>
            <a:pPr indent="0" lvl="0" marL="0" marR="0" rtl="0" algn="l">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Also OK:</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Corn cobs! Takes longer to break down, but worms love them</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SMALL AMOUNTS  of citrus, onion, garlic, ginger &amp; other strongly aromatic or acidic foods. Your regular backyard compost bin is the best place for large amounts of these materials.</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AGED manure from herbivores (chicken, rabbit, cow, horse, etc.)</a:t>
            </a:r>
            <a:endParaRPr/>
          </a:p>
        </p:txBody>
      </p:sp>
      <p:sp>
        <p:nvSpPr>
          <p:cNvPr id="573" name="Google Shape;573;p44: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81" name="Shape 581"/>
        <p:cNvGrpSpPr/>
        <p:nvPr/>
      </p:nvGrpSpPr>
      <p:grpSpPr>
        <a:xfrm>
          <a:off x="0" y="0"/>
          <a:ext cx="0" cy="0"/>
          <a:chOff x="0" y="0"/>
          <a:chExt cx="0" cy="0"/>
        </a:xfrm>
      </p:grpSpPr>
      <p:sp>
        <p:nvSpPr>
          <p:cNvPr id="582" name="Google Shape;582;p4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3" name="Google Shape;583;p4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584" name="Google Shape;584;p4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598" name="Shape 598"/>
        <p:cNvGrpSpPr/>
        <p:nvPr/>
      </p:nvGrpSpPr>
      <p:grpSpPr>
        <a:xfrm>
          <a:off x="0" y="0"/>
          <a:ext cx="0" cy="0"/>
          <a:chOff x="0" y="0"/>
          <a:chExt cx="0" cy="0"/>
        </a:xfrm>
      </p:grpSpPr>
      <p:sp>
        <p:nvSpPr>
          <p:cNvPr id="599" name="Google Shape;599;p46: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600" name="Google Shape;600;p46: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285750" lvl="1" marL="285750" marR="0" rtl="0" algn="l">
              <a:spcBef>
                <a:spcPts val="0"/>
              </a:spcBef>
              <a:spcAft>
                <a:spcPts val="0"/>
              </a:spcAft>
              <a:buClr>
                <a:schemeClr val="dk1"/>
              </a:buClr>
              <a:buSzPts val="2000"/>
              <a:buFont typeface="Arial"/>
              <a:buChar char="•"/>
            </a:pPr>
            <a:r>
              <a:rPr b="0" i="0" lang="en-US" sz="1600" u="none" cap="none" strike="noStrike">
                <a:solidFill>
                  <a:schemeClr val="dk1"/>
                </a:solidFill>
                <a:latin typeface="Arial"/>
                <a:ea typeface="Arial"/>
                <a:cs typeface="Arial"/>
                <a:sym typeface="Arial"/>
              </a:rPr>
              <a:t>The best bedding material is shredded newsprint. </a:t>
            </a:r>
            <a:r>
              <a:rPr b="0" i="0" lang="en-US" sz="2000" u="none" cap="none" strike="noStrike">
                <a:solidFill>
                  <a:schemeClr val="dk1"/>
                </a:solidFill>
                <a:latin typeface="Arial"/>
                <a:ea typeface="Arial"/>
                <a:cs typeface="Arial"/>
                <a:sym typeface="Arial"/>
              </a:rPr>
              <a:t>Most newspapers use vegetable-based ink (soy).</a:t>
            </a:r>
            <a:endParaRPr/>
          </a:p>
          <a:p>
            <a:pPr indent="-285750" lvl="1" marL="285750" marR="0" rtl="0" algn="l">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When setting up a new worm bin, if worm food is taking a long time to break down, sprinkle in a handful of soil to inoculate the bin</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A layer of cardboard on top &amp; bottom is sometimes helpful if your bin dries out quickly</a:t>
            </a:r>
            <a:endParaRPr/>
          </a:p>
          <a:p>
            <a:pPr indent="-285750" lvl="0" marL="285750" marR="0" rtl="0" algn="l">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When using coir, moisten thoroughly by soaking in water before adding to bin</a:t>
            </a:r>
            <a:endParaRPr/>
          </a:p>
        </p:txBody>
      </p:sp>
      <p:sp>
        <p:nvSpPr>
          <p:cNvPr id="601" name="Google Shape;601;p46: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07" name="Shape 607"/>
        <p:cNvGrpSpPr/>
        <p:nvPr/>
      </p:nvGrpSpPr>
      <p:grpSpPr>
        <a:xfrm>
          <a:off x="0" y="0"/>
          <a:ext cx="0" cy="0"/>
          <a:chOff x="0" y="0"/>
          <a:chExt cx="0" cy="0"/>
        </a:xfrm>
      </p:grpSpPr>
      <p:sp>
        <p:nvSpPr>
          <p:cNvPr id="608" name="Google Shape;608;p47: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09" name="Google Shape;609;p47: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610" name="Google Shape;610;p47: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19" name="Shape 619"/>
        <p:cNvGrpSpPr/>
        <p:nvPr/>
      </p:nvGrpSpPr>
      <p:grpSpPr>
        <a:xfrm>
          <a:off x="0" y="0"/>
          <a:ext cx="0" cy="0"/>
          <a:chOff x="0" y="0"/>
          <a:chExt cx="0" cy="0"/>
        </a:xfrm>
      </p:grpSpPr>
      <p:sp>
        <p:nvSpPr>
          <p:cNvPr id="620" name="Google Shape;620;p48:notes"/>
          <p:cNvSpPr/>
          <p:nvPr>
            <p:ph idx="2" type="sldImg"/>
          </p:nvPr>
        </p:nvSpPr>
        <p:spPr>
          <a:xfrm>
            <a:off x="684208" y="423862"/>
            <a:ext cx="5489400" cy="411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21" name="Google Shape;621;p48:notes"/>
          <p:cNvSpPr txBox="1"/>
          <p:nvPr>
            <p:ph idx="1" type="body"/>
          </p:nvPr>
        </p:nvSpPr>
        <p:spPr>
          <a:xfrm>
            <a:off x="685800" y="4565650"/>
            <a:ext cx="5486400" cy="3859500"/>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Also OK:</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Corn cobs! Takes longer to break down, but worms love them</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SMALL AMOUNTS  of citrus, onion, garlic, ginger &amp; other strongly aromatic or acidic foods. Your regular backyard compost bin is the best place for large amounts of these materials.</a:t>
            </a:r>
            <a:endParaRPr/>
          </a:p>
          <a:p>
            <a:pPr indent="-171450" lvl="0" marL="171450" marR="0" rtl="0" algn="l">
              <a:spcBef>
                <a:spcPts val="360"/>
              </a:spcBef>
              <a:spcAft>
                <a:spcPts val="0"/>
              </a:spcAft>
              <a:buClr>
                <a:schemeClr val="dk1"/>
              </a:buClr>
              <a:buSzPts val="1200"/>
              <a:buFont typeface="Arial"/>
              <a:buChar char="•"/>
            </a:pPr>
            <a:r>
              <a:rPr b="0" i="0" lang="en-US" sz="1200" u="none" cap="none" strike="noStrike">
                <a:solidFill>
                  <a:schemeClr val="dk1"/>
                </a:solidFill>
                <a:latin typeface="Gill Sans"/>
                <a:ea typeface="Gill Sans"/>
                <a:cs typeface="Gill Sans"/>
                <a:sym typeface="Gill Sans"/>
              </a:rPr>
              <a:t>AGED manure from herbivores (chicken, rabbit, cow, horse, etc.)</a:t>
            </a:r>
            <a:endParaRPr/>
          </a:p>
        </p:txBody>
      </p:sp>
      <p:sp>
        <p:nvSpPr>
          <p:cNvPr id="622" name="Google Shape;622;p48:notes"/>
          <p:cNvSpPr txBox="1"/>
          <p:nvPr>
            <p:ph idx="12" type="sldNum"/>
          </p:nvPr>
        </p:nvSpPr>
        <p:spPr>
          <a:xfrm>
            <a:off x="1943100" y="8623300"/>
            <a:ext cx="2971800" cy="452400"/>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33" name="Shape 633"/>
        <p:cNvGrpSpPr/>
        <p:nvPr/>
      </p:nvGrpSpPr>
      <p:grpSpPr>
        <a:xfrm>
          <a:off x="0" y="0"/>
          <a:ext cx="0" cy="0"/>
          <a:chOff x="0" y="0"/>
          <a:chExt cx="0" cy="0"/>
        </a:xfrm>
      </p:grpSpPr>
      <p:sp>
        <p:nvSpPr>
          <p:cNvPr id="634" name="Google Shape;634;p49: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35" name="Google Shape;635;p49: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636" name="Google Shape;636;p49: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08" name="Shape 108"/>
        <p:cNvGrpSpPr/>
        <p:nvPr/>
      </p:nvGrpSpPr>
      <p:grpSpPr>
        <a:xfrm>
          <a:off x="0" y="0"/>
          <a:ext cx="0" cy="0"/>
          <a:chOff x="0" y="0"/>
          <a:chExt cx="0" cy="0"/>
        </a:xfrm>
      </p:grpSpPr>
      <p:sp>
        <p:nvSpPr>
          <p:cNvPr id="109" name="Google Shape;109;p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110" name="Google Shape;110;p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90000"/>
              </a:lnSpc>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So, why should we compost? To get to the answer, look at the alternative, landfill. </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Have you ever driven by your local landfill?</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Have you ever been to your local landfill? </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What was your impression of a landfill?</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There is a distinction between a landfill and a dump. A dump is how we used to dispose of garbage, find somewhere out of the way and make a big pile. Today we use the term landfill and they are engineered storage facilities for our garbage. There is a misconception that landfills are just giant composters and organic material will just decompose, but almost no decomposition takes place in a landfill.</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Makes environmental sense even if your city has a yard waste composting program</a:t>
            </a:r>
            <a:endParaRPr/>
          </a:p>
          <a:p>
            <a:pPr indent="0" lvl="0" marL="0" marR="0" rtl="0" algn="l">
              <a:lnSpc>
                <a:spcPct val="90000"/>
              </a:lnSpc>
              <a:spcBef>
                <a:spcPts val="36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 Commercial composting is useful for businesses that generate a large volume of organic waste (e.g. restaurants and food processing plants) and for homes with no backyard (*try vermicomposting!)</a:t>
            </a:r>
            <a:endParaRPr/>
          </a:p>
          <a:p>
            <a:pPr indent="-171450" lvl="0" marL="171450" marR="0" rtl="0" algn="l">
              <a:lnSpc>
                <a:spcPct val="90000"/>
              </a:lnSpc>
              <a:spcBef>
                <a:spcPts val="360"/>
              </a:spcBef>
              <a:spcAft>
                <a:spcPts val="0"/>
              </a:spcAft>
              <a:buClr>
                <a:schemeClr val="dk1"/>
              </a:buClr>
              <a:buSzPts val="1200"/>
              <a:buFont typeface="Gill Sans"/>
              <a:buChar char="-"/>
            </a:pPr>
            <a:r>
              <a:rPr b="0" i="0" lang="en-US" sz="1200" u="none" cap="none" strike="noStrike">
                <a:solidFill>
                  <a:schemeClr val="dk1"/>
                </a:solidFill>
                <a:latin typeface="Gill Sans"/>
                <a:ea typeface="Gill Sans"/>
                <a:cs typeface="Gill Sans"/>
                <a:sym typeface="Gill Sans"/>
              </a:rPr>
              <a:t>Backyard composting reduces landfill pressures (AB939)</a:t>
            </a:r>
            <a:endParaRPr/>
          </a:p>
          <a:p>
            <a:pPr indent="-171450" lvl="1" marL="171450" marR="0" rtl="0" algn="l">
              <a:lnSpc>
                <a:spcPct val="90000"/>
              </a:lnSpc>
              <a:spcBef>
                <a:spcPts val="600"/>
              </a:spcBef>
              <a:spcAft>
                <a:spcPts val="0"/>
              </a:spcAft>
              <a:buClr>
                <a:schemeClr val="dk2"/>
              </a:buClr>
              <a:buSzPts val="2000"/>
              <a:buFont typeface="Arial"/>
              <a:buChar char="-"/>
            </a:pPr>
            <a:r>
              <a:rPr b="0" i="0" lang="en-US" sz="2000" u="none" cap="none" strike="noStrike">
                <a:solidFill>
                  <a:schemeClr val="dk2"/>
                </a:solidFill>
                <a:latin typeface="Gill Sans"/>
                <a:ea typeface="Gill Sans"/>
                <a:cs typeface="Gill Sans"/>
                <a:sym typeface="Gill Sans"/>
              </a:rPr>
              <a:t>Captures carbon back into the soil</a:t>
            </a:r>
            <a:endParaRPr/>
          </a:p>
          <a:p>
            <a:pPr indent="0" lvl="0" marL="0" marR="0" rtl="0" algn="l">
              <a:lnSpc>
                <a:spcPct val="90000"/>
              </a:lnSpc>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111" name="Google Shape;111;p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72" name="Shape 672"/>
        <p:cNvGrpSpPr/>
        <p:nvPr/>
      </p:nvGrpSpPr>
      <p:grpSpPr>
        <a:xfrm>
          <a:off x="0" y="0"/>
          <a:ext cx="0" cy="0"/>
          <a:chOff x="0" y="0"/>
          <a:chExt cx="0" cy="0"/>
        </a:xfrm>
      </p:grpSpPr>
      <p:sp>
        <p:nvSpPr>
          <p:cNvPr id="673" name="Google Shape;673;p50: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74" name="Google Shape;674;p50: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675" name="Google Shape;675;p50: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695" name="Shape 695"/>
        <p:cNvGrpSpPr/>
        <p:nvPr/>
      </p:nvGrpSpPr>
      <p:grpSpPr>
        <a:xfrm>
          <a:off x="0" y="0"/>
          <a:ext cx="0" cy="0"/>
          <a:chOff x="0" y="0"/>
          <a:chExt cx="0" cy="0"/>
        </a:xfrm>
      </p:grpSpPr>
      <p:sp>
        <p:nvSpPr>
          <p:cNvPr id="696" name="Google Shape;696;p51: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97" name="Google Shape;697;p51: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698" name="Google Shape;698;p51: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03" name="Shape 703"/>
        <p:cNvGrpSpPr/>
        <p:nvPr/>
      </p:nvGrpSpPr>
      <p:grpSpPr>
        <a:xfrm>
          <a:off x="0" y="0"/>
          <a:ext cx="0" cy="0"/>
          <a:chOff x="0" y="0"/>
          <a:chExt cx="0" cy="0"/>
        </a:xfrm>
      </p:grpSpPr>
      <p:sp>
        <p:nvSpPr>
          <p:cNvPr id="704" name="Google Shape;704;p52: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05" name="Google Shape;705;p52: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706" name="Google Shape;706;p52: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14" name="Shape 714"/>
        <p:cNvGrpSpPr/>
        <p:nvPr/>
      </p:nvGrpSpPr>
      <p:grpSpPr>
        <a:xfrm>
          <a:off x="0" y="0"/>
          <a:ext cx="0" cy="0"/>
          <a:chOff x="0" y="0"/>
          <a:chExt cx="0" cy="0"/>
        </a:xfrm>
      </p:grpSpPr>
      <p:sp>
        <p:nvSpPr>
          <p:cNvPr id="715" name="Google Shape;715;p53: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16" name="Google Shape;716;p53: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717" name="Google Shape;717;p53: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24" name="Shape 724"/>
        <p:cNvGrpSpPr/>
        <p:nvPr/>
      </p:nvGrpSpPr>
      <p:grpSpPr>
        <a:xfrm>
          <a:off x="0" y="0"/>
          <a:ext cx="0" cy="0"/>
          <a:chOff x="0" y="0"/>
          <a:chExt cx="0" cy="0"/>
        </a:xfrm>
      </p:grpSpPr>
      <p:sp>
        <p:nvSpPr>
          <p:cNvPr id="725" name="Google Shape;725;p54: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miter lim="8000"/>
            <a:headEnd len="sm" w="sm" type="none"/>
            <a:tailEnd len="sm" w="sm" type="none"/>
          </a:ln>
        </p:spPr>
      </p:sp>
      <p:sp>
        <p:nvSpPr>
          <p:cNvPr id="726" name="Google Shape;726;p54: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80000"/>
              </a:lnSpc>
              <a:spcBef>
                <a:spcPts val="0"/>
              </a:spcBef>
              <a:spcAft>
                <a:spcPts val="0"/>
              </a:spcAft>
              <a:buClr>
                <a:schemeClr val="dk1"/>
              </a:buClr>
              <a:buSzPts val="250"/>
              <a:buFont typeface="Gill Sans"/>
              <a:buNone/>
            </a:pPr>
            <a:r>
              <a:t/>
            </a:r>
            <a:endParaRPr b="0" i="0" sz="1000" u="none" cap="none" strike="noStrike">
              <a:solidFill>
                <a:schemeClr val="dk1"/>
              </a:solidFill>
              <a:latin typeface="Arial"/>
              <a:ea typeface="Arial"/>
              <a:cs typeface="Arial"/>
              <a:sym typeface="Arial"/>
            </a:endParaRPr>
          </a:p>
        </p:txBody>
      </p:sp>
      <p:sp>
        <p:nvSpPr>
          <p:cNvPr id="727" name="Google Shape;727;p54: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33" name="Shape 733"/>
        <p:cNvGrpSpPr/>
        <p:nvPr/>
      </p:nvGrpSpPr>
      <p:grpSpPr>
        <a:xfrm>
          <a:off x="0" y="0"/>
          <a:ext cx="0" cy="0"/>
          <a:chOff x="0" y="0"/>
          <a:chExt cx="0" cy="0"/>
        </a:xfrm>
      </p:grpSpPr>
      <p:sp>
        <p:nvSpPr>
          <p:cNvPr id="734" name="Google Shape;734;p55: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735" name="Google Shape;735;p55: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spcBef>
                <a:spcPts val="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736" name="Google Shape;736;p55: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745" name="Shape 745"/>
        <p:cNvGrpSpPr/>
        <p:nvPr/>
      </p:nvGrpSpPr>
      <p:grpSpPr>
        <a:xfrm>
          <a:off x="0" y="0"/>
          <a:ext cx="0" cy="0"/>
          <a:chOff x="0" y="0"/>
          <a:chExt cx="0" cy="0"/>
        </a:xfrm>
      </p:grpSpPr>
      <p:sp>
        <p:nvSpPr>
          <p:cNvPr id="746" name="Google Shape;746;p56:notes"/>
          <p:cNvSpPr txBox="1"/>
          <p:nvPr>
            <p:ph idx="1" type="body"/>
          </p:nvPr>
        </p:nvSpPr>
        <p:spPr>
          <a:xfrm>
            <a:off x="685800" y="4565650"/>
            <a:ext cx="5486400" cy="3859500"/>
          </a:xfrm>
          <a:prstGeom prst="rect">
            <a:avLst/>
          </a:prstGeom>
          <a:noFill/>
          <a:ln>
            <a:noFill/>
          </a:ln>
        </p:spPr>
        <p:txBody>
          <a:bodyPr anchorCtr="0" anchor="t" bIns="91425" lIns="91425" spcFirstLastPara="1" rIns="91425" wrap="square" tIns="91425">
            <a:noAutofit/>
          </a:bodyPr>
          <a:lstStyle/>
          <a:p>
            <a:pPr indent="0" lvl="0" marL="0" marR="0" rtl="0" algn="l">
              <a:spcBef>
                <a:spcPts val="0"/>
              </a:spcBef>
              <a:spcAft>
                <a:spcPts val="0"/>
              </a:spcAft>
              <a:buClr>
                <a:schemeClr val="dk1"/>
              </a:buClr>
              <a:buSzPts val="12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747" name="Google Shape;747;p56:notes"/>
          <p:cNvSpPr/>
          <p:nvPr>
            <p:ph idx="2" type="sldImg"/>
          </p:nvPr>
        </p:nvSpPr>
        <p:spPr>
          <a:xfrm>
            <a:off x="685800" y="423862"/>
            <a:ext cx="5486400" cy="41178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21" name="Shape 121"/>
        <p:cNvGrpSpPr/>
        <p:nvPr/>
      </p:nvGrpSpPr>
      <p:grpSpPr>
        <a:xfrm>
          <a:off x="0" y="0"/>
          <a:ext cx="0" cy="0"/>
          <a:chOff x="0" y="0"/>
          <a:chExt cx="0" cy="0"/>
        </a:xfrm>
      </p:grpSpPr>
      <p:sp>
        <p:nvSpPr>
          <p:cNvPr id="122" name="Google Shape;122;p6: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23" name="Google Shape;123;p6:notes"/>
          <p:cNvSpPr txBox="1"/>
          <p:nvPr>
            <p:ph idx="1" type="body"/>
          </p:nvPr>
        </p:nvSpPr>
        <p:spPr>
          <a:xfrm>
            <a:off x="0" y="0"/>
            <a:ext cx="0" cy="0"/>
          </a:xfrm>
          <a:prstGeom prst="rect">
            <a:avLst/>
          </a:prstGeom>
          <a:noFill/>
          <a:ln>
            <a:noFill/>
          </a:ln>
        </p:spPr>
        <p:txBody>
          <a:bodyPr anchorCtr="0" anchor="t" bIns="45525" lIns="91050" spcFirstLastPara="1" rIns="91050" wrap="square" tIns="45525">
            <a:noAutofit/>
          </a:bodyPr>
          <a:lstStyle/>
          <a:p>
            <a:pPr indent="0" lvl="0" marL="0" marR="0" rtl="0" algn="l">
              <a:lnSpc>
                <a:spcPct val="80000"/>
              </a:lnSpc>
              <a:spcBef>
                <a:spcPts val="0"/>
              </a:spcBef>
              <a:spcAft>
                <a:spcPts val="0"/>
              </a:spcAft>
              <a:buClr>
                <a:schemeClr val="dk1"/>
              </a:buClr>
              <a:buFont typeface="Gill Sans"/>
              <a:buNone/>
            </a:pPr>
            <a:r>
              <a:t/>
            </a:r>
            <a:endParaRPr b="0" i="0" sz="250" u="none" cap="none" strike="noStrike">
              <a:solidFill>
                <a:schemeClr val="dk1"/>
              </a:solidFill>
              <a:latin typeface="Gill Sans"/>
              <a:ea typeface="Gill Sans"/>
              <a:cs typeface="Gill Sans"/>
              <a:sym typeface="Gill Sans"/>
            </a:endParaRPr>
          </a:p>
        </p:txBody>
      </p:sp>
      <p:sp>
        <p:nvSpPr>
          <p:cNvPr id="124" name="Google Shape;124;p6:notes"/>
          <p:cNvSpPr txBox="1"/>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
        <p:nvSpPr>
          <p:cNvPr id="125" name="Google Shape;125;p6: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34" name="Shape 134"/>
        <p:cNvGrpSpPr/>
        <p:nvPr/>
      </p:nvGrpSpPr>
      <p:grpSpPr>
        <a:xfrm>
          <a:off x="0" y="0"/>
          <a:ext cx="0" cy="0"/>
          <a:chOff x="0" y="0"/>
          <a:chExt cx="0" cy="0"/>
        </a:xfrm>
      </p:grpSpPr>
      <p:sp>
        <p:nvSpPr>
          <p:cNvPr id="135" name="Google Shape;135;p7:notes"/>
          <p:cNvSpPr txBox="1"/>
          <p:nvPr/>
        </p:nvSpPr>
        <p:spPr>
          <a:xfrm>
            <a:off x="3884612" y="8621713"/>
            <a:ext cx="2971799" cy="454024"/>
          </a:xfrm>
          <a:prstGeom prst="rect">
            <a:avLst/>
          </a:prstGeom>
          <a:noFill/>
          <a:ln>
            <a:noFill/>
          </a:ln>
        </p:spPr>
        <p:txBody>
          <a:bodyPr anchorCtr="0" anchor="b" bIns="46575" lIns="93175" spcFirstLastPara="1" rIns="93175" wrap="square" tIns="46575">
            <a:noAutofit/>
          </a:bodyPr>
          <a:lstStyle/>
          <a:p>
            <a:pPr indent="0" lvl="0" marL="0" marR="0" rtl="0" algn="r">
              <a:lnSpc>
                <a:spcPct val="100000"/>
              </a:lnSpc>
              <a:spcBef>
                <a:spcPts val="0"/>
              </a:spcBef>
              <a:spcAft>
                <a:spcPts val="0"/>
              </a:spcAft>
              <a:buClr>
                <a:schemeClr val="dk1"/>
              </a:buClr>
              <a:buSzPts val="300"/>
              <a:buFont typeface="Arial"/>
              <a:buNone/>
            </a:pPr>
            <a:fld id="{00000000-1234-1234-1234-123412341234}" type="slidenum">
              <a:rPr b="0" i="0" lang="en-US" sz="1200" u="none" cap="none" strike="noStrike">
                <a:solidFill>
                  <a:schemeClr val="dk1"/>
                </a:solidFill>
                <a:latin typeface="Arial"/>
                <a:ea typeface="Arial"/>
                <a:cs typeface="Arial"/>
                <a:sym typeface="Arial"/>
              </a:rPr>
              <a:t>‹#›</a:t>
            </a:fld>
            <a:endParaRPr b="0" i="0" sz="1200" u="none" cap="none" strike="noStrike">
              <a:solidFill>
                <a:schemeClr val="dk1"/>
              </a:solidFill>
              <a:latin typeface="Arial"/>
              <a:ea typeface="Arial"/>
              <a:cs typeface="Arial"/>
              <a:sym typeface="Arial"/>
            </a:endParaRPr>
          </a:p>
        </p:txBody>
      </p:sp>
      <p:sp>
        <p:nvSpPr>
          <p:cNvPr id="136" name="Google Shape;136;p7:notes"/>
          <p:cNvSpPr/>
          <p:nvPr>
            <p:ph idx="2" type="sldImg"/>
          </p:nvPr>
        </p:nvSpPr>
        <p:spPr>
          <a:xfrm>
            <a:off x="1160462" y="681037"/>
            <a:ext cx="4537074" cy="3403599"/>
          </a:xfrm>
          <a:custGeom>
            <a:rect b="b" l="l" r="r" t="t"/>
            <a:pathLst>
              <a:path extrusionOk="0" h="120000" w="120000">
                <a:moveTo>
                  <a:pt x="0" y="0"/>
                </a:moveTo>
                <a:lnTo>
                  <a:pt x="120000" y="0"/>
                </a:lnTo>
                <a:lnTo>
                  <a:pt x="120000" y="120000"/>
                </a:lnTo>
                <a:lnTo>
                  <a:pt x="0" y="120000"/>
                </a:lnTo>
                <a:close/>
              </a:path>
            </a:pathLst>
          </a:custGeom>
          <a:solidFill>
            <a:srgbClr val="FFFFFF"/>
          </a:solidFill>
          <a:ln cap="flat" cmpd="sng" w="9525">
            <a:solidFill>
              <a:srgbClr val="000000"/>
            </a:solidFill>
            <a:prstDash val="solid"/>
            <a:miter lim="8000"/>
            <a:headEnd len="sm" w="sm" type="none"/>
            <a:tailEnd len="sm" w="sm" type="none"/>
          </a:ln>
        </p:spPr>
      </p:sp>
      <p:sp>
        <p:nvSpPr>
          <p:cNvPr id="137" name="Google Shape;137;p7:notes"/>
          <p:cNvSpPr txBox="1"/>
          <p:nvPr>
            <p:ph idx="1" type="body"/>
          </p:nvPr>
        </p:nvSpPr>
        <p:spPr>
          <a:xfrm>
            <a:off x="685800" y="4311650"/>
            <a:ext cx="5486399" cy="4084638"/>
          </a:xfrm>
          <a:prstGeom prst="rect">
            <a:avLst/>
          </a:prstGeom>
          <a:solidFill>
            <a:srgbClr val="FFFFFF"/>
          </a:solidFill>
          <a:ln cap="flat" cmpd="sng" w="9525">
            <a:solidFill>
              <a:srgbClr val="000000"/>
            </a:solidFill>
            <a:prstDash val="solid"/>
            <a:miter lim="8000"/>
            <a:headEnd len="sm" w="sm" type="none"/>
            <a:tailEnd len="sm" w="sm" type="none"/>
          </a:ln>
        </p:spPr>
        <p:txBody>
          <a:bodyPr anchorCtr="0" anchor="t" bIns="46575" lIns="93175" spcFirstLastPara="1" rIns="93175" wrap="square" tIns="46575">
            <a:noAutofit/>
          </a:bodyPr>
          <a:lstStyle/>
          <a:p>
            <a:pPr indent="0" lvl="0" marL="0" marR="0" rtl="0" algn="l">
              <a:lnSpc>
                <a:spcPct val="100000"/>
              </a:lnSpc>
              <a:spcBef>
                <a:spcPts val="0"/>
              </a:spcBef>
              <a:spcAft>
                <a:spcPts val="0"/>
              </a:spcAft>
              <a:buClr>
                <a:schemeClr val="dk1"/>
              </a:buClr>
              <a:buSzPts val="300"/>
              <a:buFont typeface="Gill Sans"/>
              <a:buNone/>
            </a:pPr>
            <a:r>
              <a:rPr b="1" i="0" lang="en-US" sz="1200" u="none" cap="none" strike="noStrike">
                <a:solidFill>
                  <a:schemeClr val="dk1"/>
                </a:solidFill>
                <a:latin typeface="Gill Sans"/>
                <a:ea typeface="Gill Sans"/>
                <a:cs typeface="Gill Sans"/>
                <a:sym typeface="Gill Sans"/>
              </a:rPr>
              <a:t>Browns and greens should be approximately equal in weight (50% carbon-rich, 50% nitrogen-rich)</a:t>
            </a:r>
            <a:endParaRPr/>
          </a:p>
          <a:p>
            <a:pPr indent="0" lvl="0" marL="0" marR="0" rtl="0" algn="l">
              <a:spcBef>
                <a:spcPts val="360"/>
              </a:spcBef>
              <a:spcAft>
                <a:spcPts val="0"/>
              </a:spcAft>
              <a:buClr>
                <a:schemeClr val="dk1"/>
              </a:buClr>
              <a:buSzPts val="300"/>
              <a:buFont typeface="Gill Sans"/>
              <a:buNone/>
            </a:pPr>
            <a:r>
              <a:t/>
            </a:r>
            <a:endParaRPr b="0" i="1" sz="1200" u="none" cap="none" strike="noStrike">
              <a:solidFill>
                <a:schemeClr val="dk1"/>
              </a:solidFill>
              <a:latin typeface="Gill Sans"/>
              <a:ea typeface="Gill Sans"/>
              <a:cs typeface="Gill Sans"/>
              <a:sym typeface="Gill Sans"/>
            </a:endParaRPr>
          </a:p>
        </p:txBody>
      </p:sp>
      <p:sp>
        <p:nvSpPr>
          <p:cNvPr id="138" name="Google Shape;138;p7: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58" name="Shape 158"/>
        <p:cNvGrpSpPr/>
        <p:nvPr/>
      </p:nvGrpSpPr>
      <p:grpSpPr>
        <a:xfrm>
          <a:off x="0" y="0"/>
          <a:ext cx="0" cy="0"/>
          <a:chOff x="0" y="0"/>
          <a:chExt cx="0" cy="0"/>
        </a:xfrm>
      </p:grpSpPr>
      <p:sp>
        <p:nvSpPr>
          <p:cNvPr id="159" name="Google Shape;159;p8: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60" name="Google Shape;160;p8: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0" lvl="0" marL="0" marR="0" rtl="0" algn="l">
              <a:lnSpc>
                <a:spcPct val="100000"/>
              </a:lnSpc>
              <a:spcBef>
                <a:spcPts val="0"/>
              </a:spcBef>
              <a:spcAft>
                <a:spcPts val="0"/>
              </a:spcAft>
              <a:buClr>
                <a:schemeClr val="dk1"/>
              </a:buClr>
              <a:buSzPts val="300"/>
              <a:buFont typeface="Gill Sans"/>
              <a:buNone/>
            </a:pPr>
            <a:r>
              <a:rPr b="0" i="0" lang="en-US" sz="1200" u="none" cap="none" strike="noStrike">
                <a:solidFill>
                  <a:schemeClr val="dk1"/>
                </a:solidFill>
                <a:latin typeface="Gill Sans"/>
                <a:ea typeface="Gill Sans"/>
                <a:cs typeface="Gill Sans"/>
                <a:sym typeface="Gill Sans"/>
              </a:rPr>
              <a:t>Leguminous plants: fava beans are especially good in the spring</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161" name="Google Shape;161;p8: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showMasterPhAnim="0" showMasterSp="0">
  <p:cSld>
    <p:spTree>
      <p:nvGrpSpPr>
        <p:cNvPr id="168" name="Shape 168"/>
        <p:cNvGrpSpPr/>
        <p:nvPr/>
      </p:nvGrpSpPr>
      <p:grpSpPr>
        <a:xfrm>
          <a:off x="0" y="0"/>
          <a:ext cx="0" cy="0"/>
          <a:chOff x="0" y="0"/>
          <a:chExt cx="0" cy="0"/>
        </a:xfrm>
      </p:grpSpPr>
      <p:sp>
        <p:nvSpPr>
          <p:cNvPr id="169" name="Google Shape;169;p9:notes"/>
          <p:cNvSpPr/>
          <p:nvPr>
            <p:ph idx="2" type="sldImg"/>
          </p:nvPr>
        </p:nvSpPr>
        <p:spPr>
          <a:xfrm>
            <a:off x="684212" y="423862"/>
            <a:ext cx="5489574" cy="4117975"/>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170" name="Google Shape;170;p9:notes"/>
          <p:cNvSpPr txBox="1"/>
          <p:nvPr>
            <p:ph idx="1" type="body"/>
          </p:nvPr>
        </p:nvSpPr>
        <p:spPr>
          <a:xfrm>
            <a:off x="685800" y="4565650"/>
            <a:ext cx="5486399" cy="3859213"/>
          </a:xfrm>
          <a:prstGeom prst="rect">
            <a:avLst/>
          </a:prstGeom>
          <a:noFill/>
          <a:ln>
            <a:noFill/>
          </a:ln>
        </p:spPr>
        <p:txBody>
          <a:bodyPr anchorCtr="0" anchor="t" bIns="45525" lIns="91050" spcFirstLastPara="1" rIns="91050" wrap="square" tIns="45525">
            <a:noAutofit/>
          </a:bodyPr>
          <a:lstStyle/>
          <a:p>
            <a:pPr indent="-171450" lvl="0" marL="171450" marR="0" rtl="0" algn="l">
              <a:spcBef>
                <a:spcPts val="0"/>
              </a:spcBef>
              <a:spcAft>
                <a:spcPts val="0"/>
              </a:spcAft>
              <a:buClr>
                <a:schemeClr val="dk1"/>
              </a:buClr>
              <a:buSzPts val="1200"/>
              <a:buFont typeface="Gill Sans"/>
              <a:buChar char="-"/>
            </a:pPr>
            <a:r>
              <a:rPr b="0" i="0" lang="en-US" sz="1200" u="none" cap="none" strike="noStrike">
                <a:solidFill>
                  <a:schemeClr val="dk1"/>
                </a:solidFill>
                <a:latin typeface="Gill Sans"/>
                <a:ea typeface="Gill Sans"/>
                <a:cs typeface="Gill Sans"/>
                <a:sym typeface="Gill Sans"/>
              </a:rPr>
              <a:t>. </a:t>
            </a:r>
            <a:endParaRPr/>
          </a:p>
          <a:p>
            <a:pPr indent="0" lvl="0" marL="0" marR="0" rtl="0" algn="l">
              <a:spcBef>
                <a:spcPts val="360"/>
              </a:spcBef>
              <a:spcAft>
                <a:spcPts val="0"/>
              </a:spcAft>
              <a:buClr>
                <a:schemeClr val="dk1"/>
              </a:buClr>
              <a:buSzPts val="300"/>
              <a:buFont typeface="Gill Sans"/>
              <a:buNone/>
            </a:pPr>
            <a:r>
              <a:t/>
            </a:r>
            <a:endParaRPr b="0" i="0" sz="1200" u="none" cap="none" strike="noStrike">
              <a:solidFill>
                <a:schemeClr val="dk1"/>
              </a:solidFill>
              <a:latin typeface="Gill Sans"/>
              <a:ea typeface="Gill Sans"/>
              <a:cs typeface="Gill Sans"/>
              <a:sym typeface="Gill Sans"/>
            </a:endParaRPr>
          </a:p>
        </p:txBody>
      </p:sp>
      <p:sp>
        <p:nvSpPr>
          <p:cNvPr id="171" name="Google Shape;171;p9:notes"/>
          <p:cNvSpPr txBox="1"/>
          <p:nvPr>
            <p:ph idx="12" type="sldNum"/>
          </p:nvPr>
        </p:nvSpPr>
        <p:spPr>
          <a:xfrm>
            <a:off x="1943100" y="8623300"/>
            <a:ext cx="2971799" cy="452438"/>
          </a:xfrm>
          <a:prstGeom prst="rect">
            <a:avLst/>
          </a:prstGeom>
          <a:noFill/>
          <a:ln>
            <a:noFill/>
          </a:ln>
        </p:spPr>
        <p:txBody>
          <a:bodyPr anchorCtr="0" anchor="b" bIns="45525" lIns="91050" spcFirstLastPara="1" rIns="91050" wrap="square" tIns="45525">
            <a:noAutofit/>
          </a:bodyPr>
          <a:lstStyle/>
          <a:p>
            <a:pPr indent="0" lvl="0" marL="0" marR="0" rtl="0" algn="ctr">
              <a:lnSpc>
                <a:spcPct val="100000"/>
              </a:lnSpc>
              <a:spcBef>
                <a:spcPts val="0"/>
              </a:spcBef>
              <a:spcAft>
                <a:spcPts val="0"/>
              </a:spcAft>
              <a:buClr>
                <a:schemeClr val="dk1"/>
              </a:buClr>
              <a:buSzPts val="300"/>
              <a:buFont typeface="Gill Sans"/>
              <a:buNone/>
            </a:pPr>
            <a:fld id="{00000000-1234-1234-1234-123412341234}" type="slidenum">
              <a:rPr b="0" i="0" lang="en-US" sz="1200" u="none" cap="none" strike="noStrike">
                <a:solidFill>
                  <a:schemeClr val="dk1"/>
                </a:solidFill>
                <a:latin typeface="Gill Sans"/>
                <a:ea typeface="Gill Sans"/>
                <a:cs typeface="Gill Sans"/>
                <a:sym typeface="Gill Sans"/>
              </a:rPr>
              <a:t>‹#›</a:t>
            </a:fld>
            <a:endParaRPr b="0" i="0" sz="1200" u="none" cap="none" strike="noStrike">
              <a:solidFill>
                <a:schemeClr val="dk1"/>
              </a:solidFill>
              <a:latin typeface="Gill Sans"/>
              <a:ea typeface="Gill Sans"/>
              <a:cs typeface="Gill Sans"/>
              <a:sym typeface="Gill Sans"/>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1.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15" name="Shape 15"/>
        <p:cNvGrpSpPr/>
        <p:nvPr/>
      </p:nvGrpSpPr>
      <p:grpSpPr>
        <a:xfrm>
          <a:off x="0" y="0"/>
          <a:ext cx="0" cy="0"/>
          <a:chOff x="0" y="0"/>
          <a:chExt cx="0" cy="0"/>
        </a:xfrm>
      </p:grpSpPr>
      <p:sp>
        <p:nvSpPr>
          <p:cNvPr id="16" name="Google Shape;16;p2"/>
          <p:cNvSpPr/>
          <p:nvPr/>
        </p:nvSpPr>
        <p:spPr>
          <a:xfrm>
            <a:off x="2411759" y="1124744"/>
            <a:ext cx="6427439" cy="334169"/>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7" name="Google Shape;17;p2"/>
          <p:cNvSpPr/>
          <p:nvPr/>
        </p:nvSpPr>
        <p:spPr>
          <a:xfrm>
            <a:off x="304800" y="5791200"/>
            <a:ext cx="8534399" cy="762000"/>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18" name="Google Shape;18;p2"/>
          <p:cNvSpPr txBox="1"/>
          <p:nvPr>
            <p:ph type="ctrTitle"/>
          </p:nvPr>
        </p:nvSpPr>
        <p:spPr>
          <a:xfrm>
            <a:off x="685800" y="2130425"/>
            <a:ext cx="7772400" cy="1470024"/>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19" name="Google Shape;19;p2"/>
          <p:cNvSpPr txBox="1"/>
          <p:nvPr>
            <p:ph idx="1" type="subTitle"/>
          </p:nvPr>
        </p:nvSpPr>
        <p:spPr>
          <a:xfrm>
            <a:off x="1371600" y="3886200"/>
            <a:ext cx="6400799" cy="17526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pic>
        <p:nvPicPr>
          <p:cNvPr id="20" name="Google Shape;20;p2"/>
          <p:cNvPicPr preferRelativeResize="0"/>
          <p:nvPr/>
        </p:nvPicPr>
        <p:blipFill rotWithShape="1">
          <a:blip r:embed="rId2">
            <a:alphaModFix/>
          </a:blip>
          <a:srcRect b="0" l="0" r="0" t="0"/>
          <a:stretch/>
        </p:blipFill>
        <p:spPr>
          <a:xfrm>
            <a:off x="683568" y="404663"/>
            <a:ext cx="1566415" cy="1566415"/>
          </a:xfrm>
          <a:prstGeom prst="rect">
            <a:avLst/>
          </a:prstGeom>
          <a:noFill/>
          <a:ln>
            <a:noFill/>
          </a:ln>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and Content" type="obj">
  <p:cSld name="OBJECT">
    <p:spTree>
      <p:nvGrpSpPr>
        <p:cNvPr id="21" name="Shape 21"/>
        <p:cNvGrpSpPr/>
        <p:nvPr/>
      </p:nvGrpSpPr>
      <p:grpSpPr>
        <a:xfrm>
          <a:off x="0" y="0"/>
          <a:ext cx="0" cy="0"/>
          <a:chOff x="0" y="0"/>
          <a:chExt cx="0" cy="0"/>
        </a:xfrm>
      </p:grpSpPr>
      <p:sp>
        <p:nvSpPr>
          <p:cNvPr id="22" name="Google Shape;22;p3"/>
          <p:cNvSpPr/>
          <p:nvPr/>
        </p:nvSpPr>
        <p:spPr>
          <a:xfrm>
            <a:off x="1619671" y="1066800"/>
            <a:ext cx="7143327" cy="57944"/>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23" name="Google Shape;23;p3"/>
          <p:cNvSpPr txBox="1"/>
          <p:nvPr>
            <p:ph type="title"/>
          </p:nvPr>
        </p:nvSpPr>
        <p:spPr>
          <a:xfrm>
            <a:off x="1828800" y="0"/>
            <a:ext cx="6934199" cy="1066799"/>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3600"/>
              <a:buFont typeface="Gill Sans"/>
              <a:buNone/>
              <a:defRPr b="0" i="0" sz="3600" u="none" cap="none" strike="noStrike">
                <a:solidFill>
                  <a:schemeClr val="dk2"/>
                </a:solidFill>
                <a:latin typeface="Gill Sans"/>
                <a:ea typeface="Gill Sans"/>
                <a:cs typeface="Gill Sans"/>
                <a:sym typeface="Gill Sans"/>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24" name="Google Shape;24;p3"/>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Gill Sans"/>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100000"/>
              </a:lnSpc>
              <a:spcBef>
                <a:spcPts val="480"/>
              </a:spcBef>
              <a:spcAft>
                <a:spcPts val="0"/>
              </a:spcAft>
              <a:buClr>
                <a:schemeClr val="dk1"/>
              </a:buClr>
              <a:buSzPts val="2400"/>
              <a:buFont typeface="Gill Sans"/>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3pPr>
            <a:lvl4pPr indent="-355600" lvl="3" marL="18288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4pPr>
            <a:lvl5pPr indent="-355600" lvl="4" marL="22860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25" name="Google Shape;25;p3"/>
          <p:cNvSpPr txBox="1"/>
          <p:nvPr>
            <p:ph idx="10" type="dt"/>
          </p:nvPr>
        </p:nvSpPr>
        <p:spPr>
          <a:xfrm>
            <a:off x="457200" y="6245225"/>
            <a:ext cx="2133599" cy="476249"/>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26" name="Google Shape;26;p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
        <p:nvSpPr>
          <p:cNvPr id="27" name="Google Shape;27;p3"/>
          <p:cNvSpPr txBox="1"/>
          <p:nvPr>
            <p:ph idx="11" type="ftr"/>
          </p:nvPr>
        </p:nvSpPr>
        <p:spPr>
          <a:xfrm>
            <a:off x="3124200" y="6245225"/>
            <a:ext cx="2895600" cy="476249"/>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pic>
        <p:nvPicPr>
          <p:cNvPr id="28" name="Google Shape;28;p3"/>
          <p:cNvPicPr preferRelativeResize="0"/>
          <p:nvPr/>
        </p:nvPicPr>
        <p:blipFill rotWithShape="1">
          <a:blip r:embed="rId2">
            <a:alphaModFix/>
          </a:blip>
          <a:srcRect b="0" l="0" r="0" t="0"/>
          <a:stretch/>
        </p:blipFill>
        <p:spPr>
          <a:xfrm>
            <a:off x="467543" y="188640"/>
            <a:ext cx="1008112" cy="1008112"/>
          </a:xfrm>
          <a:prstGeom prst="rect">
            <a:avLst/>
          </a:prstGeom>
          <a:noFill/>
          <a:ln>
            <a:noFill/>
          </a:ln>
        </p:spPr>
      </p:pic>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29" name="Shape 29"/>
        <p:cNvGrpSpPr/>
        <p:nvPr/>
      </p:nvGrpSpPr>
      <p:grpSpPr>
        <a:xfrm>
          <a:off x="0" y="0"/>
          <a:ext cx="0" cy="0"/>
          <a:chOff x="0" y="0"/>
          <a:chExt cx="0" cy="0"/>
        </a:xfrm>
      </p:grpSpPr>
      <p:sp>
        <p:nvSpPr>
          <p:cNvPr id="30" name="Google Shape;30;p4"/>
          <p:cNvSpPr/>
          <p:nvPr/>
        </p:nvSpPr>
        <p:spPr>
          <a:xfrm>
            <a:off x="1547663" y="1052736"/>
            <a:ext cx="7215336" cy="90263"/>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31" name="Google Shape;31;p4"/>
          <p:cNvSpPr txBox="1"/>
          <p:nvPr>
            <p:ph type="title"/>
          </p:nvPr>
        </p:nvSpPr>
        <p:spPr>
          <a:xfrm>
            <a:off x="1828800" y="46038"/>
            <a:ext cx="6934199" cy="944561"/>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3600"/>
              <a:buFont typeface="Gill Sans"/>
              <a:buNone/>
              <a:defRPr b="0" i="0" sz="3600" u="none" cap="none" strike="noStrike">
                <a:solidFill>
                  <a:schemeClr val="dk2"/>
                </a:solidFill>
                <a:latin typeface="Gill Sans"/>
                <a:ea typeface="Gill Sans"/>
                <a:cs typeface="Gill Sans"/>
                <a:sym typeface="Gill Sans"/>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32" name="Google Shape;32;p4"/>
          <p:cNvSpPr txBox="1"/>
          <p:nvPr>
            <p:ph idx="1" type="body"/>
          </p:nvPr>
        </p:nvSpPr>
        <p:spPr>
          <a:xfrm>
            <a:off x="457200" y="1600200"/>
            <a:ext cx="4038599" cy="4525963"/>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Gill Sans"/>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100000"/>
              </a:lnSpc>
              <a:spcBef>
                <a:spcPts val="480"/>
              </a:spcBef>
              <a:spcAft>
                <a:spcPts val="0"/>
              </a:spcAft>
              <a:buClr>
                <a:schemeClr val="dk1"/>
              </a:buClr>
              <a:buSzPts val="2400"/>
              <a:buFont typeface="Gill Sans"/>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3" name="Google Shape;33;p4"/>
          <p:cNvSpPr txBox="1"/>
          <p:nvPr>
            <p:ph idx="2" type="body"/>
          </p:nvPr>
        </p:nvSpPr>
        <p:spPr>
          <a:xfrm>
            <a:off x="4648200" y="1600200"/>
            <a:ext cx="4038599" cy="4525963"/>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Gill Sans"/>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100000"/>
              </a:lnSpc>
              <a:spcBef>
                <a:spcPts val="480"/>
              </a:spcBef>
              <a:spcAft>
                <a:spcPts val="0"/>
              </a:spcAft>
              <a:buClr>
                <a:schemeClr val="dk1"/>
              </a:buClr>
              <a:buSzPts val="2400"/>
              <a:buFont typeface="Gill Sans"/>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34" name="Google Shape;34;p4"/>
          <p:cNvSpPr txBox="1"/>
          <p:nvPr>
            <p:ph idx="10" type="dt"/>
          </p:nvPr>
        </p:nvSpPr>
        <p:spPr>
          <a:xfrm>
            <a:off x="457200" y="6245225"/>
            <a:ext cx="2133599" cy="476249"/>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35" name="Google Shape;35;p4"/>
          <p:cNvSpPr txBox="1"/>
          <p:nvPr>
            <p:ph idx="11" type="ftr"/>
          </p:nvPr>
        </p:nvSpPr>
        <p:spPr>
          <a:xfrm>
            <a:off x="3124200" y="6245225"/>
            <a:ext cx="2895600" cy="476249"/>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36" name="Google Shape;36;p4"/>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pic>
        <p:nvPicPr>
          <p:cNvPr id="37" name="Google Shape;37;p4"/>
          <p:cNvPicPr preferRelativeResize="0"/>
          <p:nvPr/>
        </p:nvPicPr>
        <p:blipFill rotWithShape="1">
          <a:blip r:embed="rId2">
            <a:alphaModFix/>
          </a:blip>
          <a:srcRect b="0" l="0" r="0" t="0"/>
          <a:stretch/>
        </p:blipFill>
        <p:spPr>
          <a:xfrm>
            <a:off x="467543" y="188640"/>
            <a:ext cx="1008112" cy="1008112"/>
          </a:xfrm>
          <a:prstGeom prst="rect">
            <a:avLst/>
          </a:prstGeom>
          <a:noFill/>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wo Content" type="twoObj">
  <p:cSld name="TWO_OBJECTS">
    <p:spTree>
      <p:nvGrpSpPr>
        <p:cNvPr id="44" name="Shape 44"/>
        <p:cNvGrpSpPr/>
        <p:nvPr/>
      </p:nvGrpSpPr>
      <p:grpSpPr>
        <a:xfrm>
          <a:off x="0" y="0"/>
          <a:ext cx="0" cy="0"/>
          <a:chOff x="0" y="0"/>
          <a:chExt cx="0" cy="0"/>
        </a:xfrm>
      </p:grpSpPr>
      <p:sp>
        <p:nvSpPr>
          <p:cNvPr id="45" name="Google Shape;45;p6"/>
          <p:cNvSpPr/>
          <p:nvPr/>
        </p:nvSpPr>
        <p:spPr>
          <a:xfrm>
            <a:off x="1547812" y="1052512"/>
            <a:ext cx="7215300" cy="90300"/>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46" name="Google Shape;46;p6"/>
          <p:cNvPicPr preferRelativeResize="0"/>
          <p:nvPr/>
        </p:nvPicPr>
        <p:blipFill rotWithShape="1">
          <a:blip r:embed="rId2">
            <a:alphaModFix/>
          </a:blip>
          <a:srcRect b="0" l="0" r="0" t="0"/>
          <a:stretch/>
        </p:blipFill>
        <p:spPr>
          <a:xfrm>
            <a:off x="468312" y="188912"/>
            <a:ext cx="755999" cy="756000"/>
          </a:xfrm>
          <a:prstGeom prst="rect">
            <a:avLst/>
          </a:prstGeom>
          <a:noFill/>
          <a:ln>
            <a:noFill/>
          </a:ln>
        </p:spPr>
      </p:pic>
      <p:sp>
        <p:nvSpPr>
          <p:cNvPr id="47" name="Google Shape;47;p6"/>
          <p:cNvSpPr txBox="1"/>
          <p:nvPr>
            <p:ph type="title"/>
          </p:nvPr>
        </p:nvSpPr>
        <p:spPr>
          <a:xfrm>
            <a:off x="1828800" y="46038"/>
            <a:ext cx="6934200" cy="9444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3600"/>
              <a:buFont typeface="Gill Sans"/>
              <a:buNone/>
              <a:defRPr b="0" i="0" sz="3600" u="none" cap="none" strike="noStrike">
                <a:solidFill>
                  <a:schemeClr val="dk2"/>
                </a:solidFill>
                <a:latin typeface="Gill Sans"/>
                <a:ea typeface="Gill Sans"/>
                <a:cs typeface="Gill Sans"/>
                <a:sym typeface="Gill Sans"/>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48" name="Google Shape;48;p6"/>
          <p:cNvSpPr txBox="1"/>
          <p:nvPr>
            <p:ph idx="1" type="body"/>
          </p:nvPr>
        </p:nvSpPr>
        <p:spPr>
          <a:xfrm>
            <a:off x="457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Gill Sans"/>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100000"/>
              </a:lnSpc>
              <a:spcBef>
                <a:spcPts val="480"/>
              </a:spcBef>
              <a:spcAft>
                <a:spcPts val="0"/>
              </a:spcAft>
              <a:buClr>
                <a:schemeClr val="dk1"/>
              </a:buClr>
              <a:buSzPts val="2400"/>
              <a:buFont typeface="Gill Sans"/>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49" name="Google Shape;49;p6"/>
          <p:cNvSpPr txBox="1"/>
          <p:nvPr>
            <p:ph idx="2" type="body"/>
          </p:nvPr>
        </p:nvSpPr>
        <p:spPr>
          <a:xfrm>
            <a:off x="4648200" y="1600200"/>
            <a:ext cx="4038600" cy="4526100"/>
          </a:xfrm>
          <a:prstGeom prst="rect">
            <a:avLst/>
          </a:prstGeom>
          <a:noFill/>
          <a:ln>
            <a:noFill/>
          </a:ln>
        </p:spPr>
        <p:txBody>
          <a:bodyPr anchorCtr="0" anchor="t" bIns="91425" lIns="91425" spcFirstLastPara="1" rIns="91425" wrap="square" tIns="91425"/>
          <a:lstStyle>
            <a:lvl1pPr indent="-406400" lvl="0" marL="457200" marR="0" rtl="0" algn="l">
              <a:lnSpc>
                <a:spcPct val="100000"/>
              </a:lnSpc>
              <a:spcBef>
                <a:spcPts val="560"/>
              </a:spcBef>
              <a:spcAft>
                <a:spcPts val="0"/>
              </a:spcAft>
              <a:buClr>
                <a:schemeClr val="dk1"/>
              </a:buClr>
              <a:buSzPts val="2800"/>
              <a:buFont typeface="Gill Sans"/>
              <a:buChar char="•"/>
              <a:defRPr b="0" i="0" sz="2800" u="none" cap="none" strike="noStrike">
                <a:solidFill>
                  <a:schemeClr val="dk1"/>
                </a:solidFill>
                <a:latin typeface="Gill Sans"/>
                <a:ea typeface="Gill Sans"/>
                <a:cs typeface="Gill Sans"/>
                <a:sym typeface="Gill Sans"/>
              </a:defRPr>
            </a:lvl1pPr>
            <a:lvl2pPr indent="-381000" lvl="1" marL="914400" marR="0" rtl="0" algn="l">
              <a:lnSpc>
                <a:spcPct val="100000"/>
              </a:lnSpc>
              <a:spcBef>
                <a:spcPts val="480"/>
              </a:spcBef>
              <a:spcAft>
                <a:spcPts val="0"/>
              </a:spcAft>
              <a:buClr>
                <a:schemeClr val="dk1"/>
              </a:buClr>
              <a:buSzPts val="2400"/>
              <a:buFont typeface="Gill Sans"/>
              <a:buChar char="–"/>
              <a:defRPr b="0" i="0" sz="2400" u="none" cap="none" strike="noStrike">
                <a:solidFill>
                  <a:schemeClr val="dk1"/>
                </a:solidFill>
                <a:latin typeface="Gill Sans"/>
                <a:ea typeface="Gill Sans"/>
                <a:cs typeface="Gill Sans"/>
                <a:sym typeface="Gill Sans"/>
              </a:defRPr>
            </a:lvl2pPr>
            <a:lvl3pPr indent="-355600" lvl="2" marL="1371600" marR="0" rtl="0" algn="l">
              <a:lnSpc>
                <a:spcPct val="100000"/>
              </a:lnSpc>
              <a:spcBef>
                <a:spcPts val="400"/>
              </a:spcBef>
              <a:spcAft>
                <a:spcPts val="0"/>
              </a:spcAft>
              <a:buClr>
                <a:schemeClr val="dk1"/>
              </a:buClr>
              <a:buSzPts val="2000"/>
              <a:buFont typeface="Gill Sans"/>
              <a:buChar char="•"/>
              <a:defRPr b="0" i="0" sz="2000" u="none" cap="none" strike="noStrike">
                <a:solidFill>
                  <a:schemeClr val="dk1"/>
                </a:solidFill>
                <a:latin typeface="Gill Sans"/>
                <a:ea typeface="Gill Sans"/>
                <a:cs typeface="Gill Sans"/>
                <a:sym typeface="Gill Sans"/>
              </a:defRPr>
            </a:lvl3pPr>
            <a:lvl4pPr indent="-342900" lvl="3" marL="18288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4pPr>
            <a:lvl5pPr indent="-342900" lvl="4" marL="2286000" marR="0" rtl="0" algn="l">
              <a:lnSpc>
                <a:spcPct val="100000"/>
              </a:lnSpc>
              <a:spcBef>
                <a:spcPts val="360"/>
              </a:spcBef>
              <a:spcAft>
                <a:spcPts val="0"/>
              </a:spcAft>
              <a:buClr>
                <a:schemeClr val="dk1"/>
              </a:buClr>
              <a:buSzPts val="1800"/>
              <a:buFont typeface="Gill Sans"/>
              <a:buChar char="»"/>
              <a:defRPr b="0" i="0" sz="1800" u="none" cap="none" strike="noStrike">
                <a:solidFill>
                  <a:schemeClr val="dk1"/>
                </a:solidFill>
                <a:latin typeface="Gill Sans"/>
                <a:ea typeface="Gill Sans"/>
                <a:cs typeface="Gill Sans"/>
                <a:sym typeface="Gill Sans"/>
              </a:defRPr>
            </a:lvl5pPr>
            <a:lvl6pPr indent="-342900" lvl="5" marL="27432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6pPr>
            <a:lvl7pPr indent="-342900" lvl="6" marL="32004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7pPr>
            <a:lvl8pPr indent="-342900" lvl="7" marL="36576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8pPr>
            <a:lvl9pPr indent="-342900" lvl="8" marL="4114800" marR="0" rtl="0" algn="l">
              <a:lnSpc>
                <a:spcPct val="100000"/>
              </a:lnSpc>
              <a:spcBef>
                <a:spcPts val="360"/>
              </a:spcBef>
              <a:spcAft>
                <a:spcPts val="0"/>
              </a:spcAft>
              <a:buClr>
                <a:schemeClr val="dk1"/>
              </a:buClr>
              <a:buSzPts val="1800"/>
              <a:buFont typeface="Arial"/>
              <a:buChar char="»"/>
              <a:defRPr b="0" i="0" sz="1800" u="none" cap="none" strike="noStrike">
                <a:solidFill>
                  <a:schemeClr val="dk1"/>
                </a:solidFill>
                <a:latin typeface="Arial"/>
                <a:ea typeface="Arial"/>
                <a:cs typeface="Arial"/>
                <a:sym typeface="Arial"/>
              </a:defRPr>
            </a:lvl9pPr>
          </a:lstStyle>
          <a:p/>
        </p:txBody>
      </p:sp>
      <p:sp>
        <p:nvSpPr>
          <p:cNvPr id="50" name="Google Shape;50;p6"/>
          <p:cNvSpPr txBox="1"/>
          <p:nvPr>
            <p:ph idx="10" type="dt"/>
          </p:nvPr>
        </p:nvSpPr>
        <p:spPr>
          <a:xfrm>
            <a:off x="457200" y="6245225"/>
            <a:ext cx="2133600" cy="4764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51" name="Google Shape;51;p6"/>
          <p:cNvSpPr txBox="1"/>
          <p:nvPr>
            <p:ph idx="11" type="ftr"/>
          </p:nvPr>
        </p:nvSpPr>
        <p:spPr>
          <a:xfrm>
            <a:off x="3124200" y="6245225"/>
            <a:ext cx="2895600" cy="4764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52" name="Google Shape;52;p6"/>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matchingName="Title Slide" type="title">
  <p:cSld name="TITLE">
    <p:spTree>
      <p:nvGrpSpPr>
        <p:cNvPr id="53" name="Shape 53"/>
        <p:cNvGrpSpPr/>
        <p:nvPr/>
      </p:nvGrpSpPr>
      <p:grpSpPr>
        <a:xfrm>
          <a:off x="0" y="0"/>
          <a:ext cx="0" cy="0"/>
          <a:chOff x="0" y="0"/>
          <a:chExt cx="0" cy="0"/>
        </a:xfrm>
      </p:grpSpPr>
      <p:sp>
        <p:nvSpPr>
          <p:cNvPr id="54" name="Google Shape;54;p7"/>
          <p:cNvSpPr/>
          <p:nvPr/>
        </p:nvSpPr>
        <p:spPr>
          <a:xfrm>
            <a:off x="2411413" y="1125537"/>
            <a:ext cx="6427799" cy="333300"/>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55" name="Google Shape;55;p7"/>
          <p:cNvSpPr/>
          <p:nvPr/>
        </p:nvSpPr>
        <p:spPr>
          <a:xfrm>
            <a:off x="304800" y="5791200"/>
            <a:ext cx="8534400" cy="762000"/>
          </a:xfrm>
          <a:prstGeom prst="rect">
            <a:avLst/>
          </a:prstGeom>
          <a:solidFill>
            <a:srgbClr val="B0C136"/>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Arial"/>
              <a:ea typeface="Arial"/>
              <a:cs typeface="Arial"/>
              <a:sym typeface="Arial"/>
            </a:endParaRPr>
          </a:p>
        </p:txBody>
      </p:sp>
      <p:pic>
        <p:nvPicPr>
          <p:cNvPr id="56" name="Google Shape;56;p7"/>
          <p:cNvPicPr preferRelativeResize="0"/>
          <p:nvPr/>
        </p:nvPicPr>
        <p:blipFill rotWithShape="1">
          <a:blip r:embed="rId2">
            <a:alphaModFix/>
          </a:blip>
          <a:srcRect b="0" l="0" r="0" t="0"/>
          <a:stretch/>
        </p:blipFill>
        <p:spPr>
          <a:xfrm>
            <a:off x="684212" y="404812"/>
            <a:ext cx="1173900" cy="1175100"/>
          </a:xfrm>
          <a:prstGeom prst="rect">
            <a:avLst/>
          </a:prstGeom>
          <a:noFill/>
          <a:ln>
            <a:noFill/>
          </a:ln>
        </p:spPr>
      </p:pic>
      <p:sp>
        <p:nvSpPr>
          <p:cNvPr id="57" name="Google Shape;57;p7"/>
          <p:cNvSpPr txBox="1"/>
          <p:nvPr>
            <p:ph type="ctrTitle"/>
          </p:nvPr>
        </p:nvSpPr>
        <p:spPr>
          <a:xfrm>
            <a:off x="685800" y="2130425"/>
            <a:ext cx="7772400" cy="1470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58" name="Google Shape;58;p7"/>
          <p:cNvSpPr txBox="1"/>
          <p:nvPr>
            <p:ph idx="1" type="subTitle"/>
          </p:nvPr>
        </p:nvSpPr>
        <p:spPr>
          <a:xfrm>
            <a:off x="1371600" y="3886200"/>
            <a:ext cx="6400800" cy="1752900"/>
          </a:xfrm>
          <a:prstGeom prst="rect">
            <a:avLst/>
          </a:prstGeom>
          <a:noFill/>
          <a:ln>
            <a:noFill/>
          </a:ln>
        </p:spPr>
        <p:txBody>
          <a:bodyPr anchorCtr="0" anchor="t" bIns="91425" lIns="91425" spcFirstLastPara="1" rIns="91425" wrap="square" tIns="91425"/>
          <a:lstStyle>
            <a:lvl1pPr lvl="0" marR="0" rtl="0" algn="ctr">
              <a:lnSpc>
                <a:spcPct val="100000"/>
              </a:lnSpc>
              <a:spcBef>
                <a:spcPts val="640"/>
              </a:spcBef>
              <a:spcAft>
                <a:spcPts val="0"/>
              </a:spcAft>
              <a:buClr>
                <a:schemeClr val="dk1"/>
              </a:buClr>
              <a:buSzPts val="3200"/>
              <a:buFont typeface="Arial"/>
              <a:buNone/>
              <a:defRPr b="0" i="0" sz="3200" u="none" cap="none" strike="noStrike">
                <a:solidFill>
                  <a:schemeClr val="dk1"/>
                </a:solidFill>
                <a:latin typeface="Arial"/>
                <a:ea typeface="Arial"/>
                <a:cs typeface="Arial"/>
                <a:sym typeface="Arial"/>
              </a:defRPr>
            </a:lvl1pPr>
            <a:lvl2pPr lvl="1" marR="0" rtl="0" algn="ctr">
              <a:lnSpc>
                <a:spcPct val="100000"/>
              </a:lnSpc>
              <a:spcBef>
                <a:spcPts val="56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ctr">
              <a:lnSpc>
                <a:spcPct val="100000"/>
              </a:lnSpc>
              <a:spcBef>
                <a:spcPts val="480"/>
              </a:spcBef>
              <a:spcAft>
                <a:spcPts val="0"/>
              </a:spcAft>
              <a:buClr>
                <a:schemeClr val="dk1"/>
              </a:buClr>
              <a:buSzPts val="2400"/>
              <a:buFont typeface="Arial"/>
              <a:buNone/>
              <a:defRPr b="0" i="0" sz="2400" u="none" cap="none" strike="noStrike">
                <a:solidFill>
                  <a:schemeClr val="dk1"/>
                </a:solidFill>
                <a:latin typeface="Arial"/>
                <a:ea typeface="Arial"/>
                <a:cs typeface="Arial"/>
                <a:sym typeface="Arial"/>
              </a:defRPr>
            </a:lvl3pPr>
            <a:lvl4pPr lvl="3"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4pPr>
            <a:lvl5pPr lvl="4"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5pPr>
            <a:lvl6pPr lvl="5"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6pPr>
            <a:lvl7pPr lvl="6"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7pPr>
            <a:lvl8pPr lvl="7"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8pPr>
            <a:lvl9pPr lvl="8" marR="0" rtl="0" algn="ctr">
              <a:lnSpc>
                <a:spcPct val="100000"/>
              </a:lnSpc>
              <a:spcBef>
                <a:spcPts val="400"/>
              </a:spcBef>
              <a:spcAft>
                <a:spcPts val="0"/>
              </a:spcAft>
              <a:buClr>
                <a:schemeClr val="dk1"/>
              </a:buClr>
              <a:buSzPts val="2000"/>
              <a:buFont typeface="Arial"/>
              <a:buNone/>
              <a:defRPr b="0" i="0" sz="2000" u="none" cap="none" strike="noStrike">
                <a:solidFill>
                  <a:schemeClr val="dk1"/>
                </a:solidFill>
                <a:latin typeface="Arial"/>
                <a:ea typeface="Arial"/>
                <a:cs typeface="Arial"/>
                <a:sym typeface="Arial"/>
              </a:defRPr>
            </a:lvl9pPr>
          </a:lstStyle>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slideLayout" Target="../slideLayouts/slideLayout5.xml"/><Relationship Id="rId3" Type="http://schemas.openxmlformats.org/officeDocument/2006/relationships/theme" Target="../theme/theme3.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457200" y="274637"/>
            <a:ext cx="8381999" cy="11430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11" name="Google Shape;11;p1"/>
          <p:cNvSpPr txBox="1"/>
          <p:nvPr>
            <p:ph idx="1" type="body"/>
          </p:nvPr>
        </p:nvSpPr>
        <p:spPr>
          <a:xfrm>
            <a:off x="457200" y="1600200"/>
            <a:ext cx="8229600" cy="4525963"/>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12" name="Google Shape;12;p1"/>
          <p:cNvSpPr txBox="1"/>
          <p:nvPr>
            <p:ph idx="10" type="dt"/>
          </p:nvPr>
        </p:nvSpPr>
        <p:spPr>
          <a:xfrm>
            <a:off x="457200" y="6245225"/>
            <a:ext cx="2133599" cy="476249"/>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3" name="Google Shape;13;p1"/>
          <p:cNvSpPr txBox="1"/>
          <p:nvPr>
            <p:ph idx="11" type="ftr"/>
          </p:nvPr>
        </p:nvSpPr>
        <p:spPr>
          <a:xfrm>
            <a:off x="3124200" y="6245225"/>
            <a:ext cx="2895600" cy="476249"/>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14" name="Google Shape;14;p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bg>
      <p:bgPr>
        <a:solidFill>
          <a:schemeClr val="lt1"/>
        </a:solidFill>
      </p:bgPr>
    </p:bg>
    <p:spTree>
      <p:nvGrpSpPr>
        <p:cNvPr id="38" name="Shape 38"/>
        <p:cNvGrpSpPr/>
        <p:nvPr/>
      </p:nvGrpSpPr>
      <p:grpSpPr>
        <a:xfrm>
          <a:off x="0" y="0"/>
          <a:ext cx="0" cy="0"/>
          <a:chOff x="0" y="0"/>
          <a:chExt cx="0" cy="0"/>
        </a:xfrm>
      </p:grpSpPr>
      <p:sp>
        <p:nvSpPr>
          <p:cNvPr id="39" name="Google Shape;39;p5"/>
          <p:cNvSpPr txBox="1"/>
          <p:nvPr>
            <p:ph type="title"/>
          </p:nvPr>
        </p:nvSpPr>
        <p:spPr>
          <a:xfrm>
            <a:off x="457200" y="274637"/>
            <a:ext cx="8382000" cy="1143300"/>
          </a:xfrm>
          <a:prstGeom prst="rect">
            <a:avLst/>
          </a:prstGeom>
          <a:noFill/>
          <a:ln>
            <a:noFill/>
          </a:ln>
        </p:spPr>
        <p:txBody>
          <a:bodyPr anchorCtr="0" anchor="ctr" bIns="91425" lIns="91425" spcFirstLastPara="1" rIns="91425" wrap="square" tIns="91425"/>
          <a:lstStyle>
            <a:lvl1pPr lvl="0" marR="0" rtl="0" algn="ctr">
              <a:lnSpc>
                <a:spcPct val="100000"/>
              </a:lnSpc>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1pPr>
            <a:lvl2pPr lvl="1"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2pPr>
            <a:lvl3pPr lvl="2"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3pPr>
            <a:lvl4pPr lvl="3"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4pPr>
            <a:lvl5pPr lvl="4"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5pPr>
            <a:lvl6pPr lvl="5"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6pPr>
            <a:lvl7pPr lvl="6"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7pPr>
            <a:lvl8pPr lvl="7"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8pPr>
            <a:lvl9pPr lvl="8" marR="0" rtl="0" algn="ctr">
              <a:spcBef>
                <a:spcPts val="0"/>
              </a:spcBef>
              <a:spcAft>
                <a:spcPts val="0"/>
              </a:spcAft>
              <a:buClr>
                <a:schemeClr val="dk2"/>
              </a:buClr>
              <a:buSzPts val="4400"/>
              <a:buFont typeface="Arial"/>
              <a:buNone/>
              <a:defRPr b="0" i="0" sz="4400" u="none" cap="none" strike="noStrike">
                <a:solidFill>
                  <a:schemeClr val="dk2"/>
                </a:solidFill>
                <a:latin typeface="Arial"/>
                <a:ea typeface="Arial"/>
                <a:cs typeface="Arial"/>
                <a:sym typeface="Arial"/>
              </a:defRPr>
            </a:lvl9pPr>
          </a:lstStyle>
          <a:p/>
        </p:txBody>
      </p:sp>
      <p:sp>
        <p:nvSpPr>
          <p:cNvPr id="40" name="Google Shape;40;p5"/>
          <p:cNvSpPr txBox="1"/>
          <p:nvPr>
            <p:ph idx="1" type="body"/>
          </p:nvPr>
        </p:nvSpPr>
        <p:spPr>
          <a:xfrm>
            <a:off x="457200" y="1600200"/>
            <a:ext cx="8229600" cy="4526100"/>
          </a:xfrm>
          <a:prstGeom prst="rect">
            <a:avLst/>
          </a:prstGeom>
          <a:noFill/>
          <a:ln>
            <a:noFill/>
          </a:ln>
        </p:spPr>
        <p:txBody>
          <a:bodyPr anchorCtr="0" anchor="t" bIns="91425" lIns="91425" spcFirstLastPara="1" rIns="91425" wrap="square" tIns="91425"/>
          <a:lstStyle>
            <a:lvl1pPr indent="-431800" lvl="0" marL="457200" marR="0" rtl="0" algn="l">
              <a:lnSpc>
                <a:spcPct val="100000"/>
              </a:lnSpc>
              <a:spcBef>
                <a:spcPts val="640"/>
              </a:spcBef>
              <a:spcAft>
                <a:spcPts val="0"/>
              </a:spcAft>
              <a:buClr>
                <a:schemeClr val="dk1"/>
              </a:buClr>
              <a:buSzPts val="3200"/>
              <a:buFont typeface="Arial"/>
              <a:buChar char="•"/>
              <a:defRPr b="0" i="0" sz="3200" u="none" cap="none" strike="noStrike">
                <a:solidFill>
                  <a:schemeClr val="dk1"/>
                </a:solidFill>
                <a:latin typeface="Arial"/>
                <a:ea typeface="Arial"/>
                <a:cs typeface="Arial"/>
                <a:sym typeface="Arial"/>
              </a:defRPr>
            </a:lvl1pPr>
            <a:lvl2pPr indent="-406400" lvl="1" marL="914400" marR="0" rtl="0" algn="l">
              <a:lnSpc>
                <a:spcPct val="100000"/>
              </a:lnSpc>
              <a:spcBef>
                <a:spcPts val="560"/>
              </a:spcBef>
              <a:spcAft>
                <a:spcPts val="0"/>
              </a:spcAft>
              <a:buClr>
                <a:schemeClr val="dk1"/>
              </a:buClr>
              <a:buSzPts val="2800"/>
              <a:buFont typeface="Arial"/>
              <a:buChar char="–"/>
              <a:defRPr b="0" i="0" sz="2800" u="none" cap="none" strike="noStrike">
                <a:solidFill>
                  <a:schemeClr val="dk1"/>
                </a:solidFill>
                <a:latin typeface="Arial"/>
                <a:ea typeface="Arial"/>
                <a:cs typeface="Arial"/>
                <a:sym typeface="Arial"/>
              </a:defRPr>
            </a:lvl2pPr>
            <a:lvl3pPr indent="-381000" lvl="2" marL="1371600" marR="0" rtl="0" algn="l">
              <a:lnSpc>
                <a:spcPct val="100000"/>
              </a:lnSpc>
              <a:spcBef>
                <a:spcPts val="480"/>
              </a:spcBef>
              <a:spcAft>
                <a:spcPts val="0"/>
              </a:spcAft>
              <a:buClr>
                <a:schemeClr val="dk1"/>
              </a:buClr>
              <a:buSzPts val="2400"/>
              <a:buFont typeface="Arial"/>
              <a:buChar char="•"/>
              <a:defRPr b="0" i="0" sz="2400" u="none" cap="none" strike="noStrike">
                <a:solidFill>
                  <a:schemeClr val="dk1"/>
                </a:solidFill>
                <a:latin typeface="Arial"/>
                <a:ea typeface="Arial"/>
                <a:cs typeface="Arial"/>
                <a:sym typeface="Arial"/>
              </a:defRPr>
            </a:lvl3pPr>
            <a:lvl4pPr indent="-355600" lvl="3" marL="1828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4pPr>
            <a:lvl5pPr indent="-355600" lvl="4" marL="22860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5pPr>
            <a:lvl6pPr indent="-355600" lvl="5" marL="27432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6pPr>
            <a:lvl7pPr indent="-355600" lvl="6" marL="32004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7pPr>
            <a:lvl8pPr indent="-355600" lvl="7" marL="36576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8pPr>
            <a:lvl9pPr indent="-355600" lvl="8" marL="4114800" marR="0" rtl="0" algn="l">
              <a:lnSpc>
                <a:spcPct val="100000"/>
              </a:lnSpc>
              <a:spcBef>
                <a:spcPts val="400"/>
              </a:spcBef>
              <a:spcAft>
                <a:spcPts val="0"/>
              </a:spcAft>
              <a:buClr>
                <a:schemeClr val="dk1"/>
              </a:buClr>
              <a:buSzPts val="2000"/>
              <a:buFont typeface="Arial"/>
              <a:buChar char="»"/>
              <a:defRPr b="0" i="0" sz="2000" u="none" cap="none" strike="noStrike">
                <a:solidFill>
                  <a:schemeClr val="dk1"/>
                </a:solidFill>
                <a:latin typeface="Arial"/>
                <a:ea typeface="Arial"/>
                <a:cs typeface="Arial"/>
                <a:sym typeface="Arial"/>
              </a:defRPr>
            </a:lvl9pPr>
          </a:lstStyle>
          <a:p/>
        </p:txBody>
      </p:sp>
      <p:sp>
        <p:nvSpPr>
          <p:cNvPr id="41" name="Google Shape;41;p5"/>
          <p:cNvSpPr txBox="1"/>
          <p:nvPr>
            <p:ph idx="10" type="dt"/>
          </p:nvPr>
        </p:nvSpPr>
        <p:spPr>
          <a:xfrm>
            <a:off x="457200" y="6245225"/>
            <a:ext cx="2133600" cy="476400"/>
          </a:xfrm>
          <a:prstGeom prst="rect">
            <a:avLst/>
          </a:prstGeom>
          <a:noFill/>
          <a:ln>
            <a:noFill/>
          </a:ln>
        </p:spPr>
        <p:txBody>
          <a:bodyPr anchorCtr="0" anchor="t" bIns="91425" lIns="91425" spcFirstLastPara="1" rIns="91425" wrap="square" tIns="91425"/>
          <a:lstStyle>
            <a:lvl1pPr lvl="0" marR="0" rtl="0" algn="l">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2" name="Google Shape;42;p5"/>
          <p:cNvSpPr txBox="1"/>
          <p:nvPr>
            <p:ph idx="11" type="ftr"/>
          </p:nvPr>
        </p:nvSpPr>
        <p:spPr>
          <a:xfrm>
            <a:off x="3124200" y="6245225"/>
            <a:ext cx="2895600" cy="476400"/>
          </a:xfrm>
          <a:prstGeom prst="rect">
            <a:avLst/>
          </a:prstGeom>
          <a:noFill/>
          <a:ln>
            <a:noFill/>
          </a:ln>
        </p:spPr>
        <p:txBody>
          <a:bodyPr anchorCtr="0" anchor="t" bIns="91425" lIns="91425" spcFirstLastPara="1" rIns="91425" wrap="square" tIns="91425"/>
          <a:lstStyle>
            <a:lvl1pPr lvl="0" marR="0" rtl="0" algn="ctr">
              <a:lnSpc>
                <a:spcPct val="100000"/>
              </a:lnSpc>
              <a:spcBef>
                <a:spcPts val="0"/>
              </a:spcBef>
              <a:spcAft>
                <a:spcPts val="0"/>
              </a:spcAft>
              <a:buClr>
                <a:schemeClr val="dk1"/>
              </a:buClr>
              <a:buSzPts val="1400"/>
              <a:buFont typeface="Arial"/>
              <a:buNone/>
              <a:defRPr b="0" i="0" sz="14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1600"/>
              <a:buFont typeface="Arial"/>
              <a:buNone/>
              <a:defRPr b="0" i="0" sz="1600" u="none" cap="none" strike="noStrike">
                <a:solidFill>
                  <a:schemeClr val="dk1"/>
                </a:solidFill>
                <a:latin typeface="Arial"/>
                <a:ea typeface="Arial"/>
                <a:cs typeface="Arial"/>
                <a:sym typeface="Arial"/>
              </a:defRPr>
            </a:lvl9pPr>
          </a:lstStyle>
          <a:p/>
        </p:txBody>
      </p:sp>
      <p:sp>
        <p:nvSpPr>
          <p:cNvPr id="43" name="Google Shape;43;p5"/>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lvl1pPr indent="0" lvl="0"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1pPr>
            <a:lvl2pPr indent="0" lvl="1"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2pPr>
            <a:lvl3pPr indent="0" lvl="2"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3pPr>
            <a:lvl4pPr indent="0" lvl="3"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4pPr>
            <a:lvl5pPr indent="0" lvl="4"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5pPr>
            <a:lvl6pPr indent="0" lvl="5"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6pPr>
            <a:lvl7pPr indent="0" lvl="6"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7pPr>
            <a:lvl8pPr indent="0" lvl="7"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8pPr>
            <a:lvl9pPr indent="0" lvl="8" marL="0" marR="0" rtl="0" algn="r">
              <a:lnSpc>
                <a:spcPct val="100000"/>
              </a:lnSpc>
              <a:spcBef>
                <a:spcPts val="0"/>
              </a:spcBef>
              <a:spcAft>
                <a:spcPts val="0"/>
              </a:spcAft>
              <a:buClr>
                <a:schemeClr val="dk1"/>
              </a:buClr>
              <a:buSzPts val="350"/>
              <a:buFont typeface="Arial"/>
              <a:buNone/>
              <a:defRPr b="0" i="0" sz="1400" u="none" cap="none" strike="noStrike">
                <a:solidFill>
                  <a:schemeClr val="dk1"/>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US"/>
              <a:t>‹#›</a:t>
            </a:fld>
            <a:endParaRPr/>
          </a:p>
        </p:txBody>
      </p:sp>
    </p:spTree>
  </p:cSld>
  <p:clrMap accent1="accent1" accent2="accent2" accent3="accent3" accent4="accent4" accent5="accent5" accent6="accent6" bg1="lt1" bg2="dk2" tx1="dk1" tx2="lt2" folHlink="folHlink" hlink="hlink"/>
  <p:sldLayoutIdLst>
    <p:sldLayoutId id="2147483651" r:id="rId1"/>
    <p:sldLayoutId id="2147483652" r:id="rId2"/>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 Id="rId3" Type="http://schemas.openxmlformats.org/officeDocument/2006/relationships/image" Target="../media/image28.jpg"/><Relationship Id="rId4" Type="http://schemas.openxmlformats.org/officeDocument/2006/relationships/image" Target="../media/image18.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3.xml"/><Relationship Id="rId3" Type="http://schemas.openxmlformats.org/officeDocument/2006/relationships/image" Target="../media/image23.png"/><Relationship Id="rId4" Type="http://schemas.openxmlformats.org/officeDocument/2006/relationships/image" Target="../media/image27.png"/><Relationship Id="rId9" Type="http://schemas.openxmlformats.org/officeDocument/2006/relationships/image" Target="../media/image34.png"/><Relationship Id="rId5" Type="http://schemas.openxmlformats.org/officeDocument/2006/relationships/image" Target="../media/image37.png"/><Relationship Id="rId6" Type="http://schemas.openxmlformats.org/officeDocument/2006/relationships/image" Target="../media/image24.jpg"/><Relationship Id="rId7" Type="http://schemas.openxmlformats.org/officeDocument/2006/relationships/image" Target="../media/image25.png"/><Relationship Id="rId8" Type="http://schemas.openxmlformats.org/officeDocument/2006/relationships/image" Target="../media/image26.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4.xml"/><Relationship Id="rId3" Type="http://schemas.openxmlformats.org/officeDocument/2006/relationships/image" Target="../media/image45.png"/><Relationship Id="rId4" Type="http://schemas.openxmlformats.org/officeDocument/2006/relationships/image" Target="../media/image30.jpg"/><Relationship Id="rId10" Type="http://schemas.openxmlformats.org/officeDocument/2006/relationships/image" Target="../media/image35.png"/><Relationship Id="rId9" Type="http://schemas.openxmlformats.org/officeDocument/2006/relationships/image" Target="../media/image39.png"/><Relationship Id="rId5" Type="http://schemas.openxmlformats.org/officeDocument/2006/relationships/image" Target="../media/image29.jpg"/><Relationship Id="rId6" Type="http://schemas.openxmlformats.org/officeDocument/2006/relationships/image" Target="../media/image32.jpg"/><Relationship Id="rId7" Type="http://schemas.openxmlformats.org/officeDocument/2006/relationships/image" Target="../media/image31.jpg"/><Relationship Id="rId8" Type="http://schemas.openxmlformats.org/officeDocument/2006/relationships/image" Target="../media/image33.jpg"/></Relationships>
</file>

<file path=ppt/slides/_rels/slide15.xml.rels><?xml version="1.0" encoding="UTF-8" standalone="yes"?><Relationships xmlns="http://schemas.openxmlformats.org/package/2006/relationships"><Relationship Id="rId11" Type="http://schemas.openxmlformats.org/officeDocument/2006/relationships/image" Target="../media/image44.png"/><Relationship Id="rId10" Type="http://schemas.openxmlformats.org/officeDocument/2006/relationships/image" Target="../media/image53.png"/><Relationship Id="rId13" Type="http://schemas.openxmlformats.org/officeDocument/2006/relationships/image" Target="../media/image46.png"/><Relationship Id="rId12" Type="http://schemas.openxmlformats.org/officeDocument/2006/relationships/image" Target="../media/image51.jpg"/><Relationship Id="rId1" Type="http://schemas.openxmlformats.org/officeDocument/2006/relationships/slideLayout" Target="../slideLayouts/slideLayout3.xml"/><Relationship Id="rId2" Type="http://schemas.openxmlformats.org/officeDocument/2006/relationships/notesSlide" Target="../notesSlides/notesSlide15.xml"/><Relationship Id="rId3" Type="http://schemas.openxmlformats.org/officeDocument/2006/relationships/image" Target="../media/image38.png"/><Relationship Id="rId4" Type="http://schemas.openxmlformats.org/officeDocument/2006/relationships/image" Target="../media/image36.png"/><Relationship Id="rId9" Type="http://schemas.openxmlformats.org/officeDocument/2006/relationships/image" Target="../media/image41.png"/><Relationship Id="rId5" Type="http://schemas.openxmlformats.org/officeDocument/2006/relationships/image" Target="../media/image42.png"/><Relationship Id="rId6" Type="http://schemas.openxmlformats.org/officeDocument/2006/relationships/image" Target="../media/image43.png"/><Relationship Id="rId7" Type="http://schemas.openxmlformats.org/officeDocument/2006/relationships/image" Target="../media/image47.png"/><Relationship Id="rId8" Type="http://schemas.openxmlformats.org/officeDocument/2006/relationships/image" Target="../media/image40.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8.xml"/><Relationship Id="rId3" Type="http://schemas.openxmlformats.org/officeDocument/2006/relationships/hyperlink" Target="http://www.cksinfo.com/clipart/nature/gardening/Pitch-Fork.jpg" TargetMode="External"/><Relationship Id="rId4" Type="http://schemas.openxmlformats.org/officeDocument/2006/relationships/image" Target="../media/image83.jpg"/><Relationship Id="rId5" Type="http://schemas.openxmlformats.org/officeDocument/2006/relationships/image" Target="../media/image48.png"/><Relationship Id="rId6" Type="http://schemas.openxmlformats.org/officeDocument/2006/relationships/image" Target="../media/image5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1.xml"/><Relationship Id="rId3" Type="http://schemas.openxmlformats.org/officeDocument/2006/relationships/image" Target="../media/image5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1" Type="http://schemas.openxmlformats.org/officeDocument/2006/relationships/image" Target="../media/image55.png"/><Relationship Id="rId10" Type="http://schemas.openxmlformats.org/officeDocument/2006/relationships/image" Target="../media/image58.png"/><Relationship Id="rId12" Type="http://schemas.openxmlformats.org/officeDocument/2006/relationships/image" Target="../media/image63.png"/><Relationship Id="rId1" Type="http://schemas.openxmlformats.org/officeDocument/2006/relationships/slideLayout" Target="../slideLayouts/slideLayout3.xml"/><Relationship Id="rId2" Type="http://schemas.openxmlformats.org/officeDocument/2006/relationships/notesSlide" Target="../notesSlides/notesSlide25.xml"/><Relationship Id="rId3" Type="http://schemas.openxmlformats.org/officeDocument/2006/relationships/image" Target="../media/image50.png"/><Relationship Id="rId4" Type="http://schemas.openxmlformats.org/officeDocument/2006/relationships/image" Target="../media/image49.png"/><Relationship Id="rId9" Type="http://schemas.openxmlformats.org/officeDocument/2006/relationships/image" Target="../media/image56.png"/><Relationship Id="rId5" Type="http://schemas.openxmlformats.org/officeDocument/2006/relationships/image" Target="../media/image57.png"/><Relationship Id="rId6" Type="http://schemas.openxmlformats.org/officeDocument/2006/relationships/image" Target="../media/image52.png"/><Relationship Id="rId7" Type="http://schemas.openxmlformats.org/officeDocument/2006/relationships/image" Target="../media/image60.png"/><Relationship Id="rId8" Type="http://schemas.openxmlformats.org/officeDocument/2006/relationships/image" Target="../media/image7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90.png"/><Relationship Id="rId4" Type="http://schemas.openxmlformats.org/officeDocument/2006/relationships/image" Target="../media/image65.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 Id="rId3" Type="http://schemas.openxmlformats.org/officeDocument/2006/relationships/image" Target="../media/image67.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8.xml"/><Relationship Id="rId3" Type="http://schemas.openxmlformats.org/officeDocument/2006/relationships/image" Target="../media/image70.png"/><Relationship Id="rId4" Type="http://schemas.openxmlformats.org/officeDocument/2006/relationships/image" Target="../media/image6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29.xml"/><Relationship Id="rId3" Type="http://schemas.openxmlformats.org/officeDocument/2006/relationships/image" Target="../media/image74.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xml"/><Relationship Id="rId3" Type="http://schemas.openxmlformats.org/officeDocument/2006/relationships/image" Target="../media/image15.png"/><Relationship Id="rId4" Type="http://schemas.openxmlformats.org/officeDocument/2006/relationships/image" Target="../media/image16.png"/><Relationship Id="rId5" Type="http://schemas.openxmlformats.org/officeDocument/2006/relationships/image" Target="../media/image1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64.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1.xml"/><Relationship Id="rId3" Type="http://schemas.openxmlformats.org/officeDocument/2006/relationships/image" Target="../media/image62.png"/><Relationship Id="rId4" Type="http://schemas.openxmlformats.org/officeDocument/2006/relationships/image" Target="../media/image69.png"/><Relationship Id="rId5" Type="http://schemas.openxmlformats.org/officeDocument/2006/relationships/image" Target="../media/image71.jpg"/><Relationship Id="rId6" Type="http://schemas.openxmlformats.org/officeDocument/2006/relationships/image" Target="../media/image68.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2.xml"/><Relationship Id="rId3" Type="http://schemas.openxmlformats.org/officeDocument/2006/relationships/image" Target="../media/image6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3.xml"/><Relationship Id="rId3" Type="http://schemas.openxmlformats.org/officeDocument/2006/relationships/image" Target="../media/image104.png"/><Relationship Id="rId4" Type="http://schemas.openxmlformats.org/officeDocument/2006/relationships/image" Target="../media/image7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4.xml"/><Relationship Id="rId3" Type="http://schemas.openxmlformats.org/officeDocument/2006/relationships/image" Target="../media/image82.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5.xml"/><Relationship Id="rId3" Type="http://schemas.openxmlformats.org/officeDocument/2006/relationships/image" Target="../media/image75.png"/><Relationship Id="rId4" Type="http://schemas.openxmlformats.org/officeDocument/2006/relationships/image" Target="../media/image76.png"/><Relationship Id="rId5" Type="http://schemas.openxmlformats.org/officeDocument/2006/relationships/image" Target="../media/image80.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6.xml"/><Relationship Id="rId3" Type="http://schemas.openxmlformats.org/officeDocument/2006/relationships/image" Target="../media/image73.jpg"/><Relationship Id="rId4" Type="http://schemas.openxmlformats.org/officeDocument/2006/relationships/image" Target="../media/image91.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7.xml"/><Relationship Id="rId3" Type="http://schemas.openxmlformats.org/officeDocument/2006/relationships/image" Target="../media/image79.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8.xml"/><Relationship Id="rId3" Type="http://schemas.openxmlformats.org/officeDocument/2006/relationships/image" Target="../media/image85.png"/><Relationship Id="rId4" Type="http://schemas.openxmlformats.org/officeDocument/2006/relationships/image" Target="../media/image87.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39.xml"/><Relationship Id="rId3" Type="http://schemas.openxmlformats.org/officeDocument/2006/relationships/image" Target="../media/image88.png"/><Relationship Id="rId4" Type="http://schemas.openxmlformats.org/officeDocument/2006/relationships/image" Target="../media/image107.png"/><Relationship Id="rId5" Type="http://schemas.openxmlformats.org/officeDocument/2006/relationships/image" Target="../media/image77.png"/><Relationship Id="rId6" Type="http://schemas.openxmlformats.org/officeDocument/2006/relationships/image" Target="../media/image84.png"/><Relationship Id="rId7" Type="http://schemas.openxmlformats.org/officeDocument/2006/relationships/image" Target="../media/image8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0.xml"/><Relationship Id="rId3" Type="http://schemas.openxmlformats.org/officeDocument/2006/relationships/image" Target="../media/image92.png"/><Relationship Id="rId4" Type="http://schemas.openxmlformats.org/officeDocument/2006/relationships/image" Target="../media/image89.png"/><Relationship Id="rId5" Type="http://schemas.openxmlformats.org/officeDocument/2006/relationships/image" Target="../media/image86.png"/><Relationship Id="rId6" Type="http://schemas.openxmlformats.org/officeDocument/2006/relationships/image" Target="../media/image109.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1.xml"/><Relationship Id="rId3" Type="http://schemas.openxmlformats.org/officeDocument/2006/relationships/image" Target="../media/image99.png"/><Relationship Id="rId4" Type="http://schemas.openxmlformats.org/officeDocument/2006/relationships/image" Target="../media/image93.png"/><Relationship Id="rId5" Type="http://schemas.openxmlformats.org/officeDocument/2006/relationships/image" Target="../media/image10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2.xml"/><Relationship Id="rId3" Type="http://schemas.openxmlformats.org/officeDocument/2006/relationships/image" Target="../media/image98.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3.xml"/><Relationship Id="rId3" Type="http://schemas.openxmlformats.org/officeDocument/2006/relationships/image" Target="../media/image96.png"/><Relationship Id="rId4" Type="http://schemas.openxmlformats.org/officeDocument/2006/relationships/image" Target="../media/image101.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4.xml"/><Relationship Id="rId3" Type="http://schemas.openxmlformats.org/officeDocument/2006/relationships/image" Target="../media/image103.png"/><Relationship Id="rId4" Type="http://schemas.openxmlformats.org/officeDocument/2006/relationships/image" Target="../media/image100.png"/><Relationship Id="rId5" Type="http://schemas.openxmlformats.org/officeDocument/2006/relationships/image" Target="../media/image94.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5.xml"/><Relationship Id="rId3" Type="http://schemas.openxmlformats.org/officeDocument/2006/relationships/image" Target="../media/image97.png"/><Relationship Id="rId4" Type="http://schemas.openxmlformats.org/officeDocument/2006/relationships/image" Target="../media/image95.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6.xml"/><Relationship Id="rId3" Type="http://schemas.openxmlformats.org/officeDocument/2006/relationships/image" Target="../media/image108.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7.xml"/><Relationship Id="rId3" Type="http://schemas.openxmlformats.org/officeDocument/2006/relationships/image" Target="../media/image105.png"/><Relationship Id="rId4" Type="http://schemas.openxmlformats.org/officeDocument/2006/relationships/hyperlink" Target="http://www.thewormdude.com/" TargetMode="External"/><Relationship Id="rId5" Type="http://schemas.openxmlformats.org/officeDocument/2006/relationships/hyperlink" Target="http://www.sonomavalleyworms.com/index.php" TargetMode="External"/><Relationship Id="rId6" Type="http://schemas.openxmlformats.org/officeDocument/2006/relationships/image" Target="../media/image106.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8.xml"/><Relationship Id="rId3" Type="http://schemas.openxmlformats.org/officeDocument/2006/relationships/image" Target="../media/image103.png"/><Relationship Id="rId4" Type="http://schemas.openxmlformats.org/officeDocument/2006/relationships/image" Target="../media/image108.png"/><Relationship Id="rId5" Type="http://schemas.openxmlformats.org/officeDocument/2006/relationships/image" Target="../media/image105.png"/><Relationship Id="rId6" Type="http://schemas.openxmlformats.org/officeDocument/2006/relationships/image" Target="../media/image10.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49.xml"/><Relationship Id="rId3" Type="http://schemas.openxmlformats.org/officeDocument/2006/relationships/image" Target="../media/image10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xml"/><Relationship Id="rId3" Type="http://schemas.openxmlformats.org/officeDocument/2006/relationships/image" Target="../media/image8.jpg"/><Relationship Id="rId4" Type="http://schemas.openxmlformats.org/officeDocument/2006/relationships/image" Target="../media/image20.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0.xml"/><Relationship Id="rId3" Type="http://schemas.openxmlformats.org/officeDocument/2006/relationships/image" Target="../media/image117.png"/><Relationship Id="rId4" Type="http://schemas.openxmlformats.org/officeDocument/2006/relationships/image" Target="../media/image11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1.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2.xml"/><Relationship Id="rId3" Type="http://schemas.openxmlformats.org/officeDocument/2006/relationships/image" Target="../media/image114.png"/><Relationship Id="rId4" Type="http://schemas.openxmlformats.org/officeDocument/2006/relationships/image" Target="../media/image113.jp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3.xml"/><Relationship Id="rId3" Type="http://schemas.openxmlformats.org/officeDocument/2006/relationships/image" Target="../media/image116.png"/><Relationship Id="rId4" Type="http://schemas.openxmlformats.org/officeDocument/2006/relationships/image" Target="../media/image112.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5.xml"/><Relationship Id="rId3" Type="http://schemas.openxmlformats.org/officeDocument/2006/relationships/image" Target="../media/image110.png"/><Relationship Id="rId4" Type="http://schemas.openxmlformats.org/officeDocument/2006/relationships/image" Target="../media/image111.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56.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6.xml"/><Relationship Id="rId3" Type="http://schemas.openxmlformats.org/officeDocument/2006/relationships/image" Target="../media/image66.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7.xml"/><Relationship Id="rId3" Type="http://schemas.openxmlformats.org/officeDocument/2006/relationships/image" Target="../media/image22.jpg"/><Relationship Id="rId4" Type="http://schemas.openxmlformats.org/officeDocument/2006/relationships/image" Target="../media/image6.jpg"/><Relationship Id="rId11" Type="http://schemas.openxmlformats.org/officeDocument/2006/relationships/image" Target="../media/image5.jpg"/><Relationship Id="rId10" Type="http://schemas.openxmlformats.org/officeDocument/2006/relationships/image" Target="../media/image9.png"/><Relationship Id="rId12" Type="http://schemas.openxmlformats.org/officeDocument/2006/relationships/image" Target="../media/image21.jpg"/><Relationship Id="rId9" Type="http://schemas.openxmlformats.org/officeDocument/2006/relationships/image" Target="../media/image10.jpg"/><Relationship Id="rId5" Type="http://schemas.openxmlformats.org/officeDocument/2006/relationships/image" Target="../media/image3.png"/><Relationship Id="rId6" Type="http://schemas.openxmlformats.org/officeDocument/2006/relationships/image" Target="../media/image4.png"/><Relationship Id="rId7" Type="http://schemas.openxmlformats.org/officeDocument/2006/relationships/image" Target="../media/image7.png"/><Relationship Id="rId8" Type="http://schemas.openxmlformats.org/officeDocument/2006/relationships/image" Target="../media/image12.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8.xml"/><Relationship Id="rId3" Type="http://schemas.openxmlformats.org/officeDocument/2006/relationships/image" Target="../media/image17.png"/><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9.xml"/><Relationship Id="rId3" Type="http://schemas.openxmlformats.org/officeDocument/2006/relationships/image" Target="../media/image19.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 name="Shape 63"/>
        <p:cNvGrpSpPr/>
        <p:nvPr/>
      </p:nvGrpSpPr>
      <p:grpSpPr>
        <a:xfrm>
          <a:off x="0" y="0"/>
          <a:ext cx="0" cy="0"/>
          <a:chOff x="0" y="0"/>
          <a:chExt cx="0" cy="0"/>
        </a:xfrm>
      </p:grpSpPr>
      <p:sp>
        <p:nvSpPr>
          <p:cNvPr id="64" name="Google Shape;64;p8"/>
          <p:cNvSpPr txBox="1"/>
          <p:nvPr>
            <p:ph type="ctrTitle"/>
          </p:nvPr>
        </p:nvSpPr>
        <p:spPr>
          <a:xfrm>
            <a:off x="832050" y="1900077"/>
            <a:ext cx="7772400" cy="14294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1"/>
              </a:buClr>
              <a:buSzPts val="1100"/>
              <a:buFont typeface="Arial"/>
              <a:buNone/>
            </a:pPr>
            <a:r>
              <a:rPr b="0" i="0" lang="en-US" sz="4400" u="none" cap="none" strike="noStrike">
                <a:solidFill>
                  <a:schemeClr val="dk1"/>
                </a:solidFill>
                <a:latin typeface="Gill Sans"/>
                <a:ea typeface="Gill Sans"/>
                <a:cs typeface="Gill Sans"/>
                <a:sym typeface="Gill Sans"/>
              </a:rPr>
              <a:t>Compost Basics</a:t>
            </a:r>
            <a:endParaRPr/>
          </a:p>
          <a:p>
            <a:pPr indent="0" lvl="0" marL="0" marR="0" rtl="0" algn="ctr">
              <a:lnSpc>
                <a:spcPct val="100000"/>
              </a:lnSpc>
              <a:spcBef>
                <a:spcPts val="0"/>
              </a:spcBef>
              <a:spcAft>
                <a:spcPts val="0"/>
              </a:spcAft>
              <a:buClr>
                <a:schemeClr val="dk1"/>
              </a:buClr>
              <a:buSzPts val="900"/>
              <a:buFont typeface="Gill Sans"/>
              <a:buNone/>
            </a:pPr>
            <a:r>
              <a:rPr b="0" i="0" lang="en-US" sz="3600" u="none" cap="none" strike="noStrike">
                <a:solidFill>
                  <a:schemeClr val="dk1"/>
                </a:solidFill>
                <a:latin typeface="Gill Sans"/>
                <a:ea typeface="Gill Sans"/>
                <a:cs typeface="Gill Sans"/>
                <a:sym typeface="Gill Sans"/>
              </a:rPr>
              <a:t>Home Composting </a:t>
            </a:r>
            <a:r>
              <a:rPr b="0" i="0" lang="en-US" sz="3600" u="none" cap="none" strike="noStrike">
                <a:solidFill>
                  <a:schemeClr val="dk2"/>
                </a:solidFill>
                <a:latin typeface="Gill Sans"/>
                <a:ea typeface="Gill Sans"/>
                <a:cs typeface="Gill Sans"/>
                <a:sym typeface="Gill Sans"/>
              </a:rPr>
              <a:t>Workshop</a:t>
            </a:r>
            <a:endParaRPr/>
          </a:p>
        </p:txBody>
      </p:sp>
      <p:sp>
        <p:nvSpPr>
          <p:cNvPr id="65" name="Google Shape;65;p8"/>
          <p:cNvSpPr txBox="1"/>
          <p:nvPr/>
        </p:nvSpPr>
        <p:spPr>
          <a:xfrm>
            <a:off x="466325" y="5953325"/>
            <a:ext cx="8274900" cy="473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Santa Clara County - Composting Education Program</a:t>
            </a:r>
            <a:endParaRPr/>
          </a:p>
        </p:txBody>
      </p:sp>
      <p:sp>
        <p:nvSpPr>
          <p:cNvPr id="66" name="Google Shape;66;p8"/>
          <p:cNvSpPr txBox="1"/>
          <p:nvPr/>
        </p:nvSpPr>
        <p:spPr>
          <a:xfrm>
            <a:off x="1136175" y="4021548"/>
            <a:ext cx="3384300" cy="13056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00"/>
              <a:buFont typeface="Arial"/>
              <a:buNone/>
            </a:pPr>
            <a:r>
              <a:rPr b="0" i="0" lang="en-US" sz="2000" u="none" cap="none" strike="noStrike">
                <a:solidFill>
                  <a:srgbClr val="000000"/>
                </a:solidFill>
                <a:latin typeface="Arial"/>
                <a:ea typeface="Arial"/>
                <a:cs typeface="Arial"/>
                <a:sym typeface="Arial"/>
              </a:rPr>
              <a:t>Today’s Workshop Leaders:</a:t>
            </a:r>
            <a:br>
              <a:rPr b="0" i="0" lang="en-US" sz="2000" u="none" cap="none" strike="noStrike">
                <a:solidFill>
                  <a:srgbClr val="000000"/>
                </a:solidFill>
                <a:latin typeface="Arial"/>
                <a:ea typeface="Arial"/>
                <a:cs typeface="Arial"/>
                <a:sym typeface="Arial"/>
              </a:rPr>
            </a:br>
            <a:r>
              <a:rPr b="0" i="1" lang="en-US" sz="1800" u="none" cap="none" strike="noStrike">
                <a:solidFill>
                  <a:srgbClr val="000000"/>
                </a:solidFill>
                <a:latin typeface="Arial"/>
                <a:ea typeface="Arial"/>
                <a:cs typeface="Arial"/>
                <a:sym typeface="Arial"/>
              </a:rPr>
              <a:t>Melanie Burgess	</a:t>
            </a:r>
            <a:endParaRPr/>
          </a:p>
          <a:p>
            <a:pPr indent="0" lvl="0" marL="0" marR="0" rtl="0" algn="ctr">
              <a:lnSpc>
                <a:spcPct val="100000"/>
              </a:lnSpc>
              <a:spcBef>
                <a:spcPts val="0"/>
              </a:spcBef>
              <a:spcAft>
                <a:spcPts val="0"/>
              </a:spcAft>
              <a:buClr>
                <a:srgbClr val="000000"/>
              </a:buClr>
              <a:buSzPts val="450"/>
              <a:buFont typeface="Arial"/>
              <a:buNone/>
            </a:pPr>
            <a:r>
              <a:rPr b="0" i="1" lang="en-US" sz="1800" u="none" cap="none" strike="noStrike">
                <a:solidFill>
                  <a:srgbClr val="000000"/>
                </a:solidFill>
                <a:latin typeface="Arial"/>
                <a:ea typeface="Arial"/>
                <a:cs typeface="Arial"/>
                <a:sym typeface="Arial"/>
              </a:rPr>
              <a:t>Bridget Ballatori</a:t>
            </a:r>
            <a:endParaRPr b="0" i="1" sz="1800" u="none" cap="none" strike="noStrike">
              <a:solidFill>
                <a:srgbClr val="000000"/>
              </a:solidFill>
              <a:latin typeface="Arial"/>
              <a:ea typeface="Arial"/>
              <a:cs typeface="Arial"/>
              <a:sym typeface="Arial"/>
            </a:endParaRPr>
          </a:p>
          <a:p>
            <a:pPr indent="0" lvl="0" marL="0" marR="0" rtl="0" algn="ctr">
              <a:lnSpc>
                <a:spcPct val="100000"/>
              </a:lnSpc>
              <a:spcBef>
                <a:spcPts val="0"/>
              </a:spcBef>
              <a:spcAft>
                <a:spcPts val="0"/>
              </a:spcAft>
              <a:buClr>
                <a:srgbClr val="000000"/>
              </a:buClr>
              <a:buSzPts val="450"/>
              <a:buFont typeface="Arial"/>
              <a:buNone/>
            </a:pPr>
            <a:r>
              <a:rPr b="0" i="0" lang="en-US" sz="1800" u="none" cap="none" strike="noStrike">
                <a:solidFill>
                  <a:srgbClr val="000000"/>
                </a:solidFill>
                <a:latin typeface="Arial"/>
                <a:ea typeface="Arial"/>
                <a:cs typeface="Arial"/>
                <a:sym typeface="Arial"/>
              </a:rPr>
              <a:t>Master Composters</a:t>
            </a:r>
            <a:endParaRPr/>
          </a:p>
        </p:txBody>
      </p:sp>
      <p:pic>
        <p:nvPicPr>
          <p:cNvPr id="67" name="Google Shape;67;p8"/>
          <p:cNvPicPr preferRelativeResize="0"/>
          <p:nvPr/>
        </p:nvPicPr>
        <p:blipFill rotWithShape="1">
          <a:blip r:embed="rId3">
            <a:alphaModFix/>
          </a:blip>
          <a:srcRect b="0" l="0" r="0" t="0"/>
          <a:stretch/>
        </p:blipFill>
        <p:spPr>
          <a:xfrm>
            <a:off x="5356924" y="3836301"/>
            <a:ext cx="3384299" cy="1711488"/>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83" name="Shape 183"/>
        <p:cNvGrpSpPr/>
        <p:nvPr/>
      </p:nvGrpSpPr>
      <p:grpSpPr>
        <a:xfrm>
          <a:off x="0" y="0"/>
          <a:ext cx="0" cy="0"/>
          <a:chOff x="0" y="0"/>
          <a:chExt cx="0" cy="0"/>
        </a:xfrm>
      </p:grpSpPr>
      <p:sp>
        <p:nvSpPr>
          <p:cNvPr id="184" name="Google Shape;184;p17"/>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185" name="Google Shape;185;p17"/>
          <p:cNvSpPr txBox="1"/>
          <p:nvPr>
            <p:ph type="title"/>
          </p:nvPr>
        </p:nvSpPr>
        <p:spPr>
          <a:xfrm>
            <a:off x="1828800" y="180181"/>
            <a:ext cx="5767536"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Ingredients #3 - #5</a:t>
            </a:r>
            <a:endParaRPr/>
          </a:p>
        </p:txBody>
      </p:sp>
      <p:sp>
        <p:nvSpPr>
          <p:cNvPr id="186" name="Google Shape;186;p17"/>
          <p:cNvSpPr txBox="1"/>
          <p:nvPr/>
        </p:nvSpPr>
        <p:spPr>
          <a:xfrm>
            <a:off x="1187624" y="1412775"/>
            <a:ext cx="7704855"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Arial"/>
              <a:buNone/>
            </a:pPr>
            <a:r>
              <a:rPr b="1" i="0" lang="en-US" sz="2000" u="none" cap="none" strike="noStrike">
                <a:solidFill>
                  <a:schemeClr val="dk1"/>
                </a:solidFill>
                <a:latin typeface="Arial"/>
                <a:ea typeface="Arial"/>
                <a:cs typeface="Arial"/>
                <a:sym typeface="Arial"/>
              </a:rPr>
              <a:t>Ingredient #3 Air</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Air is necessary for microorganisms to thrive and to breakdown the organic materials into compost.</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 compost pile needs aeration by turning or fluffing.</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500"/>
              <a:buFont typeface="Arial"/>
              <a:buNone/>
            </a:pPr>
            <a:r>
              <a:rPr b="1" i="0" lang="en-US" sz="2000" u="none" cap="none" strike="noStrike">
                <a:solidFill>
                  <a:schemeClr val="dk1"/>
                </a:solidFill>
                <a:latin typeface="Arial"/>
                <a:ea typeface="Arial"/>
                <a:cs typeface="Arial"/>
                <a:sym typeface="Arial"/>
              </a:rPr>
              <a:t>Ingredient #4 Water</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Moisture allows microorganisms be active and to move around. </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Moisture is easier to regulate in bins that are contained and have lids.</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Your pile should be kept as moist as a wrung-out sponge.</a:t>
            </a:r>
            <a:endParaRPr/>
          </a:p>
          <a:p>
            <a:pPr indent="-171450" lvl="0" marL="171450" marR="0" rtl="0" algn="l">
              <a:lnSpc>
                <a:spcPct val="100000"/>
              </a:lnSpc>
              <a:spcBef>
                <a:spcPts val="0"/>
              </a:spcBef>
              <a:spcAft>
                <a:spcPts val="0"/>
              </a:spcAft>
              <a:buClr>
                <a:schemeClr val="dk1"/>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500"/>
              <a:buFont typeface="Arial"/>
              <a:buNone/>
            </a:pPr>
            <a:r>
              <a:rPr b="1" i="0" lang="en-US" sz="2000" u="none" cap="none" strike="noStrike">
                <a:solidFill>
                  <a:schemeClr val="dk1"/>
                </a:solidFill>
                <a:latin typeface="Arial"/>
                <a:ea typeface="Arial"/>
                <a:cs typeface="Arial"/>
                <a:sym typeface="Arial"/>
              </a:rPr>
              <a:t>Ingredient #5 Soil</a:t>
            </a:r>
            <a:endParaRPr/>
          </a:p>
          <a:p>
            <a:pPr indent="-171450" lvl="0" marL="17145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Not always necessary! Soil contains very helpful microorganisms (bacteria and fungi) but most greens and browns have them also.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If dirt is added, only a small quantity is needed. Too much dirt makes the compost pile heavier to turn.</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pic>
        <p:nvPicPr>
          <p:cNvPr descr="large%20water%20drop%20clipart" id="187" name="Google Shape;187;p17"/>
          <p:cNvPicPr preferRelativeResize="0"/>
          <p:nvPr/>
        </p:nvPicPr>
        <p:blipFill rotWithShape="1">
          <a:blip r:embed="rId3">
            <a:alphaModFix/>
          </a:blip>
          <a:srcRect b="0" l="0" r="0" t="0"/>
          <a:stretch/>
        </p:blipFill>
        <p:spPr>
          <a:xfrm>
            <a:off x="414033" y="3284983"/>
            <a:ext cx="629574" cy="792087"/>
          </a:xfrm>
          <a:prstGeom prst="rect">
            <a:avLst/>
          </a:prstGeom>
          <a:noFill/>
          <a:ln>
            <a:noFill/>
          </a:ln>
        </p:spPr>
      </p:pic>
      <p:sp>
        <p:nvSpPr>
          <p:cNvPr id="188" name="Google Shape;188;p17"/>
          <p:cNvSpPr/>
          <p:nvPr/>
        </p:nvSpPr>
        <p:spPr>
          <a:xfrm rot="5400000">
            <a:off x="215514" y="1736809"/>
            <a:ext cx="954957" cy="701229"/>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0C0C0">
                    <a:alpha val="83529"/>
                  </a:srgbClr>
                </a:solidFill>
                <a:latin typeface="Gill Sans"/>
              </a:rPr>
              <a:t>Air</a:t>
            </a:r>
          </a:p>
        </p:txBody>
      </p:sp>
      <p:pic>
        <p:nvPicPr>
          <p:cNvPr descr="compost%20worm" id="189" name="Google Shape;189;p17"/>
          <p:cNvPicPr preferRelativeResize="0"/>
          <p:nvPr/>
        </p:nvPicPr>
        <p:blipFill rotWithShape="1">
          <a:blip r:embed="rId4">
            <a:alphaModFix/>
          </a:blip>
          <a:srcRect b="0" l="0" r="0" t="0"/>
          <a:stretch/>
        </p:blipFill>
        <p:spPr>
          <a:xfrm>
            <a:off x="395537" y="5085183"/>
            <a:ext cx="648071" cy="8107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88"/>
                                        </p:tgtEl>
                                        <p:attrNameLst>
                                          <p:attrName>style.visibility</p:attrName>
                                        </p:attrNameLst>
                                      </p:cBhvr>
                                      <p:to>
                                        <p:strVal val="visible"/>
                                      </p:to>
                                    </p:set>
                                    <p:animEffect filter="fade" transition="in">
                                      <p:cBhvr>
                                        <p:cTn dur="1"/>
                                        <p:tgtEl>
                                          <p:spTgt spid="188"/>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94" name="Shape 194"/>
        <p:cNvGrpSpPr/>
        <p:nvPr/>
      </p:nvGrpSpPr>
      <p:grpSpPr>
        <a:xfrm>
          <a:off x="0" y="0"/>
          <a:ext cx="0" cy="0"/>
          <a:chOff x="0" y="0"/>
          <a:chExt cx="0" cy="0"/>
        </a:xfrm>
      </p:grpSpPr>
      <p:sp>
        <p:nvSpPr>
          <p:cNvPr id="195" name="Google Shape;195;p18"/>
          <p:cNvSpPr txBox="1"/>
          <p:nvPr>
            <p:ph type="title"/>
          </p:nvPr>
        </p:nvSpPr>
        <p:spPr>
          <a:xfrm>
            <a:off x="457200" y="152400"/>
            <a:ext cx="8305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What to Avoid</a:t>
            </a:r>
            <a:endParaRPr/>
          </a:p>
        </p:txBody>
      </p:sp>
      <p:sp>
        <p:nvSpPr>
          <p:cNvPr id="196" name="Google Shape;196;p18"/>
          <p:cNvSpPr txBox="1"/>
          <p:nvPr>
            <p:ph idx="1" type="body"/>
          </p:nvPr>
        </p:nvSpPr>
        <p:spPr>
          <a:xfrm>
            <a:off x="609600" y="1820416"/>
            <a:ext cx="7346700" cy="609000"/>
          </a:xfrm>
          <a:prstGeom prst="rect">
            <a:avLst/>
          </a:prstGeom>
          <a:noFill/>
          <a:ln>
            <a:noFill/>
          </a:ln>
        </p:spPr>
        <p:txBody>
          <a:bodyPr anchorCtr="0" anchor="t" bIns="45700" lIns="91425" spcFirstLastPara="1" rIns="91425" wrap="square" tIns="45700">
            <a:noAutofit/>
          </a:bodyPr>
          <a:lstStyle/>
          <a:p>
            <a:pPr indent="-317500" lvl="1"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animal products - meats, bones, fish</a:t>
            </a:r>
            <a:endParaRPr/>
          </a:p>
        </p:txBody>
      </p:sp>
      <p:sp>
        <p:nvSpPr>
          <p:cNvPr id="197" name="Google Shape;197;p18"/>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198" name="Google Shape;198;p18"/>
          <p:cNvSpPr txBox="1"/>
          <p:nvPr/>
        </p:nvSpPr>
        <p:spPr>
          <a:xfrm>
            <a:off x="611550" y="4051925"/>
            <a:ext cx="5661300" cy="18723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oils or plastics</a:t>
            </a:r>
            <a:endParaRPr/>
          </a:p>
          <a:p>
            <a:pPr indent="-317500" lvl="0" marL="34290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wood ash or charcoal</a:t>
            </a:r>
            <a:endParaRPr/>
          </a:p>
          <a:p>
            <a:pPr indent="-317500" lvl="0" marL="34290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diseased plants</a:t>
            </a:r>
            <a:endParaRPr/>
          </a:p>
          <a:p>
            <a:pPr indent="-3175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plants treated with herbicides</a:t>
            </a:r>
            <a:endParaRPr/>
          </a:p>
        </p:txBody>
      </p:sp>
      <p:sp>
        <p:nvSpPr>
          <p:cNvPr id="199" name="Google Shape;199;p18"/>
          <p:cNvSpPr txBox="1"/>
          <p:nvPr/>
        </p:nvSpPr>
        <p:spPr>
          <a:xfrm>
            <a:off x="6159875" y="4075625"/>
            <a:ext cx="2320500" cy="1672500"/>
          </a:xfrm>
          <a:prstGeom prst="rect">
            <a:avLst/>
          </a:prstGeom>
          <a:solidFill>
            <a:srgbClr val="E69138"/>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400"/>
              <a:buFont typeface="Arial"/>
              <a:buNone/>
            </a:pPr>
            <a:r>
              <a:t/>
            </a:r>
            <a:endParaRPr b="0" i="0" sz="1400" u="none" cap="none" strike="noStrike">
              <a:solidFill>
                <a:srgbClr val="980000"/>
              </a:solidFill>
              <a:latin typeface="Arial"/>
              <a:ea typeface="Arial"/>
              <a:cs typeface="Arial"/>
              <a:sym typeface="Arial"/>
            </a:endParaRPr>
          </a:p>
          <a:p>
            <a:pPr indent="0" lvl="0" marL="0" marR="0" rtl="0" algn="ctr">
              <a:lnSpc>
                <a:spcPct val="90000"/>
              </a:lnSpc>
              <a:spcBef>
                <a:spcPts val="560"/>
              </a:spcBef>
              <a:spcAft>
                <a:spcPts val="0"/>
              </a:spcAft>
              <a:buClr>
                <a:srgbClr val="980000"/>
              </a:buClr>
              <a:buSzPts val="2800"/>
              <a:buFont typeface="Arial"/>
              <a:buNone/>
            </a:pPr>
            <a:r>
              <a:rPr b="0" i="0" lang="en-US" sz="2800" u="none" cap="none" strike="noStrike">
                <a:solidFill>
                  <a:srgbClr val="980000"/>
                </a:solidFill>
                <a:latin typeface="Arial"/>
                <a:ea typeface="Arial"/>
                <a:cs typeface="Arial"/>
                <a:sym typeface="Arial"/>
              </a:rPr>
              <a:t>No toxic materials</a:t>
            </a:r>
            <a:endParaRPr/>
          </a:p>
        </p:txBody>
      </p:sp>
      <p:sp>
        <p:nvSpPr>
          <p:cNvPr id="200" name="Google Shape;200;p18"/>
          <p:cNvSpPr txBox="1"/>
          <p:nvPr/>
        </p:nvSpPr>
        <p:spPr>
          <a:xfrm>
            <a:off x="609600" y="2319524"/>
            <a:ext cx="7634700" cy="1672500"/>
          </a:xfrm>
          <a:prstGeom prst="rect">
            <a:avLst/>
          </a:prstGeom>
          <a:noFill/>
          <a:ln>
            <a:noFill/>
          </a:ln>
        </p:spPr>
        <p:txBody>
          <a:bodyPr anchorCtr="0" anchor="t" bIns="45700" lIns="91425" spcFirstLastPara="1" rIns="91425" wrap="square" tIns="45700">
            <a:noAutofit/>
          </a:bodyPr>
          <a:lstStyle/>
          <a:p>
            <a:pPr indent="-3175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dairy products: cheese, milk, yogurt</a:t>
            </a:r>
            <a:endParaRPr/>
          </a:p>
          <a:p>
            <a:pPr indent="-317500" lvl="0" marL="34290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 careful with breads (because of molds)</a:t>
            </a:r>
            <a:endParaRPr/>
          </a:p>
          <a:p>
            <a:pPr indent="-317500" lvl="0" marL="34290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 pet wastes or litter from carnivores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(e.g. cat or dog feces)</a:t>
            </a:r>
            <a:endParaRPr/>
          </a:p>
        </p:txBody>
      </p:sp>
      <p:sp>
        <p:nvSpPr>
          <p:cNvPr id="201" name="Google Shape;201;p18"/>
          <p:cNvSpPr txBox="1"/>
          <p:nvPr/>
        </p:nvSpPr>
        <p:spPr>
          <a:xfrm>
            <a:off x="6567424" y="1864000"/>
            <a:ext cx="1913100" cy="369300"/>
          </a:xfrm>
          <a:prstGeom prst="rect">
            <a:avLst/>
          </a:prstGeom>
          <a:solidFill>
            <a:schemeClr val="accent6"/>
          </a:solidFill>
          <a:ln cap="flat" cmpd="sng" w="25400">
            <a:solidFill>
              <a:srgbClr val="20206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Gill Sans"/>
              <a:buNone/>
            </a:pPr>
            <a:r>
              <a:rPr b="0" i="0" lang="en-US" sz="1800" u="none" cap="none" strike="noStrike">
                <a:solidFill>
                  <a:schemeClr val="lt1"/>
                </a:solidFill>
                <a:latin typeface="Gill Sans"/>
                <a:ea typeface="Gill Sans"/>
                <a:cs typeface="Gill Sans"/>
                <a:sym typeface="Gill Sans"/>
              </a:rPr>
              <a:t> Egg shells are OK</a:t>
            </a:r>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06" name="Shape 206"/>
        <p:cNvGrpSpPr/>
        <p:nvPr/>
      </p:nvGrpSpPr>
      <p:grpSpPr>
        <a:xfrm>
          <a:off x="0" y="0"/>
          <a:ext cx="0" cy="0"/>
          <a:chOff x="0" y="0"/>
          <a:chExt cx="0" cy="0"/>
        </a:xfrm>
      </p:grpSpPr>
      <p:sp>
        <p:nvSpPr>
          <p:cNvPr id="207" name="Google Shape;207;p1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208" name="Google Shape;208;p19"/>
          <p:cNvSpPr txBox="1"/>
          <p:nvPr/>
        </p:nvSpPr>
        <p:spPr>
          <a:xfrm>
            <a:off x="395525" y="1680600"/>
            <a:ext cx="8556900" cy="4235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These items </a:t>
            </a:r>
            <a:r>
              <a:rPr b="0" i="0" lang="en-US" sz="2800" u="sng" cap="none" strike="noStrike">
                <a:solidFill>
                  <a:schemeClr val="dk1"/>
                </a:solidFill>
                <a:latin typeface="Arial"/>
                <a:ea typeface="Arial"/>
                <a:cs typeface="Arial"/>
                <a:sym typeface="Arial"/>
              </a:rPr>
              <a:t>may</a:t>
            </a:r>
            <a:r>
              <a:rPr b="0" i="0" lang="en-US" sz="2800" u="none" cap="none" strike="noStrike">
                <a:solidFill>
                  <a:schemeClr val="dk1"/>
                </a:solidFill>
                <a:latin typeface="Arial"/>
                <a:ea typeface="Arial"/>
                <a:cs typeface="Arial"/>
                <a:sym typeface="Arial"/>
              </a:rPr>
              <a:t> spread undesirable plants or </a:t>
            </a:r>
            <a:br>
              <a:rPr b="0" i="0" lang="en-US" sz="2800" u="none" cap="none" strike="noStrike">
                <a:solidFill>
                  <a:schemeClr val="dk1"/>
                </a:solidFill>
                <a:latin typeface="Arial"/>
                <a:ea typeface="Arial"/>
                <a:cs typeface="Arial"/>
                <a:sym typeface="Arial"/>
              </a:rPr>
            </a:br>
            <a:r>
              <a:rPr b="0" i="0" lang="en-US" sz="2800" u="none" cap="none" strike="noStrike">
                <a:solidFill>
                  <a:schemeClr val="dk1"/>
                </a:solidFill>
                <a:latin typeface="Arial"/>
                <a:ea typeface="Arial"/>
                <a:cs typeface="Arial"/>
                <a:sym typeface="Arial"/>
              </a:rPr>
              <a:t>have negative effects when using your compost:</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Bermuda grass</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Bind weed </a:t>
            </a:r>
            <a:r>
              <a:rPr b="0" i="0" lang="en-US" sz="2400" u="none" cap="none" strike="noStrike">
                <a:solidFill>
                  <a:schemeClr val="dk1"/>
                </a:solidFill>
                <a:latin typeface="Arial"/>
                <a:ea typeface="Arial"/>
                <a:cs typeface="Arial"/>
                <a:sym typeface="Arial"/>
              </a:rPr>
              <a:t>(wild morning glory)</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Oleander or any weed with seed heads or persistent roots </a:t>
            </a:r>
            <a:r>
              <a:rPr b="0" i="0" lang="en-US" sz="2400" u="none" cap="none" strike="noStrike">
                <a:solidFill>
                  <a:schemeClr val="dk1"/>
                </a:solidFill>
                <a:latin typeface="Arial"/>
                <a:ea typeface="Arial"/>
                <a:cs typeface="Arial"/>
                <a:sym typeface="Arial"/>
              </a:rPr>
              <a:t>(ok if hot composting higher than 140</a:t>
            </a:r>
            <a:r>
              <a:rPr b="0" baseline="30000" i="0" lang="en-US" sz="2400" u="none" cap="none" strike="noStrike">
                <a:solidFill>
                  <a:schemeClr val="dk1"/>
                </a:solidFill>
                <a:latin typeface="Arial"/>
                <a:ea typeface="Arial"/>
                <a:cs typeface="Arial"/>
                <a:sym typeface="Arial"/>
              </a:rPr>
              <a:t>o</a:t>
            </a:r>
            <a:r>
              <a:rPr b="0" i="0" lang="en-US" sz="2400" u="none" cap="none" strike="noStrike">
                <a:solidFill>
                  <a:schemeClr val="dk1"/>
                </a:solidFill>
                <a:latin typeface="Arial"/>
                <a:ea typeface="Arial"/>
                <a:cs typeface="Arial"/>
                <a:sym typeface="Arial"/>
              </a:rPr>
              <a:t>F) </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Ivy </a:t>
            </a:r>
            <a:r>
              <a:rPr b="0" i="0" lang="en-US" sz="2400" u="none" cap="none" strike="noStrike">
                <a:solidFill>
                  <a:schemeClr val="dk1"/>
                </a:solidFill>
                <a:latin typeface="Arial"/>
                <a:ea typeface="Arial"/>
                <a:cs typeface="Arial"/>
                <a:sym typeface="Arial"/>
              </a:rPr>
              <a:t>(ok if dried and finely chopped)</a:t>
            </a:r>
            <a:endParaRPr/>
          </a:p>
          <a:p>
            <a:pPr indent="-342900" lvl="0" marL="342900" marR="0" rtl="0" algn="l">
              <a:lnSpc>
                <a:spcPct val="10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Thorny plants </a:t>
            </a:r>
            <a:r>
              <a:rPr b="0" i="0" lang="en-US" sz="2400" u="none" cap="none" strike="noStrike">
                <a:solidFill>
                  <a:schemeClr val="dk1"/>
                </a:solidFill>
                <a:latin typeface="Arial"/>
                <a:ea typeface="Arial"/>
                <a:cs typeface="Arial"/>
                <a:sym typeface="Arial"/>
              </a:rPr>
              <a:t>(ok if finely shredded)</a:t>
            </a:r>
            <a:endParaRPr/>
          </a:p>
          <a:p>
            <a:pPr indent="-342900" lvl="0" marL="342900" marR="0" rtl="0" algn="l">
              <a:lnSpc>
                <a:spcPct val="90000"/>
              </a:lnSpc>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sp>
        <p:nvSpPr>
          <p:cNvPr id="209" name="Google Shape;209;p19"/>
          <p:cNvSpPr txBox="1"/>
          <p:nvPr>
            <p:ph type="title"/>
          </p:nvPr>
        </p:nvSpPr>
        <p:spPr>
          <a:xfrm>
            <a:off x="457200" y="152400"/>
            <a:ext cx="8305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Ingredient Tips</a:t>
            </a:r>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14" name="Shape 214"/>
        <p:cNvGrpSpPr/>
        <p:nvPr/>
      </p:nvGrpSpPr>
      <p:grpSpPr>
        <a:xfrm>
          <a:off x="0" y="0"/>
          <a:ext cx="0" cy="0"/>
          <a:chOff x="0" y="0"/>
          <a:chExt cx="0" cy="0"/>
        </a:xfrm>
      </p:grpSpPr>
      <p:sp>
        <p:nvSpPr>
          <p:cNvPr id="215" name="Google Shape;215;p20"/>
          <p:cNvSpPr txBox="1"/>
          <p:nvPr>
            <p:ph type="title"/>
          </p:nvPr>
        </p:nvSpPr>
        <p:spPr>
          <a:xfrm>
            <a:off x="1828800"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Compost Bins – Build Your Own</a:t>
            </a:r>
            <a:endParaRPr/>
          </a:p>
        </p:txBody>
      </p:sp>
      <p:sp>
        <p:nvSpPr>
          <p:cNvPr id="216" name="Google Shape;216;p20"/>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217" name="Google Shape;217;p20"/>
          <p:cNvPicPr preferRelativeResize="0"/>
          <p:nvPr/>
        </p:nvPicPr>
        <p:blipFill rotWithShape="1">
          <a:blip r:embed="rId3">
            <a:alphaModFix/>
          </a:blip>
          <a:srcRect b="0" l="0" r="0" t="0"/>
          <a:stretch/>
        </p:blipFill>
        <p:spPr>
          <a:xfrm>
            <a:off x="3203848" y="1772816"/>
            <a:ext cx="1831703" cy="2376263"/>
          </a:xfrm>
          <a:prstGeom prst="rect">
            <a:avLst/>
          </a:prstGeom>
          <a:noFill/>
          <a:ln>
            <a:noFill/>
          </a:ln>
        </p:spPr>
      </p:pic>
      <p:pic>
        <p:nvPicPr>
          <p:cNvPr descr="poster8c" id="218" name="Google Shape;218;p20"/>
          <p:cNvPicPr preferRelativeResize="0"/>
          <p:nvPr/>
        </p:nvPicPr>
        <p:blipFill rotWithShape="1">
          <a:blip r:embed="rId4">
            <a:alphaModFix/>
          </a:blip>
          <a:srcRect b="0" l="0" r="0" t="0"/>
          <a:stretch/>
        </p:blipFill>
        <p:spPr>
          <a:xfrm>
            <a:off x="1547663" y="4285380"/>
            <a:ext cx="3444934" cy="2239962"/>
          </a:xfrm>
          <a:prstGeom prst="rect">
            <a:avLst/>
          </a:prstGeom>
          <a:noFill/>
          <a:ln>
            <a:noFill/>
          </a:ln>
        </p:spPr>
      </p:pic>
      <p:pic>
        <p:nvPicPr>
          <p:cNvPr descr="poster3" id="219" name="Google Shape;219;p20"/>
          <p:cNvPicPr preferRelativeResize="0"/>
          <p:nvPr/>
        </p:nvPicPr>
        <p:blipFill rotWithShape="1">
          <a:blip r:embed="rId5">
            <a:alphaModFix/>
          </a:blip>
          <a:srcRect b="0" l="0" r="0" t="0"/>
          <a:stretch/>
        </p:blipFill>
        <p:spPr>
          <a:xfrm>
            <a:off x="817614" y="1412775"/>
            <a:ext cx="1883286" cy="1800199"/>
          </a:xfrm>
          <a:prstGeom prst="rect">
            <a:avLst/>
          </a:prstGeom>
          <a:noFill/>
          <a:ln>
            <a:noFill/>
          </a:ln>
        </p:spPr>
      </p:pic>
      <p:pic>
        <p:nvPicPr>
          <p:cNvPr descr="compost_bin_austin" id="220" name="Google Shape;220;p20"/>
          <p:cNvPicPr preferRelativeResize="0"/>
          <p:nvPr/>
        </p:nvPicPr>
        <p:blipFill rotWithShape="1">
          <a:blip r:embed="rId6">
            <a:alphaModFix/>
          </a:blip>
          <a:srcRect b="0" l="0" r="0" t="0"/>
          <a:stretch/>
        </p:blipFill>
        <p:spPr>
          <a:xfrm>
            <a:off x="5868144" y="3501007"/>
            <a:ext cx="3207920" cy="2536378"/>
          </a:xfrm>
          <a:prstGeom prst="rect">
            <a:avLst/>
          </a:prstGeom>
          <a:noFill/>
          <a:ln>
            <a:noFill/>
          </a:ln>
        </p:spPr>
      </p:pic>
      <p:pic>
        <p:nvPicPr>
          <p:cNvPr id="221" name="Google Shape;221;p20"/>
          <p:cNvPicPr preferRelativeResize="0"/>
          <p:nvPr/>
        </p:nvPicPr>
        <p:blipFill rotWithShape="1">
          <a:blip r:embed="rId7">
            <a:alphaModFix/>
          </a:blip>
          <a:srcRect b="0" l="0" r="0" t="0"/>
          <a:stretch/>
        </p:blipFill>
        <p:spPr>
          <a:xfrm>
            <a:off x="5292080" y="1340767"/>
            <a:ext cx="3610369" cy="2205608"/>
          </a:xfrm>
          <a:prstGeom prst="rect">
            <a:avLst/>
          </a:prstGeom>
          <a:noFill/>
          <a:ln>
            <a:noFill/>
          </a:ln>
        </p:spPr>
      </p:pic>
      <p:pic>
        <p:nvPicPr>
          <p:cNvPr descr="O:\archive\Compost\CAP Resources\CAP Clip art\Compost Bins\pallet1a.gif" id="222" name="Google Shape;222;p20"/>
          <p:cNvPicPr preferRelativeResize="0"/>
          <p:nvPr/>
        </p:nvPicPr>
        <p:blipFill rotWithShape="1">
          <a:blip r:embed="rId8">
            <a:alphaModFix/>
          </a:blip>
          <a:srcRect b="0" l="0" r="0" t="0"/>
          <a:stretch/>
        </p:blipFill>
        <p:spPr>
          <a:xfrm>
            <a:off x="4896905" y="4964030"/>
            <a:ext cx="1835334" cy="1705330"/>
          </a:xfrm>
          <a:prstGeom prst="rect">
            <a:avLst/>
          </a:prstGeom>
          <a:noFill/>
          <a:ln>
            <a:noFill/>
          </a:ln>
        </p:spPr>
      </p:pic>
      <p:pic>
        <p:nvPicPr>
          <p:cNvPr descr="O:\archive\Compost\CAP Resources\CAP Clip art\Compost Bins\wireboxa.tif" id="223" name="Google Shape;223;p20"/>
          <p:cNvPicPr preferRelativeResize="0"/>
          <p:nvPr/>
        </p:nvPicPr>
        <p:blipFill rotWithShape="1">
          <a:blip r:embed="rId9">
            <a:alphaModFix/>
          </a:blip>
          <a:srcRect b="0" l="0" r="0" t="0"/>
          <a:stretch/>
        </p:blipFill>
        <p:spPr>
          <a:xfrm>
            <a:off x="251519" y="3212975"/>
            <a:ext cx="2037444" cy="1844898"/>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28" name="Shape 228"/>
        <p:cNvGrpSpPr/>
        <p:nvPr/>
      </p:nvGrpSpPr>
      <p:grpSpPr>
        <a:xfrm>
          <a:off x="0" y="0"/>
          <a:ext cx="0" cy="0"/>
          <a:chOff x="0" y="0"/>
          <a:chExt cx="0" cy="0"/>
        </a:xfrm>
      </p:grpSpPr>
      <p:pic>
        <p:nvPicPr>
          <p:cNvPr id="229" name="Google Shape;229;p21"/>
          <p:cNvPicPr preferRelativeResize="0"/>
          <p:nvPr/>
        </p:nvPicPr>
        <p:blipFill rotWithShape="1">
          <a:blip r:embed="rId3">
            <a:alphaModFix/>
          </a:blip>
          <a:srcRect b="0" l="0" r="0" t="0"/>
          <a:stretch/>
        </p:blipFill>
        <p:spPr>
          <a:xfrm>
            <a:off x="7092279" y="4365103"/>
            <a:ext cx="2016224" cy="2016224"/>
          </a:xfrm>
          <a:prstGeom prst="rect">
            <a:avLst/>
          </a:prstGeom>
          <a:noFill/>
          <a:ln>
            <a:noFill/>
          </a:ln>
        </p:spPr>
      </p:pic>
      <p:sp>
        <p:nvSpPr>
          <p:cNvPr id="230" name="Google Shape;230;p2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descr="Marble Bin JJ" id="231" name="Google Shape;231;p21"/>
          <p:cNvPicPr preferRelativeResize="0"/>
          <p:nvPr/>
        </p:nvPicPr>
        <p:blipFill rotWithShape="1">
          <a:blip r:embed="rId4">
            <a:alphaModFix/>
          </a:blip>
          <a:srcRect b="0" l="0" r="0" t="0"/>
          <a:stretch/>
        </p:blipFill>
        <p:spPr>
          <a:xfrm>
            <a:off x="395536" y="4359253"/>
            <a:ext cx="2409954" cy="1806050"/>
          </a:xfrm>
          <a:prstGeom prst="rect">
            <a:avLst/>
          </a:prstGeom>
          <a:noFill/>
          <a:ln>
            <a:noFill/>
          </a:ln>
        </p:spPr>
      </p:pic>
      <p:pic>
        <p:nvPicPr>
          <p:cNvPr descr="Rotating Bin JJ" id="232" name="Google Shape;232;p21"/>
          <p:cNvPicPr preferRelativeResize="0"/>
          <p:nvPr/>
        </p:nvPicPr>
        <p:blipFill rotWithShape="1">
          <a:blip r:embed="rId5">
            <a:alphaModFix/>
          </a:blip>
          <a:srcRect b="0" l="0" r="0" t="0"/>
          <a:stretch/>
        </p:blipFill>
        <p:spPr>
          <a:xfrm>
            <a:off x="2987824" y="3717032"/>
            <a:ext cx="1876520" cy="2504950"/>
          </a:xfrm>
          <a:prstGeom prst="rect">
            <a:avLst/>
          </a:prstGeom>
          <a:noFill/>
          <a:ln>
            <a:noFill/>
          </a:ln>
        </p:spPr>
      </p:pic>
      <p:pic>
        <p:nvPicPr>
          <p:cNvPr descr="home-compost-bin" id="233" name="Google Shape;233;p21"/>
          <p:cNvPicPr preferRelativeResize="0"/>
          <p:nvPr/>
        </p:nvPicPr>
        <p:blipFill rotWithShape="1">
          <a:blip r:embed="rId6">
            <a:alphaModFix/>
          </a:blip>
          <a:srcRect b="0" l="0" r="0" t="0"/>
          <a:stretch/>
        </p:blipFill>
        <p:spPr>
          <a:xfrm>
            <a:off x="2771800" y="1340767"/>
            <a:ext cx="1415161" cy="2232248"/>
          </a:xfrm>
          <a:prstGeom prst="rect">
            <a:avLst/>
          </a:prstGeom>
          <a:noFill/>
          <a:ln>
            <a:noFill/>
          </a:ln>
        </p:spPr>
      </p:pic>
      <p:pic>
        <p:nvPicPr>
          <p:cNvPr descr="compost%20bin%20plastic" id="234" name="Google Shape;234;p21"/>
          <p:cNvPicPr preferRelativeResize="0"/>
          <p:nvPr/>
        </p:nvPicPr>
        <p:blipFill rotWithShape="1">
          <a:blip r:embed="rId7">
            <a:alphaModFix/>
          </a:blip>
          <a:srcRect b="0" l="0" r="0" t="0"/>
          <a:stretch/>
        </p:blipFill>
        <p:spPr>
          <a:xfrm>
            <a:off x="5004048" y="3621448"/>
            <a:ext cx="2160240" cy="2759878"/>
          </a:xfrm>
          <a:prstGeom prst="rect">
            <a:avLst/>
          </a:prstGeom>
          <a:noFill/>
          <a:ln>
            <a:noFill/>
          </a:ln>
        </p:spPr>
      </p:pic>
      <p:pic>
        <p:nvPicPr>
          <p:cNvPr descr="104_0359" id="235" name="Google Shape;235;p21"/>
          <p:cNvPicPr preferRelativeResize="0"/>
          <p:nvPr/>
        </p:nvPicPr>
        <p:blipFill rotWithShape="1">
          <a:blip r:embed="rId8">
            <a:alphaModFix/>
          </a:blip>
          <a:srcRect b="0" l="0" r="0" t="0"/>
          <a:stretch/>
        </p:blipFill>
        <p:spPr>
          <a:xfrm>
            <a:off x="379991" y="1268759"/>
            <a:ext cx="2103775" cy="2808311"/>
          </a:xfrm>
          <a:prstGeom prst="rect">
            <a:avLst/>
          </a:prstGeom>
          <a:noFill/>
          <a:ln>
            <a:noFill/>
          </a:ln>
        </p:spPr>
      </p:pic>
      <p:pic>
        <p:nvPicPr>
          <p:cNvPr id="236" name="Google Shape;236;p21"/>
          <p:cNvPicPr preferRelativeResize="0"/>
          <p:nvPr/>
        </p:nvPicPr>
        <p:blipFill rotWithShape="1">
          <a:blip r:embed="rId9">
            <a:alphaModFix/>
          </a:blip>
          <a:srcRect b="0" l="0" r="0" t="0"/>
          <a:stretch/>
        </p:blipFill>
        <p:spPr>
          <a:xfrm>
            <a:off x="6494539" y="1268759"/>
            <a:ext cx="2319270" cy="3096343"/>
          </a:xfrm>
          <a:prstGeom prst="rect">
            <a:avLst/>
          </a:prstGeom>
          <a:noFill/>
          <a:ln>
            <a:noFill/>
          </a:ln>
        </p:spPr>
      </p:pic>
      <p:sp>
        <p:nvSpPr>
          <p:cNvPr id="237" name="Google Shape;237;p21"/>
          <p:cNvSpPr txBox="1"/>
          <p:nvPr>
            <p:ph type="title"/>
          </p:nvPr>
        </p:nvSpPr>
        <p:spPr>
          <a:xfrm>
            <a:off x="1828800"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Compost Bins – Many Designs</a:t>
            </a:r>
            <a:endParaRPr/>
          </a:p>
        </p:txBody>
      </p:sp>
      <p:pic>
        <p:nvPicPr>
          <p:cNvPr id="238" name="Google Shape;238;p21"/>
          <p:cNvPicPr preferRelativeResize="0"/>
          <p:nvPr/>
        </p:nvPicPr>
        <p:blipFill rotWithShape="1">
          <a:blip r:embed="rId10">
            <a:alphaModFix/>
          </a:blip>
          <a:srcRect b="0" l="0" r="0" t="0"/>
          <a:stretch/>
        </p:blipFill>
        <p:spPr>
          <a:xfrm>
            <a:off x="4355975" y="1268759"/>
            <a:ext cx="1887062" cy="236232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43" name="Shape 243"/>
        <p:cNvGrpSpPr/>
        <p:nvPr/>
      </p:nvGrpSpPr>
      <p:grpSpPr>
        <a:xfrm>
          <a:off x="0" y="0"/>
          <a:ext cx="0" cy="0"/>
          <a:chOff x="0" y="0"/>
          <a:chExt cx="0" cy="0"/>
        </a:xfrm>
      </p:grpSpPr>
      <p:pic>
        <p:nvPicPr>
          <p:cNvPr descr="redworm" id="244" name="Google Shape;244;p22"/>
          <p:cNvPicPr preferRelativeResize="0"/>
          <p:nvPr/>
        </p:nvPicPr>
        <p:blipFill rotWithShape="1">
          <a:blip r:embed="rId3">
            <a:alphaModFix/>
          </a:blip>
          <a:srcRect b="0" l="0" r="0" t="0"/>
          <a:stretch/>
        </p:blipFill>
        <p:spPr>
          <a:xfrm>
            <a:off x="279193" y="4941167"/>
            <a:ext cx="1124453" cy="1278632"/>
          </a:xfrm>
          <a:prstGeom prst="rect">
            <a:avLst/>
          </a:prstGeom>
          <a:noFill/>
          <a:ln>
            <a:noFill/>
          </a:ln>
        </p:spPr>
      </p:pic>
      <p:sp>
        <p:nvSpPr>
          <p:cNvPr id="245" name="Google Shape;245;p22"/>
          <p:cNvSpPr txBox="1"/>
          <p:nvPr>
            <p:ph type="title"/>
          </p:nvPr>
        </p:nvSpPr>
        <p:spPr>
          <a:xfrm>
            <a:off x="1828800" y="46038"/>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Inside a Compost Bin</a:t>
            </a:r>
            <a:endParaRPr/>
          </a:p>
        </p:txBody>
      </p:sp>
      <p:sp>
        <p:nvSpPr>
          <p:cNvPr id="246" name="Google Shape;246;p22"/>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247" name="Google Shape;247;p22"/>
          <p:cNvSpPr txBox="1"/>
          <p:nvPr/>
        </p:nvSpPr>
        <p:spPr>
          <a:xfrm>
            <a:off x="179511" y="1373866"/>
            <a:ext cx="4608512" cy="830996"/>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Good example of mixed greens and browns</a:t>
            </a:r>
            <a:endParaRPr/>
          </a:p>
          <a:p>
            <a:pPr indent="0" lvl="0" marL="0" marR="0" rtl="0" algn="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What’s missing? Not enough air? </a:t>
            </a:r>
            <a:endParaRPr/>
          </a:p>
          <a:p>
            <a:pPr indent="0" lvl="0" marL="0" marR="0" rtl="0" algn="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Does it look as damp as a wrung-out sponge?</a:t>
            </a:r>
            <a:endParaRPr/>
          </a:p>
        </p:txBody>
      </p:sp>
      <p:pic>
        <p:nvPicPr>
          <p:cNvPr descr="mite" id="248" name="Google Shape;248;p22"/>
          <p:cNvPicPr preferRelativeResize="0"/>
          <p:nvPr/>
        </p:nvPicPr>
        <p:blipFill rotWithShape="1">
          <a:blip r:embed="rId4">
            <a:alphaModFix/>
          </a:blip>
          <a:srcRect b="0" l="0" r="0" t="0"/>
          <a:stretch/>
        </p:blipFill>
        <p:spPr>
          <a:xfrm>
            <a:off x="323528" y="4005064"/>
            <a:ext cx="720080" cy="683964"/>
          </a:xfrm>
          <a:prstGeom prst="rect">
            <a:avLst/>
          </a:prstGeom>
          <a:noFill/>
          <a:ln>
            <a:noFill/>
          </a:ln>
        </p:spPr>
      </p:pic>
      <p:sp>
        <p:nvSpPr>
          <p:cNvPr id="249" name="Google Shape;249;p22"/>
          <p:cNvSpPr/>
          <p:nvPr/>
        </p:nvSpPr>
        <p:spPr>
          <a:xfrm>
            <a:off x="323528" y="4689028"/>
            <a:ext cx="720080"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Mite</a:t>
            </a:r>
            <a:endParaRPr/>
          </a:p>
        </p:txBody>
      </p:sp>
      <p:pic>
        <p:nvPicPr>
          <p:cNvPr id="250" name="Google Shape;250;p22"/>
          <p:cNvPicPr preferRelativeResize="0"/>
          <p:nvPr/>
        </p:nvPicPr>
        <p:blipFill rotWithShape="1">
          <a:blip r:embed="rId5">
            <a:alphaModFix/>
          </a:blip>
          <a:srcRect b="0" l="0" r="0" t="0"/>
          <a:stretch/>
        </p:blipFill>
        <p:spPr>
          <a:xfrm>
            <a:off x="5378276" y="1484783"/>
            <a:ext cx="3370188" cy="4493584"/>
          </a:xfrm>
          <a:prstGeom prst="rect">
            <a:avLst/>
          </a:prstGeom>
          <a:noFill/>
          <a:ln>
            <a:noFill/>
          </a:ln>
        </p:spPr>
      </p:pic>
      <p:pic>
        <p:nvPicPr>
          <p:cNvPr descr="nematodes" id="251" name="Google Shape;251;p22"/>
          <p:cNvPicPr preferRelativeResize="0"/>
          <p:nvPr/>
        </p:nvPicPr>
        <p:blipFill rotWithShape="1">
          <a:blip r:embed="rId6">
            <a:alphaModFix/>
          </a:blip>
          <a:srcRect b="0" l="0" r="0" t="0"/>
          <a:stretch/>
        </p:blipFill>
        <p:spPr>
          <a:xfrm>
            <a:off x="3467296" y="3068959"/>
            <a:ext cx="732617" cy="720080"/>
          </a:xfrm>
          <a:prstGeom prst="rect">
            <a:avLst/>
          </a:prstGeom>
          <a:noFill/>
          <a:ln>
            <a:noFill/>
          </a:ln>
        </p:spPr>
      </p:pic>
      <p:pic>
        <p:nvPicPr>
          <p:cNvPr descr="sowbug" id="252" name="Google Shape;252;p22"/>
          <p:cNvPicPr preferRelativeResize="0"/>
          <p:nvPr/>
        </p:nvPicPr>
        <p:blipFill rotWithShape="1">
          <a:blip r:embed="rId7">
            <a:alphaModFix/>
          </a:blip>
          <a:srcRect b="0" l="0" r="0" t="0"/>
          <a:stretch/>
        </p:blipFill>
        <p:spPr>
          <a:xfrm>
            <a:off x="1940551" y="4242573"/>
            <a:ext cx="1047271" cy="504056"/>
          </a:xfrm>
          <a:prstGeom prst="rect">
            <a:avLst/>
          </a:prstGeom>
          <a:noFill/>
          <a:ln>
            <a:noFill/>
          </a:ln>
        </p:spPr>
      </p:pic>
      <p:cxnSp>
        <p:nvCxnSpPr>
          <p:cNvPr id="253" name="Google Shape;253;p22"/>
          <p:cNvCxnSpPr/>
          <p:nvPr/>
        </p:nvCxnSpPr>
        <p:spPr>
          <a:xfrm>
            <a:off x="4860032" y="1556791"/>
            <a:ext cx="432047"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sp>
        <p:nvSpPr>
          <p:cNvPr id="254" name="Google Shape;254;p22"/>
          <p:cNvSpPr txBox="1"/>
          <p:nvPr/>
        </p:nvSpPr>
        <p:spPr>
          <a:xfrm>
            <a:off x="1619671" y="2348880"/>
            <a:ext cx="2147192"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90"/>
              </a:buClr>
              <a:buSzPts val="450"/>
              <a:buFont typeface="Arial"/>
              <a:buNone/>
            </a:pPr>
            <a:r>
              <a:rPr b="1" i="0" lang="en-US" sz="1800" u="none" cap="none" strike="noStrike">
                <a:solidFill>
                  <a:srgbClr val="000090"/>
                </a:solidFill>
                <a:latin typeface="Arial"/>
                <a:ea typeface="Arial"/>
                <a:cs typeface="Arial"/>
                <a:sym typeface="Arial"/>
              </a:rPr>
              <a:t>Other Organisms:</a:t>
            </a:r>
            <a:endParaRPr/>
          </a:p>
        </p:txBody>
      </p:sp>
      <p:sp>
        <p:nvSpPr>
          <p:cNvPr id="255" name="Google Shape;255;p22"/>
          <p:cNvSpPr/>
          <p:nvPr/>
        </p:nvSpPr>
        <p:spPr>
          <a:xfrm>
            <a:off x="3179265" y="3789039"/>
            <a:ext cx="132072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Nematodes</a:t>
            </a:r>
            <a:endParaRPr/>
          </a:p>
        </p:txBody>
      </p:sp>
      <p:pic>
        <p:nvPicPr>
          <p:cNvPr descr="ant" id="256" name="Google Shape;256;p22"/>
          <p:cNvPicPr preferRelativeResize="0"/>
          <p:nvPr/>
        </p:nvPicPr>
        <p:blipFill rotWithShape="1">
          <a:blip r:embed="rId8">
            <a:alphaModFix/>
          </a:blip>
          <a:srcRect b="0" l="0" r="0" t="0"/>
          <a:stretch/>
        </p:blipFill>
        <p:spPr>
          <a:xfrm>
            <a:off x="2123727" y="5610726"/>
            <a:ext cx="871022" cy="731605"/>
          </a:xfrm>
          <a:prstGeom prst="rect">
            <a:avLst/>
          </a:prstGeom>
          <a:noFill/>
          <a:ln>
            <a:noFill/>
          </a:ln>
        </p:spPr>
      </p:pic>
      <p:sp>
        <p:nvSpPr>
          <p:cNvPr id="257" name="Google Shape;257;p22"/>
          <p:cNvSpPr/>
          <p:nvPr/>
        </p:nvSpPr>
        <p:spPr>
          <a:xfrm>
            <a:off x="3707903" y="4818637"/>
            <a:ext cx="1224135" cy="338554"/>
          </a:xfrm>
          <a:prstGeom prst="rect">
            <a:avLst/>
          </a:prstGeom>
          <a:solidFill>
            <a:schemeClr val="lt1">
              <a:alpha val="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Springtail</a:t>
            </a:r>
            <a:endParaRPr/>
          </a:p>
        </p:txBody>
      </p:sp>
      <p:sp>
        <p:nvSpPr>
          <p:cNvPr id="258" name="Google Shape;258;p22"/>
          <p:cNvSpPr/>
          <p:nvPr/>
        </p:nvSpPr>
        <p:spPr>
          <a:xfrm>
            <a:off x="1934357" y="4818637"/>
            <a:ext cx="98145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Sow Bug</a:t>
            </a:r>
            <a:endParaRPr/>
          </a:p>
        </p:txBody>
      </p:sp>
      <p:sp>
        <p:nvSpPr>
          <p:cNvPr id="259" name="Google Shape;259;p22"/>
          <p:cNvSpPr/>
          <p:nvPr/>
        </p:nvSpPr>
        <p:spPr>
          <a:xfrm>
            <a:off x="517895" y="6186789"/>
            <a:ext cx="957759"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Worm</a:t>
            </a:r>
            <a:endParaRPr/>
          </a:p>
        </p:txBody>
      </p:sp>
      <p:sp>
        <p:nvSpPr>
          <p:cNvPr id="260" name="Google Shape;260;p22"/>
          <p:cNvSpPr/>
          <p:nvPr/>
        </p:nvSpPr>
        <p:spPr>
          <a:xfrm>
            <a:off x="2339751" y="6186789"/>
            <a:ext cx="633689"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Ant</a:t>
            </a:r>
            <a:endParaRPr/>
          </a:p>
        </p:txBody>
      </p:sp>
      <p:pic>
        <p:nvPicPr>
          <p:cNvPr descr="actinomycetes" id="261" name="Google Shape;261;p22"/>
          <p:cNvPicPr preferRelativeResize="0"/>
          <p:nvPr/>
        </p:nvPicPr>
        <p:blipFill rotWithShape="1">
          <a:blip r:embed="rId9">
            <a:alphaModFix/>
          </a:blip>
          <a:srcRect b="0" l="0" r="0" t="0"/>
          <a:stretch/>
        </p:blipFill>
        <p:spPr>
          <a:xfrm>
            <a:off x="323528" y="2708919"/>
            <a:ext cx="1029523" cy="936103"/>
          </a:xfrm>
          <a:prstGeom prst="rect">
            <a:avLst/>
          </a:prstGeom>
          <a:noFill/>
          <a:ln>
            <a:noFill/>
          </a:ln>
        </p:spPr>
      </p:pic>
      <p:sp>
        <p:nvSpPr>
          <p:cNvPr id="262" name="Google Shape;262;p22"/>
          <p:cNvSpPr txBox="1"/>
          <p:nvPr/>
        </p:nvSpPr>
        <p:spPr>
          <a:xfrm>
            <a:off x="179513" y="3491714"/>
            <a:ext cx="1584175"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Actinomycete</a:t>
            </a:r>
            <a:endParaRPr/>
          </a:p>
        </p:txBody>
      </p:sp>
      <p:pic>
        <p:nvPicPr>
          <p:cNvPr descr="fungus" id="263" name="Google Shape;263;p22"/>
          <p:cNvPicPr preferRelativeResize="0"/>
          <p:nvPr/>
        </p:nvPicPr>
        <p:blipFill rotWithShape="1">
          <a:blip r:embed="rId10">
            <a:alphaModFix/>
          </a:blip>
          <a:srcRect b="0" l="0" r="0" t="0"/>
          <a:stretch/>
        </p:blipFill>
        <p:spPr>
          <a:xfrm>
            <a:off x="4471319" y="2713111"/>
            <a:ext cx="748752" cy="859903"/>
          </a:xfrm>
          <a:prstGeom prst="rect">
            <a:avLst/>
          </a:prstGeom>
          <a:noFill/>
          <a:ln>
            <a:noFill/>
          </a:ln>
        </p:spPr>
      </p:pic>
      <p:sp>
        <p:nvSpPr>
          <p:cNvPr id="264" name="Google Shape;264;p22"/>
          <p:cNvSpPr txBox="1"/>
          <p:nvPr/>
        </p:nvSpPr>
        <p:spPr>
          <a:xfrm>
            <a:off x="4499992" y="3501007"/>
            <a:ext cx="864095"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Fungus</a:t>
            </a:r>
            <a:endParaRPr/>
          </a:p>
        </p:txBody>
      </p:sp>
      <p:pic>
        <p:nvPicPr>
          <p:cNvPr descr="Screen shot 2014-07-08 at 8.22.26 PM.png" id="265" name="Google Shape;265;p22"/>
          <p:cNvPicPr preferRelativeResize="0"/>
          <p:nvPr/>
        </p:nvPicPr>
        <p:blipFill rotWithShape="1">
          <a:blip r:embed="rId11">
            <a:alphaModFix/>
          </a:blip>
          <a:srcRect b="0" l="0" r="0" t="0"/>
          <a:stretch/>
        </p:blipFill>
        <p:spPr>
          <a:xfrm>
            <a:off x="4025523" y="5301207"/>
            <a:ext cx="978524" cy="781410"/>
          </a:xfrm>
          <a:prstGeom prst="rect">
            <a:avLst/>
          </a:prstGeom>
          <a:noFill/>
          <a:ln>
            <a:noFill/>
          </a:ln>
        </p:spPr>
      </p:pic>
      <p:sp>
        <p:nvSpPr>
          <p:cNvPr id="266" name="Google Shape;266;p22"/>
          <p:cNvSpPr/>
          <p:nvPr/>
        </p:nvSpPr>
        <p:spPr>
          <a:xfrm>
            <a:off x="3923928" y="6093296"/>
            <a:ext cx="1584175" cy="584776"/>
          </a:xfrm>
          <a:prstGeom prst="rect">
            <a:avLst/>
          </a:prstGeom>
          <a:solidFill>
            <a:schemeClr val="lt1">
              <a:alpha val="0"/>
            </a:schemeClr>
          </a:solid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Green June Beetle larva</a:t>
            </a:r>
            <a:endParaRPr/>
          </a:p>
        </p:txBody>
      </p:sp>
      <p:pic>
        <p:nvPicPr>
          <p:cNvPr id="267" name="Google Shape;267;p22"/>
          <p:cNvPicPr preferRelativeResize="0"/>
          <p:nvPr/>
        </p:nvPicPr>
        <p:blipFill rotWithShape="1">
          <a:blip r:embed="rId12">
            <a:alphaModFix/>
          </a:blip>
          <a:srcRect b="0" l="0" r="0" t="0"/>
          <a:stretch/>
        </p:blipFill>
        <p:spPr>
          <a:xfrm>
            <a:off x="1979711" y="2852935"/>
            <a:ext cx="1060121" cy="504056"/>
          </a:xfrm>
          <a:prstGeom prst="rect">
            <a:avLst/>
          </a:prstGeom>
          <a:noFill/>
          <a:ln>
            <a:noFill/>
          </a:ln>
        </p:spPr>
      </p:pic>
      <p:sp>
        <p:nvSpPr>
          <p:cNvPr id="268" name="Google Shape;268;p22"/>
          <p:cNvSpPr/>
          <p:nvPr/>
        </p:nvSpPr>
        <p:spPr>
          <a:xfrm>
            <a:off x="2051719" y="3356992"/>
            <a:ext cx="1152128"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Bacteria</a:t>
            </a:r>
            <a:endParaRPr/>
          </a:p>
        </p:txBody>
      </p:sp>
      <p:pic>
        <p:nvPicPr>
          <p:cNvPr descr="Screen shot 2014-07-08 at 8.32.24 PM.png" id="269" name="Google Shape;269;p22"/>
          <p:cNvPicPr preferRelativeResize="0"/>
          <p:nvPr/>
        </p:nvPicPr>
        <p:blipFill rotWithShape="1">
          <a:blip r:embed="rId13">
            <a:alphaModFix/>
          </a:blip>
          <a:srcRect b="0" l="0" r="0" t="0"/>
          <a:stretch/>
        </p:blipFill>
        <p:spPr>
          <a:xfrm>
            <a:off x="3707903" y="4217546"/>
            <a:ext cx="1054746" cy="60109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74" name="Shape 274"/>
        <p:cNvGrpSpPr/>
        <p:nvPr/>
      </p:nvGrpSpPr>
      <p:grpSpPr>
        <a:xfrm>
          <a:off x="0" y="0"/>
          <a:ext cx="0" cy="0"/>
          <a:chOff x="0" y="0"/>
          <a:chExt cx="0" cy="0"/>
        </a:xfrm>
      </p:grpSpPr>
      <p:sp>
        <p:nvSpPr>
          <p:cNvPr id="275" name="Google Shape;275;p23"/>
          <p:cNvSpPr txBox="1"/>
          <p:nvPr>
            <p:ph type="title"/>
          </p:nvPr>
        </p:nvSpPr>
        <p:spPr>
          <a:xfrm>
            <a:off x="1828800"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Two Basic Backyard Pile Types</a:t>
            </a:r>
            <a:endParaRPr/>
          </a:p>
        </p:txBody>
      </p:sp>
      <p:sp>
        <p:nvSpPr>
          <p:cNvPr id="276" name="Google Shape;276;p23"/>
          <p:cNvSpPr txBox="1"/>
          <p:nvPr>
            <p:ph idx="1" type="body"/>
          </p:nvPr>
        </p:nvSpPr>
        <p:spPr>
          <a:xfrm>
            <a:off x="323525" y="1515625"/>
            <a:ext cx="4104300" cy="48495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80000"/>
              </a:lnSpc>
              <a:spcBef>
                <a:spcPts val="0"/>
              </a:spcBef>
              <a:spcAft>
                <a:spcPts val="0"/>
              </a:spcAft>
              <a:buClr>
                <a:schemeClr val="dk2"/>
              </a:buClr>
              <a:buSzPts val="600"/>
              <a:buFont typeface="Gill Sans"/>
              <a:buNone/>
            </a:pPr>
            <a:r>
              <a:rPr b="1" i="0" lang="en-US" sz="2400" u="none" cap="none" strike="noStrike">
                <a:solidFill>
                  <a:srgbClr val="980000"/>
                </a:solidFill>
                <a:latin typeface="Gill Sans"/>
                <a:ea typeface="Gill Sans"/>
                <a:cs typeface="Gill Sans"/>
                <a:sym typeface="Gill Sans"/>
              </a:rPr>
              <a:t>Hot Pile</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Super-active microbes generate heat in </a:t>
            </a:r>
            <a:r>
              <a:rPr b="0" i="0" lang="en-US" sz="2400" u="sng" cap="none" strike="noStrike">
                <a:solidFill>
                  <a:schemeClr val="dk1"/>
                </a:solidFill>
                <a:latin typeface="Gill Sans"/>
                <a:ea typeface="Gill Sans"/>
                <a:cs typeface="Gill Sans"/>
                <a:sym typeface="Gill Sans"/>
              </a:rPr>
              <a:t>proper</a:t>
            </a:r>
            <a:r>
              <a:rPr b="0" i="0" lang="en-US" sz="2400" u="none" cap="none" strike="noStrike">
                <a:solidFill>
                  <a:schemeClr val="dk1"/>
                </a:solidFill>
                <a:latin typeface="Gill Sans"/>
                <a:ea typeface="Gill Sans"/>
                <a:cs typeface="Gill Sans"/>
                <a:sym typeface="Gill Sans"/>
              </a:rPr>
              <a:t> conditions</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All materials must be available at the same time, chopped </a:t>
            </a:r>
            <a:r>
              <a:rPr b="0" i="0" lang="en-US" sz="1800" u="none" cap="none" strike="noStrike">
                <a:solidFill>
                  <a:schemeClr val="dk1"/>
                </a:solidFill>
                <a:latin typeface="Gill Sans"/>
                <a:ea typeface="Gill Sans"/>
                <a:cs typeface="Gill Sans"/>
                <a:sym typeface="Gill Sans"/>
              </a:rPr>
              <a:t>(½” - 1½”)</a:t>
            </a:r>
            <a:r>
              <a:rPr b="0" i="0" lang="en-US" sz="2400" u="none" cap="none" strike="noStrike">
                <a:solidFill>
                  <a:schemeClr val="dk1"/>
                </a:solidFill>
                <a:latin typeface="Gill Sans"/>
                <a:ea typeface="Gill Sans"/>
                <a:cs typeface="Gill Sans"/>
                <a:sym typeface="Gill Sans"/>
              </a:rPr>
              <a:t> &amp; mixed </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Minimum volume: </a:t>
            </a:r>
            <a:r>
              <a:rPr b="0" i="0" lang="en-US" sz="1800" u="none" cap="none" strike="noStrike">
                <a:solidFill>
                  <a:schemeClr val="dk1"/>
                </a:solidFill>
                <a:latin typeface="Gill Sans"/>
                <a:ea typeface="Gill Sans"/>
                <a:cs typeface="Gill Sans"/>
                <a:sym typeface="Gill Sans"/>
              </a:rPr>
              <a:t>3</a:t>
            </a:r>
            <a:r>
              <a:rPr b="0" i="0" lang="en-US" sz="1800" u="none" cap="none" strike="noStrike">
                <a:solidFill>
                  <a:schemeClr val="dk1"/>
                </a:solidFill>
                <a:latin typeface="Arial"/>
                <a:ea typeface="Arial"/>
                <a:cs typeface="Arial"/>
                <a:sym typeface="Arial"/>
              </a:rPr>
              <a:t>’</a:t>
            </a:r>
            <a:r>
              <a:rPr b="0" i="0" lang="en-US" sz="1800" u="none" cap="none" strike="noStrike">
                <a:solidFill>
                  <a:schemeClr val="dk1"/>
                </a:solidFill>
                <a:latin typeface="Gill Sans"/>
                <a:ea typeface="Gill Sans"/>
                <a:cs typeface="Gill Sans"/>
                <a:sym typeface="Gill Sans"/>
              </a:rPr>
              <a:t>x 3</a:t>
            </a:r>
            <a:r>
              <a:rPr b="0" i="0" lang="en-US" sz="1800" u="none" cap="none" strike="noStrike">
                <a:solidFill>
                  <a:schemeClr val="dk1"/>
                </a:solidFill>
                <a:latin typeface="Arial"/>
                <a:ea typeface="Arial"/>
                <a:cs typeface="Arial"/>
                <a:sym typeface="Arial"/>
              </a:rPr>
              <a:t>’</a:t>
            </a:r>
            <a:r>
              <a:rPr b="0" i="0" lang="en-US" sz="1800" u="none" cap="none" strike="noStrike">
                <a:solidFill>
                  <a:schemeClr val="dk1"/>
                </a:solidFill>
                <a:latin typeface="Gill Sans"/>
                <a:ea typeface="Gill Sans"/>
                <a:cs typeface="Gill Sans"/>
                <a:sym typeface="Gill Sans"/>
              </a:rPr>
              <a:t>x 3</a:t>
            </a:r>
            <a:r>
              <a:rPr b="0" i="0" lang="en-US" sz="1800" u="none" cap="none" strike="noStrike">
                <a:solidFill>
                  <a:schemeClr val="dk1"/>
                </a:solidFill>
                <a:latin typeface="Arial"/>
                <a:ea typeface="Arial"/>
                <a:cs typeface="Arial"/>
                <a:sym typeface="Arial"/>
              </a:rPr>
              <a:t>’</a:t>
            </a:r>
            <a:br>
              <a:rPr b="0" i="0" lang="en-US" sz="2400" u="none" cap="none" strike="noStrike">
                <a:solidFill>
                  <a:schemeClr val="dk1"/>
                </a:solidFill>
                <a:latin typeface="Gill Sans"/>
                <a:ea typeface="Gill Sans"/>
                <a:cs typeface="Gill Sans"/>
                <a:sym typeface="Gill Sans"/>
              </a:rPr>
            </a:br>
            <a:r>
              <a:rPr b="0" i="0" lang="en-US" sz="1800" u="none" cap="none" strike="noStrike">
                <a:solidFill>
                  <a:schemeClr val="dk1"/>
                </a:solidFill>
                <a:latin typeface="Arial"/>
                <a:ea typeface="Arial"/>
                <a:cs typeface="Arial"/>
                <a:sym typeface="Arial"/>
              </a:rPr>
              <a:t>(1 cubic yd. = 27 cubic ft.)</a:t>
            </a:r>
            <a:endParaRPr/>
          </a:p>
          <a:p>
            <a:pPr indent="-1524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Gill Sans"/>
                <a:ea typeface="Gill Sans"/>
                <a:cs typeface="Gill Sans"/>
                <a:sym typeface="Gill Sans"/>
              </a:rPr>
              <a:t>Requires frequent turning</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Finished compost in one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to three months</a:t>
            </a:r>
            <a:endParaRPr/>
          </a:p>
        </p:txBody>
      </p:sp>
      <p:sp>
        <p:nvSpPr>
          <p:cNvPr id="277" name="Google Shape;277;p23"/>
          <p:cNvSpPr txBox="1"/>
          <p:nvPr>
            <p:ph idx="2" type="body"/>
          </p:nvPr>
        </p:nvSpPr>
        <p:spPr>
          <a:xfrm>
            <a:off x="4601725" y="1515625"/>
            <a:ext cx="4208400" cy="489060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80000"/>
              </a:lnSpc>
              <a:spcBef>
                <a:spcPts val="0"/>
              </a:spcBef>
              <a:spcAft>
                <a:spcPts val="0"/>
              </a:spcAft>
              <a:buClr>
                <a:srgbClr val="0033CC"/>
              </a:buClr>
              <a:buSzPts val="600"/>
              <a:buFont typeface="Gill Sans"/>
              <a:buNone/>
            </a:pPr>
            <a:r>
              <a:rPr b="1" i="0" lang="en-US" sz="2400" u="none" cap="none" strike="noStrike">
                <a:solidFill>
                  <a:srgbClr val="0033CC"/>
                </a:solidFill>
                <a:latin typeface="Gill Sans"/>
                <a:ea typeface="Gill Sans"/>
                <a:cs typeface="Gill Sans"/>
                <a:sym typeface="Gill Sans"/>
              </a:rPr>
              <a:t>Cold Pile</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Slow decomposition of materials.  Little heat produced</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Minimal chopping of materials</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Minimal concern with proper mixture of materials</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Add materials over time</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Occasional turning</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No minimal volume</a:t>
            </a:r>
            <a:endParaRPr/>
          </a:p>
          <a:p>
            <a:pPr indent="-342900" lvl="0" marL="342900" marR="0" rtl="0" algn="l">
              <a:lnSpc>
                <a:spcPct val="8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Finished compost in six months to two years</a:t>
            </a:r>
            <a:endParaRPr/>
          </a:p>
          <a:p>
            <a:pPr indent="-342900" lvl="0" marL="342900" marR="0" rtl="0" algn="l">
              <a:lnSpc>
                <a:spcPct val="80000"/>
              </a:lnSpc>
              <a:spcBef>
                <a:spcPts val="480"/>
              </a:spcBef>
              <a:spcAft>
                <a:spcPts val="0"/>
              </a:spcAft>
              <a:buClr>
                <a:schemeClr val="dk1"/>
              </a:buClr>
              <a:buSzPts val="2400"/>
              <a:buFont typeface="Gill Sans"/>
              <a:buNone/>
            </a:pPr>
            <a:r>
              <a:t/>
            </a:r>
            <a:endParaRPr b="0" i="0" sz="2400" u="none" cap="none" strike="noStrike">
              <a:solidFill>
                <a:schemeClr val="dk1"/>
              </a:solidFill>
              <a:latin typeface="Gill Sans"/>
              <a:ea typeface="Gill Sans"/>
              <a:cs typeface="Gill Sans"/>
              <a:sym typeface="Gill Sans"/>
            </a:endParaRPr>
          </a:p>
        </p:txBody>
      </p:sp>
      <p:cxnSp>
        <p:nvCxnSpPr>
          <p:cNvPr id="278" name="Google Shape;278;p23"/>
          <p:cNvCxnSpPr/>
          <p:nvPr/>
        </p:nvCxnSpPr>
        <p:spPr>
          <a:xfrm>
            <a:off x="4351783" y="1556791"/>
            <a:ext cx="83400" cy="4736700"/>
          </a:xfrm>
          <a:prstGeom prst="straightConnector1">
            <a:avLst/>
          </a:prstGeom>
          <a:noFill/>
          <a:ln cap="flat" cmpd="tri" w="76200">
            <a:solidFill>
              <a:schemeClr val="dk1"/>
            </a:solidFill>
            <a:prstDash val="solid"/>
            <a:round/>
            <a:headEnd len="sm" w="sm" type="none"/>
            <a:tailEnd len="sm" w="sm" type="none"/>
          </a:ln>
        </p:spPr>
      </p:cxnSp>
      <p:sp>
        <p:nvSpPr>
          <p:cNvPr id="279" name="Google Shape;279;p2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84" name="Shape 284"/>
        <p:cNvGrpSpPr/>
        <p:nvPr/>
      </p:nvGrpSpPr>
      <p:grpSpPr>
        <a:xfrm>
          <a:off x="0" y="0"/>
          <a:ext cx="0" cy="0"/>
          <a:chOff x="0" y="0"/>
          <a:chExt cx="0" cy="0"/>
        </a:xfrm>
      </p:grpSpPr>
      <p:sp>
        <p:nvSpPr>
          <p:cNvPr id="285" name="Google Shape;285;p24"/>
          <p:cNvSpPr txBox="1"/>
          <p:nvPr>
            <p:ph type="title"/>
          </p:nvPr>
        </p:nvSpPr>
        <p:spPr>
          <a:xfrm>
            <a:off x="1187624" y="127222"/>
            <a:ext cx="7575375" cy="925513"/>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Tradeoffs</a:t>
            </a:r>
            <a:endParaRPr/>
          </a:p>
        </p:txBody>
      </p:sp>
      <p:sp>
        <p:nvSpPr>
          <p:cNvPr id="286" name="Google Shape;286;p24"/>
          <p:cNvSpPr txBox="1"/>
          <p:nvPr>
            <p:ph idx="1" type="body"/>
          </p:nvPr>
        </p:nvSpPr>
        <p:spPr>
          <a:xfrm>
            <a:off x="323528" y="1189855"/>
            <a:ext cx="3960440" cy="5263480"/>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chemeClr val="dk2"/>
              </a:buClr>
              <a:buSzPts val="600"/>
              <a:buFont typeface="Gill Sans"/>
              <a:buNone/>
            </a:pPr>
            <a:r>
              <a:rPr b="1" i="0" lang="en-US" sz="2400" u="none" cap="none" strike="noStrike">
                <a:solidFill>
                  <a:srgbClr val="980000"/>
                </a:solidFill>
                <a:latin typeface="Gill Sans"/>
                <a:ea typeface="Gill Sans"/>
                <a:cs typeface="Gill Sans"/>
                <a:sym typeface="Gill Sans"/>
              </a:rPr>
              <a:t>Hot Pile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Temperatures over 140</a:t>
            </a:r>
            <a:r>
              <a:rPr b="0" baseline="30000" i="0" lang="en-US" sz="2400" u="none" cap="none" strike="noStrike">
                <a:solidFill>
                  <a:schemeClr val="dk1"/>
                </a:solidFill>
                <a:latin typeface="Gill Sans"/>
                <a:ea typeface="Gill Sans"/>
                <a:cs typeface="Gill Sans"/>
                <a:sym typeface="Gill Sans"/>
              </a:rPr>
              <a:t>o</a:t>
            </a:r>
            <a:r>
              <a:rPr b="0" i="0" lang="en-US" sz="2400" u="none" cap="none" strike="noStrike">
                <a:solidFill>
                  <a:schemeClr val="dk1"/>
                </a:solidFill>
                <a:latin typeface="Gill Sans"/>
                <a:ea typeface="Gill Sans"/>
                <a:cs typeface="Gill Sans"/>
                <a:sym typeface="Gill Sans"/>
              </a:rPr>
              <a:t> F kill most seeds and plant disease pathogens</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Compost is made quickly requiring minimal space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Little concern with pests due to the heat</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Requires effort in chopping materials</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Requires pile to be built over a few days</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Frequent turning required!</a:t>
            </a:r>
            <a:endParaRPr/>
          </a:p>
        </p:txBody>
      </p:sp>
      <p:sp>
        <p:nvSpPr>
          <p:cNvPr id="287" name="Google Shape;287;p24"/>
          <p:cNvSpPr txBox="1"/>
          <p:nvPr>
            <p:ph idx="2" type="body"/>
          </p:nvPr>
        </p:nvSpPr>
        <p:spPr>
          <a:xfrm>
            <a:off x="4976564" y="1184596"/>
            <a:ext cx="3843908" cy="6492874"/>
          </a:xfrm>
          <a:prstGeom prst="rect">
            <a:avLst/>
          </a:prstGeom>
          <a:noFill/>
          <a:ln>
            <a:noFill/>
          </a:ln>
        </p:spPr>
        <p:txBody>
          <a:bodyPr anchorCtr="0" anchor="t" bIns="45700" lIns="91425" spcFirstLastPara="1" rIns="91425" wrap="square" tIns="45700">
            <a:noAutofit/>
          </a:bodyPr>
          <a:lstStyle/>
          <a:p>
            <a:pPr indent="-342900" lvl="0" marL="342900" marR="0" rtl="0" algn="ctr">
              <a:lnSpc>
                <a:spcPct val="90000"/>
              </a:lnSpc>
              <a:spcBef>
                <a:spcPts val="0"/>
              </a:spcBef>
              <a:spcAft>
                <a:spcPts val="0"/>
              </a:spcAft>
              <a:buClr>
                <a:srgbClr val="0033CC"/>
              </a:buClr>
              <a:buSzPts val="600"/>
              <a:buFont typeface="Gill Sans"/>
              <a:buNone/>
            </a:pPr>
            <a:r>
              <a:rPr b="1" i="0" lang="en-US" sz="2400" u="none" cap="none" strike="noStrike">
                <a:solidFill>
                  <a:srgbClr val="0033CC"/>
                </a:solidFill>
                <a:latin typeface="Gill Sans"/>
                <a:ea typeface="Gill Sans"/>
                <a:cs typeface="Gill Sans"/>
                <a:sym typeface="Gill Sans"/>
              </a:rPr>
              <a:t>Cold Pile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Seeds and many plant diseases are not killed</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Requires more space than a hot pile for an equivalent volume of input material</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Must use rodent-resistant compost bins if food scraps are added to pile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Minimal chopping </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Piles can be built over months</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Minimal turning </a:t>
            </a:r>
            <a:endParaRPr/>
          </a:p>
          <a:p>
            <a:pPr indent="-342900" lvl="0" marL="342900" marR="0" rtl="0" algn="l">
              <a:lnSpc>
                <a:spcPct val="90000"/>
              </a:lnSpc>
              <a:spcBef>
                <a:spcPts val="480"/>
              </a:spcBef>
              <a:spcAft>
                <a:spcPts val="0"/>
              </a:spcAft>
              <a:buClr>
                <a:schemeClr val="dk1"/>
              </a:buClr>
              <a:buSzPts val="2400"/>
              <a:buFont typeface="Gill Sans"/>
              <a:buNone/>
            </a:pPr>
            <a:r>
              <a:t/>
            </a:r>
            <a:endParaRPr b="0" i="0" sz="2400" u="none" cap="none" strike="noStrike">
              <a:solidFill>
                <a:schemeClr val="dk1"/>
              </a:solidFill>
              <a:latin typeface="Gill Sans"/>
              <a:ea typeface="Gill Sans"/>
              <a:cs typeface="Gill Sans"/>
              <a:sym typeface="Gill Sans"/>
            </a:endParaRPr>
          </a:p>
        </p:txBody>
      </p:sp>
      <p:cxnSp>
        <p:nvCxnSpPr>
          <p:cNvPr id="288" name="Google Shape;288;p24"/>
          <p:cNvCxnSpPr/>
          <p:nvPr/>
        </p:nvCxnSpPr>
        <p:spPr>
          <a:xfrm>
            <a:off x="4644007" y="1359024"/>
            <a:ext cx="0" cy="4734272"/>
          </a:xfrm>
          <a:prstGeom prst="straightConnector1">
            <a:avLst/>
          </a:prstGeom>
          <a:noFill/>
          <a:ln cap="flat" cmpd="tri" w="76200">
            <a:solidFill>
              <a:schemeClr val="dk1"/>
            </a:solidFill>
            <a:prstDash val="solid"/>
            <a:round/>
            <a:headEnd len="sm" w="sm" type="none"/>
            <a:tailEnd len="sm" w="sm" type="none"/>
          </a:ln>
        </p:spPr>
      </p:cxnSp>
      <p:sp>
        <p:nvSpPr>
          <p:cNvPr id="289" name="Google Shape;289;p24"/>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294" name="Shape 294"/>
        <p:cNvGrpSpPr/>
        <p:nvPr/>
      </p:nvGrpSpPr>
      <p:grpSpPr>
        <a:xfrm>
          <a:off x="0" y="0"/>
          <a:ext cx="0" cy="0"/>
          <a:chOff x="0" y="0"/>
          <a:chExt cx="0" cy="0"/>
        </a:xfrm>
      </p:grpSpPr>
      <p:sp>
        <p:nvSpPr>
          <p:cNvPr id="295" name="Google Shape;295;p25"/>
          <p:cNvSpPr txBox="1"/>
          <p:nvPr>
            <p:ph type="title"/>
          </p:nvPr>
        </p:nvSpPr>
        <p:spPr>
          <a:xfrm>
            <a:off x="1828800"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Building a Cold Compost Pile</a:t>
            </a:r>
            <a:endParaRPr/>
          </a:p>
        </p:txBody>
      </p:sp>
      <p:sp>
        <p:nvSpPr>
          <p:cNvPr id="296" name="Google Shape;296;p25"/>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descr="See full size image" id="297" name="Google Shape;297;p25">
            <a:hlinkClick r:id="rId3"/>
          </p:cNvPr>
          <p:cNvPicPr preferRelativeResize="0"/>
          <p:nvPr/>
        </p:nvPicPr>
        <p:blipFill rotWithShape="1">
          <a:blip r:embed="rId4">
            <a:alphaModFix/>
          </a:blip>
          <a:srcRect b="0" l="0" r="0" t="0"/>
          <a:stretch/>
        </p:blipFill>
        <p:spPr>
          <a:xfrm flipH="1" rot="214796">
            <a:off x="7581113" y="3770346"/>
            <a:ext cx="1182688" cy="1855787"/>
          </a:xfrm>
          <a:prstGeom prst="rect">
            <a:avLst/>
          </a:prstGeom>
          <a:noFill/>
          <a:ln>
            <a:noFill/>
          </a:ln>
        </p:spPr>
      </p:pic>
      <p:sp>
        <p:nvSpPr>
          <p:cNvPr id="298" name="Google Shape;298;p25"/>
          <p:cNvSpPr txBox="1"/>
          <p:nvPr/>
        </p:nvSpPr>
        <p:spPr>
          <a:xfrm>
            <a:off x="79175" y="6186275"/>
            <a:ext cx="8379000" cy="461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66CC"/>
              </a:buClr>
              <a:buSzPts val="600"/>
              <a:buFont typeface="Arial"/>
              <a:buNone/>
            </a:pPr>
            <a:r>
              <a:rPr b="1" i="1" lang="en-US" sz="2400" u="none" cap="none" strike="noStrike">
                <a:solidFill>
                  <a:srgbClr val="0066CC"/>
                </a:solidFill>
                <a:latin typeface="Arial"/>
                <a:ea typeface="Arial"/>
                <a:cs typeface="Arial"/>
                <a:sym typeface="Arial"/>
              </a:rPr>
              <a:t>   </a:t>
            </a:r>
            <a:r>
              <a:rPr b="1" i="1" lang="en-US" sz="2000" u="none" cap="none" strike="noStrike">
                <a:solidFill>
                  <a:srgbClr val="000090"/>
                </a:solidFill>
                <a:latin typeface="Arial"/>
                <a:ea typeface="Arial"/>
                <a:cs typeface="Arial"/>
                <a:sym typeface="Arial"/>
              </a:rPr>
              <a:t>“The more effort you put in, the more compost you’ll get out”</a:t>
            </a:r>
            <a:endParaRPr/>
          </a:p>
        </p:txBody>
      </p:sp>
      <p:pic>
        <p:nvPicPr>
          <p:cNvPr descr="watering_can_2.png Red  Watering can image by LucyRed6" id="299" name="Google Shape;299;p25"/>
          <p:cNvPicPr preferRelativeResize="0"/>
          <p:nvPr/>
        </p:nvPicPr>
        <p:blipFill rotWithShape="1">
          <a:blip r:embed="rId5">
            <a:alphaModFix/>
          </a:blip>
          <a:srcRect b="0" l="0" r="0" t="0"/>
          <a:stretch/>
        </p:blipFill>
        <p:spPr>
          <a:xfrm>
            <a:off x="7236296" y="3501008"/>
            <a:ext cx="1052259" cy="864095"/>
          </a:xfrm>
          <a:prstGeom prst="rect">
            <a:avLst/>
          </a:prstGeom>
          <a:noFill/>
          <a:ln>
            <a:noFill/>
          </a:ln>
        </p:spPr>
      </p:pic>
      <p:pic>
        <p:nvPicPr>
          <p:cNvPr descr="Z:\archive\Compost\CAP Resources\CAP Clip art\Layering diagram\070303_3Dheap03d.jpg" id="300" name="Google Shape;300;p25"/>
          <p:cNvPicPr preferRelativeResize="0"/>
          <p:nvPr/>
        </p:nvPicPr>
        <p:blipFill rotWithShape="1">
          <a:blip r:embed="rId6">
            <a:alphaModFix/>
          </a:blip>
          <a:srcRect b="0" l="0" r="0" t="0"/>
          <a:stretch/>
        </p:blipFill>
        <p:spPr>
          <a:xfrm>
            <a:off x="6948264" y="1427187"/>
            <a:ext cx="1950892" cy="1785789"/>
          </a:xfrm>
          <a:prstGeom prst="rect">
            <a:avLst/>
          </a:prstGeom>
          <a:noFill/>
          <a:ln>
            <a:noFill/>
          </a:ln>
        </p:spPr>
      </p:pic>
      <p:sp>
        <p:nvSpPr>
          <p:cNvPr id="301" name="Google Shape;301;p25"/>
          <p:cNvSpPr txBox="1"/>
          <p:nvPr/>
        </p:nvSpPr>
        <p:spPr>
          <a:xfrm>
            <a:off x="332184" y="1210816"/>
            <a:ext cx="6544072" cy="509850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Materials can be added as they become available</a:t>
            </a:r>
            <a:endParaRPr/>
          </a:p>
          <a:p>
            <a:pPr indent="-285750" lvl="1" marL="742950" marR="0" rtl="0" algn="l">
              <a:lnSpc>
                <a:spcPct val="90000"/>
              </a:lnSpc>
              <a:spcBef>
                <a:spcPts val="400"/>
              </a:spcBef>
              <a:spcAft>
                <a:spcPts val="0"/>
              </a:spcAft>
              <a:buClr>
                <a:schemeClr val="dk1"/>
              </a:buClr>
              <a:buSzPts val="2000"/>
              <a:buFont typeface="Gill Sans"/>
              <a:buChar char="–"/>
            </a:pPr>
            <a:r>
              <a:rPr b="0" i="0" lang="en-US" sz="2000" u="none" cap="none" strike="noStrike">
                <a:solidFill>
                  <a:schemeClr val="dk1"/>
                </a:solidFill>
                <a:latin typeface="Gill Sans"/>
                <a:ea typeface="Gill Sans"/>
                <a:cs typeface="Gill Sans"/>
                <a:sym typeface="Gill Sans"/>
              </a:rPr>
              <a:t>Little or no chopping required</a:t>
            </a:r>
            <a:endParaRPr/>
          </a:p>
          <a:p>
            <a:pPr indent="-285750" lvl="1" marL="742950" marR="0" rtl="0" algn="l">
              <a:lnSpc>
                <a:spcPct val="90000"/>
              </a:lnSpc>
              <a:spcBef>
                <a:spcPts val="400"/>
              </a:spcBef>
              <a:spcAft>
                <a:spcPts val="0"/>
              </a:spcAft>
              <a:buClr>
                <a:schemeClr val="dk1"/>
              </a:buClr>
              <a:buSzPts val="2000"/>
              <a:buFont typeface="Gill Sans"/>
              <a:buChar char="–"/>
            </a:pPr>
            <a:r>
              <a:rPr b="0" i="0" lang="en-US" sz="2000" u="none" cap="none" strike="noStrike">
                <a:solidFill>
                  <a:schemeClr val="dk1"/>
                </a:solidFill>
                <a:latin typeface="Gill Sans"/>
                <a:ea typeface="Gill Sans"/>
                <a:cs typeface="Gill Sans"/>
                <a:sym typeface="Gill Sans"/>
              </a:rPr>
              <a:t>Stir new material into pile, mixing greens and browns</a:t>
            </a:r>
            <a:endParaRPr/>
          </a:p>
          <a:p>
            <a:pPr indent="-285750" lvl="1" marL="742950" marR="0" rtl="0" algn="l">
              <a:lnSpc>
                <a:spcPct val="90000"/>
              </a:lnSpc>
              <a:spcBef>
                <a:spcPts val="400"/>
              </a:spcBef>
              <a:spcAft>
                <a:spcPts val="0"/>
              </a:spcAft>
              <a:buClr>
                <a:schemeClr val="dk1"/>
              </a:buClr>
              <a:buSzPts val="2000"/>
              <a:buFont typeface="Gill Sans"/>
              <a:buChar char="–"/>
            </a:pPr>
            <a:r>
              <a:rPr b="0" i="0" lang="en-US" sz="2000" u="none" cap="none" strike="noStrike">
                <a:solidFill>
                  <a:schemeClr val="dk1"/>
                </a:solidFill>
                <a:latin typeface="Gill Sans"/>
                <a:ea typeface="Gill Sans"/>
                <a:cs typeface="Gill Sans"/>
                <a:sym typeface="Gill Sans"/>
              </a:rPr>
              <a:t>Add water as needed, keep it damp, not wet</a:t>
            </a:r>
            <a:endParaRPr/>
          </a:p>
          <a:p>
            <a:pPr indent="-285750" lvl="1" marL="742950" marR="0" rtl="0" algn="l">
              <a:lnSpc>
                <a:spcPct val="90000"/>
              </a:lnSpc>
              <a:spcBef>
                <a:spcPts val="400"/>
              </a:spcBef>
              <a:spcAft>
                <a:spcPts val="0"/>
              </a:spcAft>
              <a:buClr>
                <a:schemeClr val="dk1"/>
              </a:buClr>
              <a:buSzPts val="2000"/>
              <a:buFont typeface="Gill Sans"/>
              <a:buChar char="–"/>
            </a:pPr>
            <a:r>
              <a:rPr b="0" i="0" lang="en-US" sz="2000" u="none" cap="none" strike="noStrike">
                <a:solidFill>
                  <a:schemeClr val="dk1"/>
                </a:solidFill>
                <a:latin typeface="Gill Sans"/>
                <a:ea typeface="Gill Sans"/>
                <a:cs typeface="Gill Sans"/>
                <a:sym typeface="Gill Sans"/>
              </a:rPr>
              <a:t>Mix food scraps with dry browns, add mixture to center of pile and cover with non-food ingredients</a:t>
            </a:r>
            <a:endParaRPr/>
          </a:p>
          <a:p>
            <a:pPr indent="-285750" lvl="1" marL="742950" marR="0" rtl="0" algn="l">
              <a:lnSpc>
                <a:spcPct val="90000"/>
              </a:lnSpc>
              <a:spcBef>
                <a:spcPts val="400"/>
              </a:spcBef>
              <a:spcAft>
                <a:spcPts val="0"/>
              </a:spcAft>
              <a:buClr>
                <a:schemeClr val="dk1"/>
              </a:buClr>
              <a:buSzPts val="2000"/>
              <a:buFont typeface="Gill Sans"/>
              <a:buChar char="–"/>
            </a:pPr>
            <a:r>
              <a:rPr b="0" i="0" lang="en-US" sz="2000" u="none" cap="none" strike="noStrike">
                <a:solidFill>
                  <a:schemeClr val="dk1"/>
                </a:solidFill>
                <a:latin typeface="Gill Sans"/>
                <a:ea typeface="Gill Sans"/>
                <a:cs typeface="Gill Sans"/>
                <a:sym typeface="Gill Sans"/>
              </a:rPr>
              <a:t>Use a rodent-proof compost bin if adding food scraps to the compost pile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Turn once per month, or when pile smells, or has zones that are too wet/too dry</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Perhaps add a little soil to the pile</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Produces compost in six months to two years</a:t>
            </a:r>
            <a:endParaRPr/>
          </a:p>
          <a:p>
            <a:pPr indent="-342900" lvl="0" marL="342900" marR="0" rtl="0" algn="l">
              <a:lnSpc>
                <a:spcPct val="9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Harvest compost from the bottom of the pile</a:t>
            </a:r>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06" name="Shape 306"/>
        <p:cNvGrpSpPr/>
        <p:nvPr/>
      </p:nvGrpSpPr>
      <p:grpSpPr>
        <a:xfrm>
          <a:off x="0" y="0"/>
          <a:ext cx="0" cy="0"/>
          <a:chOff x="0" y="0"/>
          <a:chExt cx="0" cy="0"/>
        </a:xfrm>
      </p:grpSpPr>
      <p:sp>
        <p:nvSpPr>
          <p:cNvPr id="307" name="Google Shape;307;p26"/>
          <p:cNvSpPr txBox="1"/>
          <p:nvPr>
            <p:ph type="title"/>
          </p:nvPr>
        </p:nvSpPr>
        <p:spPr>
          <a:xfrm>
            <a:off x="1828800" y="11663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Troubleshooting</a:t>
            </a:r>
            <a:endParaRPr/>
          </a:p>
        </p:txBody>
      </p:sp>
      <p:graphicFrame>
        <p:nvGraphicFramePr>
          <p:cNvPr id="308" name="Google Shape;308;p26"/>
          <p:cNvGraphicFramePr/>
          <p:nvPr/>
        </p:nvGraphicFramePr>
        <p:xfrm>
          <a:off x="323528" y="1490220"/>
          <a:ext cx="3000000" cy="3000000"/>
        </p:xfrm>
        <a:graphic>
          <a:graphicData uri="http://schemas.openxmlformats.org/drawingml/2006/table">
            <a:tbl>
              <a:tblPr>
                <a:noFill/>
                <a:tableStyleId>{6BB38321-CC81-4348-8D22-05EF3E58C894}</a:tableStyleId>
              </a:tblPr>
              <a:tblGrid>
                <a:gridCol w="2592300"/>
                <a:gridCol w="2808300"/>
                <a:gridCol w="3059825"/>
              </a:tblGrid>
              <a:tr h="417650">
                <a:tc>
                  <a:txBody>
                    <a:bodyPr>
                      <a:noAutofit/>
                    </a:bodyPr>
                    <a:lstStyle/>
                    <a:p>
                      <a:pPr indent="0" lvl="0" marL="0" marR="0" rtl="0" algn="ctr">
                        <a:lnSpc>
                          <a:spcPct val="100000"/>
                        </a:lnSpc>
                        <a:spcBef>
                          <a:spcPts val="0"/>
                        </a:spcBef>
                        <a:spcAft>
                          <a:spcPts val="0"/>
                        </a:spcAft>
                        <a:buClr>
                          <a:schemeClr val="folHlink"/>
                        </a:buClr>
                        <a:buSzPts val="550"/>
                        <a:buFont typeface="Arial"/>
                        <a:buNone/>
                      </a:pPr>
                      <a:r>
                        <a:rPr b="1" i="0" lang="en-US" sz="2200" u="none" cap="none" strike="noStrike">
                          <a:solidFill>
                            <a:schemeClr val="folHlink"/>
                          </a:solidFill>
                          <a:latin typeface="Arial"/>
                          <a:ea typeface="Arial"/>
                          <a:cs typeface="Arial"/>
                          <a:sym typeface="Arial"/>
                        </a:rPr>
                        <a:t>Symptom</a:t>
                      </a:r>
                      <a:endParaRPr/>
                    </a:p>
                  </a:txBody>
                  <a:tcPr marT="45725" marB="45725" marR="91450" marL="91450">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folHlink"/>
                        </a:buClr>
                        <a:buSzPts val="550"/>
                        <a:buFont typeface="Arial"/>
                        <a:buNone/>
                      </a:pPr>
                      <a:r>
                        <a:rPr b="1" i="0" lang="en-US" sz="2200" u="none" cap="none" strike="noStrike">
                          <a:solidFill>
                            <a:schemeClr val="folHlink"/>
                          </a:solidFill>
                          <a:latin typeface="Arial"/>
                          <a:ea typeface="Arial"/>
                          <a:cs typeface="Arial"/>
                          <a:sym typeface="Arial"/>
                        </a:rPr>
                        <a:t>Problem</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folHlink"/>
                        </a:buClr>
                        <a:buSzPts val="550"/>
                        <a:buFont typeface="Arial"/>
                        <a:buNone/>
                      </a:pPr>
                      <a:r>
                        <a:rPr b="1" i="0" lang="en-US" sz="2200" u="none" cap="none" strike="noStrike">
                          <a:solidFill>
                            <a:schemeClr val="folHlink"/>
                          </a:solidFill>
                          <a:latin typeface="Arial"/>
                          <a:ea typeface="Arial"/>
                          <a:cs typeface="Arial"/>
                          <a:sym typeface="Arial"/>
                        </a:rPr>
                        <a:t>Solution</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9525">
                      <a:solidFill>
                        <a:srgbClr val="000000">
                          <a:alpha val="0"/>
                        </a:srgbClr>
                      </a:solidFill>
                      <a:prstDash val="solid"/>
                      <a:round/>
                      <a:headEnd len="sm" w="sm" type="none"/>
                      <a:tailEnd len="sm" w="sm" type="none"/>
                    </a:lnT>
                    <a:lnB cap="flat" cmpd="sng" w="12700">
                      <a:solidFill>
                        <a:srgbClr val="000000"/>
                      </a:solidFill>
                      <a:prstDash val="solid"/>
                      <a:round/>
                      <a:headEnd len="sm" w="sm" type="none"/>
                      <a:tailEnd len="sm" w="sm" type="none"/>
                    </a:lnB>
                  </a:tcPr>
                </a:tc>
              </a:tr>
              <a:tr h="376425">
                <a:tc rowSpan="2">
                  <a:txBody>
                    <a:bodyPr>
                      <a:noAutofit/>
                    </a:bodyPr>
                    <a:lstStyle/>
                    <a:p>
                      <a:pPr indent="0" lvl="0" marL="0" marR="0" rtl="0" algn="ctr">
                        <a:lnSpc>
                          <a:spcPct val="100000"/>
                        </a:lnSpc>
                        <a:spcBef>
                          <a:spcPts val="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Smells like eggs</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Too much moisture</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Add dry ingredients</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380225">
                <a:tc vMerge="1"/>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Too compact not enough air</a:t>
                      </a:r>
                      <a:endParaRPr/>
                    </a:p>
                  </a:txBody>
                  <a:tcPr marT="45725" marB="45725" marR="91450" marL="91450">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Mix more often, turn or aerate</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66825">
                <a:tc>
                  <a:txBody>
                    <a:bodyPr>
                      <a:noAutofit/>
                    </a:bodyPr>
                    <a:lstStyle/>
                    <a:p>
                      <a:pPr indent="0" lvl="0" marL="0" marR="0" rtl="0" algn="ctr">
                        <a:lnSpc>
                          <a:spcPct val="100000"/>
                        </a:lnSpc>
                        <a:spcBef>
                          <a:spcPts val="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Smells like ammonia</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Too much nitrogen (green)</a:t>
                      </a:r>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Add more browns (carbon) and mix, turn or aerate</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805475">
                <a:tc>
                  <a:txBody>
                    <a:bodyPr>
                      <a:noAutofit/>
                    </a:bodyPr>
                    <a:lstStyle/>
                    <a:p>
                      <a:pPr indent="0" lvl="0" marL="0" marR="0" rtl="0" algn="ctr">
                        <a:lnSpc>
                          <a:spcPct val="100000"/>
                        </a:lnSpc>
                        <a:spcBef>
                          <a:spcPts val="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Process is slow</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Not enough surface area</a:t>
                      </a:r>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Shred or break organics into smaller pieces</a:t>
                      </a:r>
                      <a:endParaRPr/>
                    </a:p>
                  </a:txBody>
                  <a:tcPr marT="45725" marB="45725" marR="91450" marL="91450" anchor="ctr">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46725">
                <a:tc rowSpan="2">
                  <a:txBody>
                    <a:bodyPr>
                      <a:noAutofit/>
                    </a:bodyPr>
                    <a:lstStyle/>
                    <a:p>
                      <a:pPr indent="0" lvl="0" marL="0" marR="0" rtl="0" algn="ctr">
                        <a:lnSpc>
                          <a:spcPct val="100000"/>
                        </a:lnSpc>
                        <a:spcBef>
                          <a:spcPts val="0"/>
                        </a:spcBef>
                        <a:spcAft>
                          <a:spcPts val="0"/>
                        </a:spcAft>
                        <a:buClr>
                          <a:schemeClr val="dk1"/>
                        </a:buClr>
                        <a:buSzPts val="200"/>
                        <a:buFont typeface="Arial"/>
                        <a:buNone/>
                      </a:pPr>
                      <a:r>
                        <a:t/>
                      </a:r>
                      <a:endParaRPr b="1" i="0" sz="800" u="none" cap="none" strike="noStrike">
                        <a:solidFill>
                          <a:schemeClr val="dk1"/>
                        </a:solidFill>
                        <a:latin typeface="Arial"/>
                        <a:ea typeface="Arial"/>
                        <a:cs typeface="Arial"/>
                        <a:sym typeface="Arial"/>
                      </a:endParaRPr>
                    </a:p>
                    <a:p>
                      <a:pPr indent="0" lvl="0" marL="0" marR="0" rtl="0" algn="ctr">
                        <a:lnSpc>
                          <a:spcPct val="100000"/>
                        </a:lnSpc>
                        <a:spcBef>
                          <a:spcPts val="32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Large critters are interested in my </a:t>
                      </a:r>
                      <a:br>
                        <a:rPr b="1" i="0" lang="en-US" sz="1600" u="none" cap="none" strike="noStrike">
                          <a:solidFill>
                            <a:schemeClr val="dk1"/>
                          </a:solidFill>
                          <a:latin typeface="Arial"/>
                          <a:ea typeface="Arial"/>
                          <a:cs typeface="Arial"/>
                          <a:sym typeface="Arial"/>
                        </a:rPr>
                      </a:br>
                      <a:r>
                        <a:rPr b="1" i="0" lang="en-US" sz="1600" u="none" cap="none" strike="noStrike">
                          <a:solidFill>
                            <a:schemeClr val="dk1"/>
                          </a:solidFill>
                          <a:latin typeface="Arial"/>
                          <a:ea typeface="Arial"/>
                          <a:cs typeface="Arial"/>
                          <a:sym typeface="Arial"/>
                        </a:rPr>
                        <a:t>compost pile</a:t>
                      </a:r>
                      <a:endParaRPr/>
                    </a:p>
                    <a:p>
                      <a:pPr indent="0" lvl="0" marL="0" marR="0" rtl="0" algn="ctr">
                        <a:lnSpc>
                          <a:spcPct val="100000"/>
                        </a:lnSpc>
                        <a:spcBef>
                          <a:spcPts val="32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 </a:t>
                      </a:r>
                      <a:endParaRPr/>
                    </a:p>
                  </a:txBody>
                  <a:tcPr marT="45725" marB="45725" marR="91450" marL="91450" anchor="b">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Wrong material has</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 been added</a:t>
                      </a:r>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Don’t add any grains, meat or bones</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566825">
                <a:tc vMerge="1"/>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Vegetable scraps</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are exposed</a:t>
                      </a:r>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Make sure food is covered with soil or 6” of material</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12700">
                      <a:solidFill>
                        <a:srgbClr val="000000"/>
                      </a:solidFill>
                      <a:prstDash val="solid"/>
                      <a:round/>
                      <a:headEnd len="sm" w="sm" type="none"/>
                      <a:tailEnd len="sm" w="sm" type="none"/>
                    </a:lnB>
                  </a:tcPr>
                </a:tc>
              </a:tr>
              <a:tr h="1044125">
                <a:tc>
                  <a:txBody>
                    <a:bodyPr>
                      <a:noAutofit/>
                    </a:bodyPr>
                    <a:lstStyle/>
                    <a:p>
                      <a:pPr indent="0" lvl="0" marL="0" marR="0" rtl="0" algn="ctr">
                        <a:lnSpc>
                          <a:spcPct val="100000"/>
                        </a:lnSpc>
                        <a:spcBef>
                          <a:spcPts val="0"/>
                        </a:spcBef>
                        <a:spcAft>
                          <a:spcPts val="0"/>
                        </a:spcAft>
                        <a:buClr>
                          <a:schemeClr val="dk1"/>
                        </a:buClr>
                        <a:buSzPts val="400"/>
                        <a:buFont typeface="Arial"/>
                        <a:buNone/>
                      </a:pPr>
                      <a:r>
                        <a:rPr b="1" i="0" lang="en-US" sz="1600" u="none" cap="none" strike="noStrike">
                          <a:solidFill>
                            <a:schemeClr val="dk1"/>
                          </a:solidFill>
                          <a:latin typeface="Arial"/>
                          <a:ea typeface="Arial"/>
                          <a:cs typeface="Arial"/>
                          <a:sym typeface="Arial"/>
                        </a:rPr>
                        <a:t>Winter is coming – process has slowed</a:t>
                      </a:r>
                      <a:endParaRPr/>
                    </a:p>
                  </a:txBody>
                  <a:tcPr marT="45725" marB="45725" marR="91450" marL="91450" anchor="ctr">
                    <a:lnL cap="flat" cmpd="sng" w="9525">
                      <a:solidFill>
                        <a:srgbClr val="000000">
                          <a:alpha val="0"/>
                        </a:srgbClr>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This is normal for</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cooler temperatures</a:t>
                      </a:r>
                      <a:endParaRPr/>
                    </a:p>
                  </a:txBody>
                  <a:tcPr marT="45725" marB="45725" marR="91450" marL="91450" anchor="ctr">
                    <a:lnL cap="flat" cmpd="sng" w="12700">
                      <a:solidFill>
                        <a:srgbClr val="000000"/>
                      </a:solidFill>
                      <a:prstDash val="solid"/>
                      <a:round/>
                      <a:headEnd len="sm" w="sm" type="none"/>
                      <a:tailEnd len="sm" w="sm" type="none"/>
                    </a:lnL>
                    <a:lnR cap="flat" cmpd="sng" w="12700">
                      <a:solidFill>
                        <a:srgbClr val="000000"/>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c>
                  <a:txBody>
                    <a:bodyPr>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Continue adding to your compost bin. Process will speed up again in the spring.</a:t>
                      </a:r>
                      <a:endParaRPr/>
                    </a:p>
                  </a:txBody>
                  <a:tcPr marT="45725" marB="45725" marR="91450" marL="91450">
                    <a:lnL cap="flat" cmpd="sng" w="12700">
                      <a:solidFill>
                        <a:srgbClr val="000000"/>
                      </a:solidFill>
                      <a:prstDash val="solid"/>
                      <a:round/>
                      <a:headEnd len="sm" w="sm" type="none"/>
                      <a:tailEnd len="sm" w="sm" type="none"/>
                    </a:lnL>
                    <a:lnR cap="flat" cmpd="sng" w="9525">
                      <a:solidFill>
                        <a:srgbClr val="000000">
                          <a:alpha val="0"/>
                        </a:srgbClr>
                      </a:solidFill>
                      <a:prstDash val="solid"/>
                      <a:round/>
                      <a:headEnd len="sm" w="sm" type="none"/>
                      <a:tailEnd len="sm" w="sm" type="none"/>
                    </a:lnR>
                    <a:lnT cap="flat" cmpd="sng" w="12700">
                      <a:solidFill>
                        <a:srgbClr val="000000"/>
                      </a:solidFill>
                      <a:prstDash val="solid"/>
                      <a:round/>
                      <a:headEnd len="sm" w="sm" type="none"/>
                      <a:tailEnd len="sm" w="sm" type="none"/>
                    </a:lnT>
                    <a:lnB cap="flat" cmpd="sng" w="9525">
                      <a:solidFill>
                        <a:srgbClr val="000000">
                          <a:alpha val="0"/>
                        </a:srgbClr>
                      </a:solidFill>
                      <a:prstDash val="solid"/>
                      <a:round/>
                      <a:headEnd len="sm" w="sm" type="none"/>
                      <a:tailEnd len="sm" w="sm" type="none"/>
                    </a:lnB>
                  </a:tcPr>
                </a:tc>
              </a:tr>
            </a:tbl>
          </a:graphicData>
        </a:graphic>
      </p:graphicFrame>
      <p:sp>
        <p:nvSpPr>
          <p:cNvPr id="309" name="Google Shape;309;p26"/>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 name="Shape 72"/>
        <p:cNvGrpSpPr/>
        <p:nvPr/>
      </p:nvGrpSpPr>
      <p:grpSpPr>
        <a:xfrm>
          <a:off x="0" y="0"/>
          <a:ext cx="0" cy="0"/>
          <a:chOff x="0" y="0"/>
          <a:chExt cx="0" cy="0"/>
        </a:xfrm>
      </p:grpSpPr>
      <p:sp>
        <p:nvSpPr>
          <p:cNvPr id="73" name="Google Shape;73;p9"/>
          <p:cNvSpPr txBox="1"/>
          <p:nvPr>
            <p:ph type="title"/>
          </p:nvPr>
        </p:nvSpPr>
        <p:spPr>
          <a:xfrm>
            <a:off x="1828800" y="116631"/>
            <a:ext cx="6271591" cy="10667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Objectives</a:t>
            </a:r>
            <a:endParaRPr/>
          </a:p>
        </p:txBody>
      </p:sp>
      <p:sp>
        <p:nvSpPr>
          <p:cNvPr id="74" name="Google Shape;74;p9"/>
          <p:cNvSpPr txBox="1"/>
          <p:nvPr>
            <p:ph idx="1" type="body"/>
          </p:nvPr>
        </p:nvSpPr>
        <p:spPr>
          <a:xfrm>
            <a:off x="304800" y="1447800"/>
            <a:ext cx="8610599" cy="48006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Gill Sans"/>
              <a:buChar char="•"/>
            </a:pPr>
            <a:r>
              <a:rPr b="0" i="0" lang="en-US" sz="2800" u="none" cap="none" strike="noStrike">
                <a:solidFill>
                  <a:schemeClr val="dk1"/>
                </a:solidFill>
                <a:latin typeface="Gill Sans"/>
                <a:ea typeface="Gill Sans"/>
                <a:cs typeface="Gill Sans"/>
                <a:sym typeface="Gill Sans"/>
              </a:rPr>
              <a:t>Learn the basic processes for:</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Backyard Composting</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Grasscycling</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Vermicomposting</a:t>
            </a:r>
            <a:endParaRPr/>
          </a:p>
          <a:p>
            <a:pPr indent="-342900" lvl="0" marL="342900" marR="0" rtl="0" algn="l">
              <a:lnSpc>
                <a:spcPct val="100000"/>
              </a:lnSpc>
              <a:spcBef>
                <a:spcPts val="560"/>
              </a:spcBef>
              <a:spcAft>
                <a:spcPts val="0"/>
              </a:spcAft>
              <a:buClr>
                <a:schemeClr val="dk1"/>
              </a:buClr>
              <a:buSzPts val="2800"/>
              <a:buFont typeface="Gill Sans"/>
              <a:buChar char="•"/>
            </a:pPr>
            <a:r>
              <a:rPr b="0" i="0" lang="en-US" sz="2800" u="none" cap="none" strike="noStrike">
                <a:solidFill>
                  <a:schemeClr val="dk1"/>
                </a:solidFill>
                <a:latin typeface="Gill Sans"/>
                <a:ea typeface="Gill Sans"/>
                <a:cs typeface="Gill Sans"/>
                <a:sym typeface="Gill Sans"/>
              </a:rPr>
              <a:t>Enable you to:</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Decide which composting method(s) is/are appropriate for you &amp; your home</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Create a plan to start composting or expand/improve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your current composting system</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Find additional composting resources</a:t>
            </a:r>
            <a:endParaRPr/>
          </a:p>
        </p:txBody>
      </p:sp>
      <p:sp>
        <p:nvSpPr>
          <p:cNvPr id="75" name="Google Shape;75;p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14" name="Shape 314"/>
        <p:cNvGrpSpPr/>
        <p:nvPr/>
      </p:nvGrpSpPr>
      <p:grpSpPr>
        <a:xfrm>
          <a:off x="0" y="0"/>
          <a:ext cx="0" cy="0"/>
          <a:chOff x="0" y="0"/>
          <a:chExt cx="0" cy="0"/>
        </a:xfrm>
      </p:grpSpPr>
      <p:sp>
        <p:nvSpPr>
          <p:cNvPr id="315" name="Google Shape;315;p27"/>
          <p:cNvSpPr txBox="1"/>
          <p:nvPr>
            <p:ph type="title"/>
          </p:nvPr>
        </p:nvSpPr>
        <p:spPr>
          <a:xfrm>
            <a:off x="1886272"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Building a Hot Composting Pile</a:t>
            </a:r>
            <a:endParaRPr/>
          </a:p>
        </p:txBody>
      </p:sp>
      <p:sp>
        <p:nvSpPr>
          <p:cNvPr id="316" name="Google Shape;316;p27"/>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317" name="Google Shape;317;p27"/>
          <p:cNvSpPr txBox="1"/>
          <p:nvPr/>
        </p:nvSpPr>
        <p:spPr>
          <a:xfrm>
            <a:off x="4355976" y="1551562"/>
            <a:ext cx="4032448" cy="1877437"/>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FF"/>
              </a:buClr>
              <a:buSzPts val="500"/>
              <a:buFont typeface="Arial"/>
              <a:buNone/>
            </a:pPr>
            <a:r>
              <a:rPr b="1" i="0" lang="en-US" sz="2000" u="none" cap="none" strike="noStrike">
                <a:solidFill>
                  <a:srgbClr val="0000FF"/>
                </a:solidFill>
                <a:latin typeface="Arial"/>
                <a:ea typeface="Arial"/>
                <a:cs typeface="Arial"/>
                <a:sym typeface="Arial"/>
              </a:rPr>
              <a:t>Preparation:</a:t>
            </a:r>
            <a:endParaRPr/>
          </a:p>
          <a:p>
            <a:pPr indent="0" lvl="0" marL="0" marR="0" rtl="0" algn="l">
              <a:lnSpc>
                <a:spcPct val="100000"/>
              </a:lnSpc>
              <a:spcBef>
                <a:spcPts val="0"/>
              </a:spcBef>
              <a:spcAft>
                <a:spcPts val="0"/>
              </a:spcAft>
              <a:buClr>
                <a:schemeClr val="dk1"/>
              </a:buClr>
              <a:buSzPts val="500"/>
              <a:buFont typeface="Arial"/>
              <a:buNone/>
            </a:pPr>
            <a:r>
              <a:rPr b="1" i="0" lang="en-US" sz="2000" u="none" cap="none" strike="noStrike">
                <a:solidFill>
                  <a:schemeClr val="dk1"/>
                </a:solidFill>
                <a:latin typeface="Arial"/>
                <a:ea typeface="Arial"/>
                <a:cs typeface="Arial"/>
                <a:sym typeface="Arial"/>
              </a:rPr>
              <a:t>Accumulate</a:t>
            </a:r>
            <a:r>
              <a:rPr b="0" i="0" lang="en-US" sz="2000" u="none" cap="none" strike="noStrike">
                <a:solidFill>
                  <a:schemeClr val="dk1"/>
                </a:solidFill>
                <a:latin typeface="Arial"/>
                <a:ea typeface="Arial"/>
                <a:cs typeface="Arial"/>
                <a:sym typeface="Arial"/>
              </a:rPr>
              <a:t> enough organic material to fill the compost bin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with shredded/chopped pieces (50% greens, 50% browns)</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318" name="Google Shape;318;p27"/>
          <p:cNvSpPr txBox="1"/>
          <p:nvPr/>
        </p:nvSpPr>
        <p:spPr>
          <a:xfrm>
            <a:off x="467543" y="3663021"/>
            <a:ext cx="8352928" cy="255454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Gill Sans"/>
              <a:buNone/>
            </a:pPr>
            <a:r>
              <a:rPr b="0" i="0" lang="en-US" sz="2000" u="none" cap="none" strike="noStrike">
                <a:solidFill>
                  <a:schemeClr val="dk1"/>
                </a:solidFill>
                <a:latin typeface="Gill Sans"/>
                <a:ea typeface="Gill Sans"/>
                <a:cs typeface="Gill Sans"/>
                <a:sym typeface="Gill Sans"/>
              </a:rPr>
              <a:t> </a:t>
            </a:r>
            <a:r>
              <a:rPr b="1" i="0" lang="en-US" sz="2000" u="none" cap="none" strike="noStrike">
                <a:solidFill>
                  <a:schemeClr val="dk1"/>
                </a:solidFill>
                <a:latin typeface="Gill Sans"/>
                <a:ea typeface="Gill Sans"/>
                <a:cs typeface="Gill Sans"/>
                <a:sym typeface="Gill Sans"/>
              </a:rPr>
              <a:t>Day 1: Build the Compost Pile</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Gill Sans"/>
                <a:ea typeface="Gill Sans"/>
                <a:cs typeface="Gill Sans"/>
                <a:sym typeface="Gill Sans"/>
              </a:rPr>
              <a:t>Chop or shred the organic material into pieces 1” – 3”, or smaller.</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Gill Sans"/>
                <a:ea typeface="Gill Sans"/>
                <a:cs typeface="Gill Sans"/>
                <a:sym typeface="Gill Sans"/>
              </a:rPr>
              <a:t>Layer 50% greens &amp; 50% browns, 3” deep layers.</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Gill Sans"/>
                <a:ea typeface="Gill Sans"/>
                <a:cs typeface="Gill Sans"/>
                <a:sym typeface="Gill Sans"/>
              </a:rPr>
              <a:t>Add water as pile grows. Make it “as wet as a wrung out sponge” -- not dripping wet, not dry.</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Gill Sans"/>
                <a:ea typeface="Gill Sans"/>
                <a:cs typeface="Gill Sans"/>
                <a:sym typeface="Gill Sans"/>
              </a:rPr>
              <a:t>Leave air pockets to provide oxygen.</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Gill Sans"/>
                <a:ea typeface="Gill Sans"/>
                <a:cs typeface="Gill Sans"/>
                <a:sym typeface="Gill Sans"/>
              </a:rPr>
              <a:t>Completely fill the bin. Hot composting needs a minimum size of 1 cubic yard (3’ x 3’ x 3’ = 27 cubic feet).</a:t>
            </a:r>
            <a:endParaRPr/>
          </a:p>
        </p:txBody>
      </p:sp>
      <p:sp>
        <p:nvSpPr>
          <p:cNvPr id="319" name="Google Shape;319;p27"/>
          <p:cNvSpPr txBox="1"/>
          <p:nvPr/>
        </p:nvSpPr>
        <p:spPr>
          <a:xfrm>
            <a:off x="395536" y="1490008"/>
            <a:ext cx="3528391" cy="193899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500"/>
              <a:buFont typeface="Gill Sans"/>
              <a:buNone/>
            </a:pPr>
            <a:r>
              <a:rPr b="0" i="0" lang="en-US" sz="2000" u="none" cap="none" strike="noStrike">
                <a:solidFill>
                  <a:schemeClr val="dk1"/>
                </a:solidFill>
                <a:latin typeface="Gill Sans"/>
                <a:ea typeface="Gill Sans"/>
                <a:cs typeface="Gill Sans"/>
                <a:sym typeface="Gill Sans"/>
              </a:rPr>
              <a:t>Reminder:  </a:t>
            </a:r>
            <a:r>
              <a:rPr b="1" i="0" lang="en-US" sz="2000" u="none" cap="none" strike="noStrike">
                <a:solidFill>
                  <a:schemeClr val="dk1"/>
                </a:solidFill>
                <a:latin typeface="Gill Sans"/>
                <a:ea typeface="Gill Sans"/>
                <a:cs typeface="Gill Sans"/>
                <a:sym typeface="Gill Sans"/>
              </a:rPr>
              <a:t>Hot Composting</a:t>
            </a:r>
            <a:endParaRPr/>
          </a:p>
          <a:p>
            <a:pPr indent="0" lvl="0" marL="0" marR="0" rtl="0" algn="l">
              <a:lnSpc>
                <a:spcPct val="100000"/>
              </a:lnSpc>
              <a:spcBef>
                <a:spcPts val="0"/>
              </a:spcBef>
              <a:spcAft>
                <a:spcPts val="0"/>
              </a:spcAft>
              <a:buClr>
                <a:schemeClr val="dk1"/>
              </a:buClr>
              <a:buSzPts val="500"/>
              <a:buFont typeface="Gill Sans"/>
              <a:buNone/>
            </a:pPr>
            <a:r>
              <a:rPr b="0" i="0" lang="en-US" sz="2000" u="none" cap="none" strike="noStrike">
                <a:solidFill>
                  <a:schemeClr val="dk1"/>
                </a:solidFill>
                <a:latin typeface="Gill Sans"/>
                <a:ea typeface="Gill Sans"/>
                <a:cs typeface="Gill Sans"/>
                <a:sym typeface="Gill Sans"/>
              </a:rPr>
              <a:t>A monitored compost pile that is turned frequently, reaches high temperatures and is ready for harvest in shorter time than cold composting.</a:t>
            </a:r>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24" name="Shape 324"/>
        <p:cNvGrpSpPr/>
        <p:nvPr/>
      </p:nvGrpSpPr>
      <p:grpSpPr>
        <a:xfrm>
          <a:off x="0" y="0"/>
          <a:ext cx="0" cy="0"/>
          <a:chOff x="0" y="0"/>
          <a:chExt cx="0" cy="0"/>
        </a:xfrm>
      </p:grpSpPr>
      <p:sp>
        <p:nvSpPr>
          <p:cNvPr id="325" name="Google Shape;325;p28"/>
          <p:cNvSpPr txBox="1"/>
          <p:nvPr>
            <p:ph type="title"/>
          </p:nvPr>
        </p:nvSpPr>
        <p:spPr>
          <a:xfrm>
            <a:off x="1886272"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Maintaining a Hot Composting Pile</a:t>
            </a:r>
            <a:endParaRPr/>
          </a:p>
        </p:txBody>
      </p:sp>
      <p:sp>
        <p:nvSpPr>
          <p:cNvPr id="326" name="Google Shape;326;p28"/>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327" name="Google Shape;327;p28"/>
          <p:cNvPicPr preferRelativeResize="0"/>
          <p:nvPr/>
        </p:nvPicPr>
        <p:blipFill rotWithShape="1">
          <a:blip r:embed="rId3">
            <a:alphaModFix/>
          </a:blip>
          <a:srcRect b="0" l="0" r="0" t="0"/>
          <a:stretch/>
        </p:blipFill>
        <p:spPr>
          <a:xfrm>
            <a:off x="3779912" y="1628800"/>
            <a:ext cx="4941272" cy="3168351"/>
          </a:xfrm>
          <a:prstGeom prst="rect">
            <a:avLst/>
          </a:prstGeom>
          <a:noFill/>
          <a:ln>
            <a:noFill/>
          </a:ln>
        </p:spPr>
      </p:pic>
      <p:sp>
        <p:nvSpPr>
          <p:cNvPr id="328" name="Google Shape;328;p28"/>
          <p:cNvSpPr txBox="1"/>
          <p:nvPr/>
        </p:nvSpPr>
        <p:spPr>
          <a:xfrm>
            <a:off x="323528" y="4894128"/>
            <a:ext cx="7920880" cy="1477328"/>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Days 31 – 60: Monitor &amp; Turn Occasionally</a:t>
            </a:r>
            <a:br>
              <a:rPr b="1"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Mesophilic Range, 70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 90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ideal </a:t>
            </a:r>
            <a:endParaRPr/>
          </a:p>
          <a:p>
            <a:pPr indent="-342900" lvl="0" marL="342900" marR="0" rtl="0" algn="l">
              <a:lnSpc>
                <a:spcPct val="100000"/>
              </a:lnSpc>
              <a:spcBef>
                <a:spcPts val="0"/>
              </a:spcBef>
              <a:spcAft>
                <a:spcPts val="0"/>
              </a:spcAft>
              <a:buClr>
                <a:schemeClr val="dk1"/>
              </a:buClr>
              <a:buSzPts val="1000"/>
              <a:buFont typeface="Arial"/>
              <a:buNone/>
            </a:pPr>
            <a:r>
              <a:t/>
            </a:r>
            <a:endParaRPr b="1" i="0" sz="10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Days 61 – 90 or longer: Complete the Process </a:t>
            </a:r>
            <a:br>
              <a:rPr b="1"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Psychrophilic Range</a:t>
            </a:r>
            <a:r>
              <a:rPr b="1" i="0" lang="en-US" sz="2000" u="none" cap="none" strike="noStrike">
                <a:solidFill>
                  <a:schemeClr val="dk1"/>
                </a:solidFill>
                <a:latin typeface="Arial"/>
                <a:ea typeface="Arial"/>
                <a:cs typeface="Arial"/>
                <a:sym typeface="Arial"/>
              </a:rPr>
              <a:t>, </a:t>
            </a:r>
            <a:r>
              <a:rPr b="0" i="0" lang="en-US" sz="2000" u="none" cap="none" strike="noStrike">
                <a:solidFill>
                  <a:schemeClr val="dk1"/>
                </a:solidFill>
                <a:latin typeface="Arial"/>
                <a:ea typeface="Arial"/>
                <a:cs typeface="Arial"/>
                <a:sym typeface="Arial"/>
              </a:rPr>
              <a:t>50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 70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ideal </a:t>
            </a:r>
            <a:endParaRPr/>
          </a:p>
        </p:txBody>
      </p:sp>
      <p:sp>
        <p:nvSpPr>
          <p:cNvPr id="329" name="Google Shape;329;p28"/>
          <p:cNvSpPr txBox="1"/>
          <p:nvPr/>
        </p:nvSpPr>
        <p:spPr>
          <a:xfrm>
            <a:off x="395536" y="1667702"/>
            <a:ext cx="3384375" cy="301620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Days 3 – 14: </a:t>
            </a:r>
            <a:br>
              <a:rPr b="1" i="0" lang="en-US" sz="2000" u="none" cap="none" strike="noStrike">
                <a:solidFill>
                  <a:schemeClr val="dk1"/>
                </a:solidFill>
                <a:latin typeface="Arial"/>
                <a:ea typeface="Arial"/>
                <a:cs typeface="Arial"/>
                <a:sym typeface="Arial"/>
              </a:rPr>
            </a:br>
            <a:r>
              <a:rPr b="1" i="0" lang="en-US" sz="2000" u="none" cap="none" strike="noStrike">
                <a:solidFill>
                  <a:schemeClr val="dk1"/>
                </a:solidFill>
                <a:latin typeface="Arial"/>
                <a:ea typeface="Arial"/>
                <a:cs typeface="Arial"/>
                <a:sym typeface="Arial"/>
              </a:rPr>
              <a:t>Monitor &amp; Turn Often</a:t>
            </a:r>
            <a:br>
              <a:rPr b="1"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Thermophilic Range, 140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F-150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ideal </a:t>
            </a:r>
            <a:endParaRPr/>
          </a:p>
          <a:p>
            <a:pPr indent="-342900" lvl="0" marL="342900" marR="0" rtl="0" algn="l">
              <a:lnSpc>
                <a:spcPct val="100000"/>
              </a:lnSpc>
              <a:spcBef>
                <a:spcPts val="0"/>
              </a:spcBef>
              <a:spcAft>
                <a:spcPts val="0"/>
              </a:spcAft>
              <a:buClr>
                <a:schemeClr val="dk1"/>
              </a:buClr>
              <a:buSzPts val="1000"/>
              <a:buFont typeface="Arial"/>
              <a:buNone/>
            </a:pPr>
            <a:r>
              <a:t/>
            </a:r>
            <a:endParaRPr b="0" i="0" sz="1000" u="none" cap="none" strike="noStrike">
              <a:solidFill>
                <a:schemeClr val="dk1"/>
              </a:solidFill>
              <a:latin typeface="Arial"/>
              <a:ea typeface="Arial"/>
              <a:cs typeface="Arial"/>
              <a:sym typeface="Arial"/>
            </a:endParaRPr>
          </a:p>
          <a:p>
            <a:pPr indent="-342900" lvl="0" marL="342900" marR="0" rtl="0" algn="l">
              <a:lnSpc>
                <a:spcPct val="100000"/>
              </a:lnSpc>
              <a:spcBef>
                <a:spcPts val="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Days 15 – 30: </a:t>
            </a:r>
            <a:br>
              <a:rPr b="1" i="0" lang="en-US" sz="2000" u="none" cap="none" strike="noStrike">
                <a:solidFill>
                  <a:schemeClr val="dk1"/>
                </a:solidFill>
                <a:latin typeface="Arial"/>
                <a:ea typeface="Arial"/>
                <a:cs typeface="Arial"/>
                <a:sym typeface="Arial"/>
              </a:rPr>
            </a:br>
            <a:r>
              <a:rPr b="1" i="0" lang="en-US" sz="2000" u="none" cap="none" strike="noStrike">
                <a:solidFill>
                  <a:schemeClr val="dk1"/>
                </a:solidFill>
                <a:latin typeface="Arial"/>
                <a:ea typeface="Arial"/>
                <a:cs typeface="Arial"/>
                <a:sym typeface="Arial"/>
              </a:rPr>
              <a:t>Monitor &amp; Turn</a:t>
            </a:r>
            <a:br>
              <a:rPr b="1"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Thermophilic - Mesophilic Range</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100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F-140</a:t>
            </a:r>
            <a:r>
              <a:rPr b="0" baseline="30000" i="0" lang="en-US" sz="2000" u="none" cap="none" strike="noStrike">
                <a:solidFill>
                  <a:schemeClr val="dk1"/>
                </a:solidFill>
                <a:latin typeface="Arial"/>
                <a:ea typeface="Arial"/>
                <a:cs typeface="Arial"/>
                <a:sym typeface="Arial"/>
              </a:rPr>
              <a:t>o</a:t>
            </a:r>
            <a:r>
              <a:rPr b="0" i="0" lang="en-US" sz="2000" u="none" cap="none" strike="noStrike">
                <a:solidFill>
                  <a:schemeClr val="dk1"/>
                </a:solidFill>
                <a:latin typeface="Arial"/>
                <a:ea typeface="Arial"/>
                <a:cs typeface="Arial"/>
                <a:sym typeface="Arial"/>
              </a:rPr>
              <a:t>F ideal </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34" name="Shape 334"/>
        <p:cNvGrpSpPr/>
        <p:nvPr/>
      </p:nvGrpSpPr>
      <p:grpSpPr>
        <a:xfrm>
          <a:off x="0" y="0"/>
          <a:ext cx="0" cy="0"/>
          <a:chOff x="0" y="0"/>
          <a:chExt cx="0" cy="0"/>
        </a:xfrm>
      </p:grpSpPr>
      <p:sp>
        <p:nvSpPr>
          <p:cNvPr id="335" name="Google Shape;335;p29"/>
          <p:cNvSpPr txBox="1"/>
          <p:nvPr>
            <p:ph type="title"/>
          </p:nvPr>
        </p:nvSpPr>
        <p:spPr>
          <a:xfrm>
            <a:off x="1886272"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Maintaining a Hot Composting Pile</a:t>
            </a:r>
            <a:endParaRPr/>
          </a:p>
        </p:txBody>
      </p:sp>
      <p:sp>
        <p:nvSpPr>
          <p:cNvPr id="336" name="Google Shape;336;p2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337" name="Google Shape;337;p29"/>
          <p:cNvSpPr txBox="1"/>
          <p:nvPr/>
        </p:nvSpPr>
        <p:spPr>
          <a:xfrm>
            <a:off x="395536" y="1158938"/>
            <a:ext cx="8352928" cy="54384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Days 3 – 14: Thermophilic Range</a:t>
            </a:r>
            <a:endParaRPr/>
          </a:p>
          <a:p>
            <a:pPr indent="0" lvl="0" marL="0" marR="0" rtl="0" algn="l">
              <a:lnSpc>
                <a:spcPct val="100000"/>
              </a:lnSpc>
              <a:spcBef>
                <a:spcPts val="54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Check temperature</a:t>
            </a:r>
            <a:r>
              <a:rPr b="0" i="0" lang="en-US" sz="1800" u="none" cap="none" strike="noStrike">
                <a:solidFill>
                  <a:schemeClr val="dk1"/>
                </a:solidFill>
                <a:latin typeface="Gill Sans"/>
                <a:ea typeface="Gill Sans"/>
                <a:cs typeface="Gill Sans"/>
                <a:sym typeface="Gill Sans"/>
              </a:rPr>
              <a:t> in several locations. If it doesn’t heat up, check green/brown mix, moisture level and air exposure.  The ideal temperature is 140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Arial"/>
                <a:ea typeface="Arial"/>
                <a:cs typeface="Arial"/>
                <a:sym typeface="Arial"/>
              </a:rPr>
              <a:t>F</a:t>
            </a:r>
            <a:r>
              <a:rPr b="0" i="0" lang="en-US" sz="1800" u="none" cap="none" strike="noStrike">
                <a:solidFill>
                  <a:schemeClr val="dk1"/>
                </a:solidFill>
                <a:latin typeface="Gill Sans"/>
                <a:ea typeface="Gill Sans"/>
                <a:cs typeface="Gill Sans"/>
                <a:sym typeface="Gill Sans"/>
              </a:rPr>
              <a:t>-150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Arial"/>
                <a:ea typeface="Arial"/>
                <a:cs typeface="Arial"/>
                <a:sym typeface="Arial"/>
              </a:rPr>
              <a:t>F</a:t>
            </a:r>
            <a:r>
              <a:rPr b="0" i="0" lang="en-US" sz="1800" u="none" cap="none" strike="noStrike">
                <a:solidFill>
                  <a:schemeClr val="dk1"/>
                </a:solidFill>
                <a:latin typeface="Gill Sans"/>
                <a:ea typeface="Gill Sans"/>
                <a:cs typeface="Gill Sans"/>
                <a:sym typeface="Gill Sans"/>
              </a:rPr>
              <a:t> uniformly throughout the pile.  Avoid temperatures exceeding 160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(creates ash which is low in nutrients).</a:t>
            </a:r>
            <a:endParaRPr/>
          </a:p>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Turn</a:t>
            </a:r>
            <a:r>
              <a:rPr b="0" i="0" lang="en-US" sz="1800" u="none" cap="none" strike="noStrike">
                <a:solidFill>
                  <a:schemeClr val="dk1"/>
                </a:solidFill>
                <a:latin typeface="Gill Sans"/>
                <a:ea typeface="Gill Sans"/>
                <a:cs typeface="Gill Sans"/>
                <a:sym typeface="Gill Sans"/>
              </a:rPr>
              <a:t> compost pile a minimum of once per week with a spade or fork, ideally every 2-3 days for the first 2 weeks. If turning is not possible, use an aeration tool to allow oxygen and water to enter the pile. It’s normal for the pile to be steaming.</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While turning, look for dry spots, add water as needed (normally a pile needs some water at this stage). Make it as wet as a wrung out sponge -- not dripping wet, not dry. </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 </a:t>
            </a:r>
            <a:endParaRPr/>
          </a:p>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Days 15 – 30: Thermophilic - Mesophilic Range</a:t>
            </a:r>
            <a:endParaRPr/>
          </a:p>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Check temperature</a:t>
            </a:r>
            <a:r>
              <a:rPr b="0" i="0" lang="en-US" sz="1800" u="none" cap="none" strike="noStrike">
                <a:solidFill>
                  <a:schemeClr val="dk1"/>
                </a:solidFill>
                <a:latin typeface="Gill Sans"/>
                <a:ea typeface="Gill Sans"/>
                <a:cs typeface="Gill Sans"/>
                <a:sym typeface="Gill Sans"/>
              </a:rPr>
              <a:t> of compost pile in several locations. The ideal temperature is 140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F-150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at the beginning, then approximately 100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towards the end of 30 days (uniformly throughout the pile). If it’s not, check moisture and air levels. </a:t>
            </a:r>
            <a:endParaRPr/>
          </a:p>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Turn</a:t>
            </a:r>
            <a:r>
              <a:rPr b="0" i="0" lang="en-US" sz="1800" u="none" cap="none" strike="noStrike">
                <a:solidFill>
                  <a:schemeClr val="dk1"/>
                </a:solidFill>
                <a:latin typeface="Gill Sans"/>
                <a:ea typeface="Gill Sans"/>
                <a:cs typeface="Gill Sans"/>
                <a:sym typeface="Gill Sans"/>
              </a:rPr>
              <a:t> compost pile a minimum of once per week. If turning is not possible, use the aeration tool to allow oxygen and water to enter the pile.</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While turning, look for dry spots, add water as needed. Make it as wet as </a:t>
            </a:r>
            <a:br>
              <a:rPr b="0" i="0" lang="en-US" sz="1800" u="none" cap="none" strike="noStrike">
                <a:solidFill>
                  <a:schemeClr val="dk1"/>
                </a:solidFill>
                <a:latin typeface="Gill Sans"/>
                <a:ea typeface="Gill Sans"/>
                <a:cs typeface="Gill Sans"/>
                <a:sym typeface="Gill Sans"/>
              </a:rPr>
            </a:br>
            <a:r>
              <a:rPr b="0" i="0" lang="en-US" sz="1800" u="none" cap="none" strike="noStrike">
                <a:solidFill>
                  <a:schemeClr val="dk1"/>
                </a:solidFill>
                <a:latin typeface="Gill Sans"/>
                <a:ea typeface="Gill Sans"/>
                <a:cs typeface="Gill Sans"/>
                <a:sym typeface="Gill Sans"/>
              </a:rPr>
              <a:t>a wrung out sponge.  </a:t>
            </a:r>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42" name="Shape 342"/>
        <p:cNvGrpSpPr/>
        <p:nvPr/>
      </p:nvGrpSpPr>
      <p:grpSpPr>
        <a:xfrm>
          <a:off x="0" y="0"/>
          <a:ext cx="0" cy="0"/>
          <a:chOff x="0" y="0"/>
          <a:chExt cx="0" cy="0"/>
        </a:xfrm>
      </p:grpSpPr>
      <p:sp>
        <p:nvSpPr>
          <p:cNvPr id="343" name="Google Shape;343;p30"/>
          <p:cNvSpPr txBox="1"/>
          <p:nvPr>
            <p:ph type="title"/>
          </p:nvPr>
        </p:nvSpPr>
        <p:spPr>
          <a:xfrm>
            <a:off x="1886272"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Maintaining a Hot Composting Pile</a:t>
            </a:r>
            <a:endParaRPr/>
          </a:p>
        </p:txBody>
      </p:sp>
      <p:sp>
        <p:nvSpPr>
          <p:cNvPr id="344" name="Google Shape;344;p30"/>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345" name="Google Shape;345;p30"/>
          <p:cNvSpPr txBox="1"/>
          <p:nvPr/>
        </p:nvSpPr>
        <p:spPr>
          <a:xfrm>
            <a:off x="395536" y="1528909"/>
            <a:ext cx="8352928" cy="4924425"/>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Days 31 – 60: Mesophilic Range</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Turn the compost pile every 2 - 3 weeks. If turning is not possible, use an aeration tool to allow oxygen and water to enter the pile. The temperature should be between 70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 100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While turning, look for dry spots, add water as needed (normally needs a small amount of water at this stage). </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The pile will not be steaming, but still warm to the touch.</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Bugs and worms may join in to assist the decomposition process.</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 </a:t>
            </a:r>
            <a:endParaRPr/>
          </a:p>
          <a:p>
            <a:pPr indent="0" lvl="0" marL="0" marR="0" rtl="0" algn="l">
              <a:lnSpc>
                <a:spcPct val="100000"/>
              </a:lnSpc>
              <a:spcBef>
                <a:spcPts val="0"/>
              </a:spcBef>
              <a:spcAft>
                <a:spcPts val="0"/>
              </a:spcAft>
              <a:buClr>
                <a:schemeClr val="dk1"/>
              </a:buClr>
              <a:buSzPts val="450"/>
              <a:buFont typeface="Gill Sans"/>
              <a:buNone/>
            </a:pPr>
            <a:r>
              <a:rPr b="1" i="0" lang="en-US" sz="1800" u="none" cap="none" strike="noStrike">
                <a:solidFill>
                  <a:schemeClr val="dk1"/>
                </a:solidFill>
                <a:latin typeface="Gill Sans"/>
                <a:ea typeface="Gill Sans"/>
                <a:cs typeface="Gill Sans"/>
                <a:sym typeface="Gill Sans"/>
              </a:rPr>
              <a:t>Days 61 – 90 or longer: Completing the Process (Psychrophilic Range)</a:t>
            </a:r>
            <a:endParaRPr/>
          </a:p>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Let the compost mature. The temperature should be approximately 50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 70</a:t>
            </a:r>
            <a:r>
              <a:rPr b="0" baseline="30000" i="0" lang="en-US" sz="1800" u="none" cap="none" strike="noStrike">
                <a:solidFill>
                  <a:schemeClr val="dk1"/>
                </a:solidFill>
                <a:latin typeface="Arial"/>
                <a:ea typeface="Arial"/>
                <a:cs typeface="Arial"/>
                <a:sym typeface="Arial"/>
              </a:rPr>
              <a:t>o</a:t>
            </a:r>
            <a:r>
              <a:rPr b="0" i="0" lang="en-US" sz="1800" u="none" cap="none" strike="noStrike">
                <a:solidFill>
                  <a:schemeClr val="dk1"/>
                </a:solidFill>
                <a:latin typeface="Gill Sans"/>
                <a:ea typeface="Gill Sans"/>
                <a:cs typeface="Gill Sans"/>
                <a:sym typeface="Gill Sans"/>
              </a:rPr>
              <a:t>F (depends on the ambient temperature). Use an aeration tool to allow oxygen to enter the pile. Add water if needed (normally not needed).</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FF"/>
              </a:buClr>
              <a:buSzPts val="500"/>
              <a:buFont typeface="Arial"/>
              <a:buNone/>
            </a:pPr>
            <a:r>
              <a:rPr b="0" i="0" lang="en-US" sz="2000" u="none" cap="none" strike="noStrike">
                <a:solidFill>
                  <a:srgbClr val="0000FF"/>
                </a:solidFill>
                <a:latin typeface="Arial"/>
                <a:ea typeface="Arial"/>
                <a:cs typeface="Arial"/>
                <a:sym typeface="Arial"/>
              </a:rPr>
              <a:t>Adapt the “recipe”to fit your backyard, materials on hand, time available and how the composting process is progressing. It’s like cooking or baking, each time you do it -- you can get a different result.</a:t>
            </a:r>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0" name="Shape 350"/>
        <p:cNvGrpSpPr/>
        <p:nvPr/>
      </p:nvGrpSpPr>
      <p:grpSpPr>
        <a:xfrm>
          <a:off x="0" y="0"/>
          <a:ext cx="0" cy="0"/>
          <a:chOff x="0" y="0"/>
          <a:chExt cx="0" cy="0"/>
        </a:xfrm>
      </p:grpSpPr>
      <p:sp>
        <p:nvSpPr>
          <p:cNvPr id="351" name="Google Shape;351;p31"/>
          <p:cNvSpPr txBox="1"/>
          <p:nvPr>
            <p:ph type="title"/>
          </p:nvPr>
        </p:nvSpPr>
        <p:spPr>
          <a:xfrm>
            <a:off x="1691680" y="129952"/>
            <a:ext cx="7207695" cy="10667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Troubleshooting a Hot Compost Pile</a:t>
            </a:r>
            <a:endParaRPr/>
          </a:p>
        </p:txBody>
      </p:sp>
      <p:sp>
        <p:nvSpPr>
          <p:cNvPr id="352" name="Google Shape;352;p31"/>
          <p:cNvSpPr txBox="1"/>
          <p:nvPr>
            <p:ph idx="1" type="body"/>
          </p:nvPr>
        </p:nvSpPr>
        <p:spPr>
          <a:xfrm>
            <a:off x="611560" y="1268759"/>
            <a:ext cx="7696199" cy="5472607"/>
          </a:xfrm>
          <a:prstGeom prst="rect">
            <a:avLst/>
          </a:prstGeom>
          <a:noFill/>
          <a:ln>
            <a:noFill/>
          </a:ln>
        </p:spPr>
        <p:txBody>
          <a:bodyPr anchorCtr="0" anchor="t" bIns="45700" lIns="91425" spcFirstLastPara="1" rIns="91425" wrap="square" tIns="45700">
            <a:noAutofit/>
          </a:bodyPr>
          <a:lstStyle/>
          <a:p>
            <a:pPr indent="0" lvl="0" marL="0" marR="0" rtl="0" algn="l">
              <a:lnSpc>
                <a:spcPct val="80000"/>
              </a:lnSpc>
              <a:spcBef>
                <a:spcPts val="0"/>
              </a:spcBef>
              <a:spcAft>
                <a:spcPts val="0"/>
              </a:spcAft>
              <a:buClr>
                <a:srgbClr val="0000FF"/>
              </a:buClr>
              <a:buSzPts val="700"/>
              <a:buFont typeface="Arial"/>
              <a:buNone/>
            </a:pPr>
            <a:r>
              <a:rPr b="1" i="0" lang="en-US" sz="2800" u="none" cap="none" strike="noStrike">
                <a:solidFill>
                  <a:srgbClr val="0000FF"/>
                </a:solidFill>
                <a:latin typeface="Arial"/>
                <a:ea typeface="Arial"/>
                <a:cs typeface="Arial"/>
                <a:sym typeface="Arial"/>
              </a:rPr>
              <a:t>Why Won’t My Pile Get Hot?</a:t>
            </a:r>
            <a:endParaRPr/>
          </a:p>
          <a:p>
            <a:pPr indent="-3429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Not enough volume</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 small yard/garden generates about 1 - 3 cubic ft. of material per week (varies by season).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27 cubic ft. is needed to initiate a hot compost pile.</a:t>
            </a:r>
            <a:endParaRPr/>
          </a:p>
          <a:p>
            <a:pPr indent="-3429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Materials not chopped fine enough</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Ideal size for raw materials is 0.5” – 1.5”</a:t>
            </a:r>
            <a:endParaRPr/>
          </a:p>
          <a:p>
            <a:pPr indent="-3429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Improper C:N ratio </a:t>
            </a:r>
            <a:r>
              <a:rPr b="0" i="0" lang="en-US" sz="2000" u="none" cap="none" strike="noStrike">
                <a:solidFill>
                  <a:schemeClr val="dk1"/>
                </a:solidFill>
                <a:latin typeface="Arial"/>
                <a:ea typeface="Arial"/>
                <a:cs typeface="Arial"/>
                <a:sym typeface="Arial"/>
              </a:rPr>
              <a:t>(25-30:1 is ideal)</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 If there’s too much nitrogen, the pile quickly “burns out”, cools, and becomes soggy.</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If too little nitrogen, the pile never heats up.</a:t>
            </a:r>
            <a:endParaRPr/>
          </a:p>
          <a:p>
            <a:pPr indent="-3429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Not enough water</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 dry pile decays very slowly, if at all.</a:t>
            </a:r>
            <a:endParaRPr/>
          </a:p>
          <a:p>
            <a:pPr indent="-342900" lvl="0" marL="342900" marR="0" rtl="0" algn="l">
              <a:lnSpc>
                <a:spcPct val="8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Not enough oxygen</a:t>
            </a:r>
            <a:endParaRPr/>
          </a:p>
          <a:p>
            <a:pPr indent="-285750" lvl="1" marL="742950" marR="0" rtl="0" algn="l">
              <a:lnSpc>
                <a:spcPct val="8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All the oxygen inside the pile has been used up by the rapid decomposition process. Turn the pile to aerate it.</a:t>
            </a:r>
            <a:endParaRPr/>
          </a:p>
          <a:p>
            <a:pPr indent="-285750" lvl="1" marL="742950" marR="0" rtl="0" algn="l">
              <a:lnSpc>
                <a:spcPct val="80000"/>
              </a:lnSpc>
              <a:spcBef>
                <a:spcPts val="480"/>
              </a:spcBef>
              <a:spcAft>
                <a:spcPts val="0"/>
              </a:spcAft>
              <a:buClr>
                <a:schemeClr val="dk1"/>
              </a:buClr>
              <a:buSzPts val="2400"/>
              <a:buFont typeface="Gill Sans"/>
              <a:buNone/>
            </a:pPr>
            <a:r>
              <a:t/>
            </a:r>
            <a:endParaRPr b="0" i="0" sz="2400" u="none" cap="none" strike="noStrike">
              <a:solidFill>
                <a:schemeClr val="dk1"/>
              </a:solidFill>
              <a:latin typeface="Arial"/>
              <a:ea typeface="Arial"/>
              <a:cs typeface="Arial"/>
              <a:sym typeface="Arial"/>
            </a:endParaRPr>
          </a:p>
        </p:txBody>
      </p:sp>
      <p:sp>
        <p:nvSpPr>
          <p:cNvPr id="353" name="Google Shape;353;p3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58" name="Shape 358"/>
        <p:cNvGrpSpPr/>
        <p:nvPr/>
      </p:nvGrpSpPr>
      <p:grpSpPr>
        <a:xfrm>
          <a:off x="0" y="0"/>
          <a:ext cx="0" cy="0"/>
          <a:chOff x="0" y="0"/>
          <a:chExt cx="0" cy="0"/>
        </a:xfrm>
      </p:grpSpPr>
      <p:sp>
        <p:nvSpPr>
          <p:cNvPr id="359" name="Google Shape;359;p32"/>
          <p:cNvSpPr txBox="1"/>
          <p:nvPr>
            <p:ph type="title"/>
          </p:nvPr>
        </p:nvSpPr>
        <p:spPr>
          <a:xfrm>
            <a:off x="1828800" y="46038"/>
            <a:ext cx="6415607"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Composting Tools</a:t>
            </a:r>
            <a:endParaRPr/>
          </a:p>
        </p:txBody>
      </p:sp>
      <p:sp>
        <p:nvSpPr>
          <p:cNvPr id="360" name="Google Shape;360;p32"/>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361" name="Google Shape;361;p32"/>
          <p:cNvPicPr preferRelativeResize="0"/>
          <p:nvPr/>
        </p:nvPicPr>
        <p:blipFill rotWithShape="1">
          <a:blip r:embed="rId3">
            <a:alphaModFix/>
          </a:blip>
          <a:srcRect b="0" l="0" r="0" t="0"/>
          <a:stretch/>
        </p:blipFill>
        <p:spPr>
          <a:xfrm>
            <a:off x="2483767" y="4005064"/>
            <a:ext cx="2520279" cy="2592287"/>
          </a:xfrm>
          <a:prstGeom prst="rect">
            <a:avLst/>
          </a:prstGeom>
          <a:noFill/>
          <a:ln>
            <a:noFill/>
          </a:ln>
        </p:spPr>
      </p:pic>
      <p:pic>
        <p:nvPicPr>
          <p:cNvPr id="362" name="Google Shape;362;p32"/>
          <p:cNvPicPr preferRelativeResize="0"/>
          <p:nvPr/>
        </p:nvPicPr>
        <p:blipFill rotWithShape="1">
          <a:blip r:embed="rId4">
            <a:alphaModFix/>
          </a:blip>
          <a:srcRect b="0" l="0" r="0" t="0"/>
          <a:stretch/>
        </p:blipFill>
        <p:spPr>
          <a:xfrm>
            <a:off x="1704111" y="5313639"/>
            <a:ext cx="995679" cy="995679"/>
          </a:xfrm>
          <a:prstGeom prst="rect">
            <a:avLst/>
          </a:prstGeom>
          <a:noFill/>
          <a:ln>
            <a:noFill/>
          </a:ln>
        </p:spPr>
      </p:pic>
      <p:pic>
        <p:nvPicPr>
          <p:cNvPr id="363" name="Google Shape;363;p32"/>
          <p:cNvPicPr preferRelativeResize="0"/>
          <p:nvPr/>
        </p:nvPicPr>
        <p:blipFill rotWithShape="1">
          <a:blip r:embed="rId5">
            <a:alphaModFix/>
          </a:blip>
          <a:srcRect b="0" l="0" r="0" t="0"/>
          <a:stretch/>
        </p:blipFill>
        <p:spPr>
          <a:xfrm>
            <a:off x="323528" y="4449544"/>
            <a:ext cx="1148079" cy="1696720"/>
          </a:xfrm>
          <a:prstGeom prst="rect">
            <a:avLst/>
          </a:prstGeom>
          <a:noFill/>
          <a:ln>
            <a:noFill/>
          </a:ln>
        </p:spPr>
      </p:pic>
      <p:sp>
        <p:nvSpPr>
          <p:cNvPr id="364" name="Google Shape;364;p32"/>
          <p:cNvSpPr txBox="1"/>
          <p:nvPr/>
        </p:nvSpPr>
        <p:spPr>
          <a:xfrm>
            <a:off x="1259632" y="4509119"/>
            <a:ext cx="2160240"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22222"/>
              </a:buClr>
              <a:buSzPts val="450"/>
              <a:buFont typeface="Arial"/>
              <a:buNone/>
            </a:pPr>
            <a:r>
              <a:rPr b="0" i="0" lang="en-US" sz="1800" u="none" cap="none" strike="noStrike">
                <a:solidFill>
                  <a:srgbClr val="222222"/>
                </a:solidFill>
                <a:latin typeface="Arial"/>
                <a:ea typeface="Arial"/>
                <a:cs typeface="Arial"/>
                <a:sym typeface="Arial"/>
              </a:rPr>
              <a:t>Shears, Pruners, Chipper/shredder</a:t>
            </a:r>
            <a:endParaRPr/>
          </a:p>
          <a:p>
            <a:pPr indent="0" lvl="0" marL="0" marR="0" rtl="0" algn="l">
              <a:lnSpc>
                <a:spcPct val="100000"/>
              </a:lnSpc>
              <a:spcBef>
                <a:spcPts val="0"/>
              </a:spcBef>
              <a:spcAft>
                <a:spcPts val="0"/>
              </a:spcAft>
              <a:buClr>
                <a:schemeClr val="dk1"/>
              </a:buClr>
              <a:buSzPts val="300"/>
              <a:buFont typeface="Cambria"/>
              <a:buNone/>
            </a:pPr>
            <a:r>
              <a:rPr b="0" i="0" lang="en-US" sz="1200" u="none" cap="none" strike="noStrike">
                <a:solidFill>
                  <a:schemeClr val="dk1"/>
                </a:solidFill>
                <a:latin typeface="Cambria"/>
                <a:ea typeface="Cambria"/>
                <a:cs typeface="Cambria"/>
                <a:sym typeface="Cambria"/>
              </a:rPr>
              <a:t> </a:t>
            </a:r>
            <a:endParaRPr/>
          </a:p>
        </p:txBody>
      </p:sp>
      <p:pic>
        <p:nvPicPr>
          <p:cNvPr id="365" name="Google Shape;365;p32"/>
          <p:cNvPicPr preferRelativeResize="0"/>
          <p:nvPr/>
        </p:nvPicPr>
        <p:blipFill rotWithShape="1">
          <a:blip r:embed="rId6">
            <a:alphaModFix/>
          </a:blip>
          <a:srcRect b="0" l="0" r="0" t="0"/>
          <a:stretch/>
        </p:blipFill>
        <p:spPr>
          <a:xfrm>
            <a:off x="1159621" y="1313944"/>
            <a:ext cx="2088232" cy="2763128"/>
          </a:xfrm>
          <a:prstGeom prst="rect">
            <a:avLst/>
          </a:prstGeom>
          <a:noFill/>
          <a:ln>
            <a:noFill/>
          </a:ln>
        </p:spPr>
      </p:pic>
      <p:pic>
        <p:nvPicPr>
          <p:cNvPr id="366" name="Google Shape;366;p32"/>
          <p:cNvPicPr preferRelativeResize="0"/>
          <p:nvPr/>
        </p:nvPicPr>
        <p:blipFill rotWithShape="1">
          <a:blip r:embed="rId7">
            <a:alphaModFix/>
          </a:blip>
          <a:srcRect b="0" l="0" r="0" t="0"/>
          <a:stretch/>
        </p:blipFill>
        <p:spPr>
          <a:xfrm>
            <a:off x="4499992" y="3356992"/>
            <a:ext cx="2304256" cy="2664295"/>
          </a:xfrm>
          <a:prstGeom prst="rect">
            <a:avLst/>
          </a:prstGeom>
          <a:noFill/>
          <a:ln>
            <a:noFill/>
          </a:ln>
        </p:spPr>
      </p:pic>
      <p:pic>
        <p:nvPicPr>
          <p:cNvPr id="367" name="Google Shape;367;p32"/>
          <p:cNvPicPr preferRelativeResize="0"/>
          <p:nvPr/>
        </p:nvPicPr>
        <p:blipFill rotWithShape="1">
          <a:blip r:embed="rId8">
            <a:alphaModFix/>
          </a:blip>
          <a:srcRect b="0" l="0" r="0" t="0"/>
          <a:stretch/>
        </p:blipFill>
        <p:spPr>
          <a:xfrm>
            <a:off x="5868144" y="4797151"/>
            <a:ext cx="1945640" cy="1828800"/>
          </a:xfrm>
          <a:prstGeom prst="rect">
            <a:avLst/>
          </a:prstGeom>
          <a:noFill/>
          <a:ln>
            <a:noFill/>
          </a:ln>
        </p:spPr>
      </p:pic>
      <p:pic>
        <p:nvPicPr>
          <p:cNvPr id="368" name="Google Shape;368;p32"/>
          <p:cNvPicPr preferRelativeResize="0"/>
          <p:nvPr/>
        </p:nvPicPr>
        <p:blipFill rotWithShape="1">
          <a:blip r:embed="rId9">
            <a:alphaModFix/>
          </a:blip>
          <a:srcRect b="0" l="0" r="0" t="0"/>
          <a:stretch/>
        </p:blipFill>
        <p:spPr>
          <a:xfrm>
            <a:off x="395536" y="1313944"/>
            <a:ext cx="836093" cy="2736303"/>
          </a:xfrm>
          <a:prstGeom prst="rect">
            <a:avLst/>
          </a:prstGeom>
          <a:noFill/>
          <a:ln>
            <a:noFill/>
          </a:ln>
        </p:spPr>
      </p:pic>
      <p:sp>
        <p:nvSpPr>
          <p:cNvPr id="369" name="Google Shape;369;p32"/>
          <p:cNvSpPr txBox="1"/>
          <p:nvPr/>
        </p:nvSpPr>
        <p:spPr>
          <a:xfrm>
            <a:off x="3347864" y="1916832"/>
            <a:ext cx="1080120" cy="115212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22222"/>
              </a:buClr>
              <a:buSzPts val="450"/>
              <a:buFont typeface="Arial"/>
              <a:buNone/>
            </a:pPr>
            <a:r>
              <a:rPr b="0" i="0" lang="en-US" sz="1800" u="none" cap="none" strike="noStrike">
                <a:solidFill>
                  <a:srgbClr val="222222"/>
                </a:solidFill>
                <a:latin typeface="Arial"/>
                <a:ea typeface="Arial"/>
                <a:cs typeface="Arial"/>
                <a:sym typeface="Arial"/>
              </a:rPr>
              <a:t>Pitch Fork, Shovel, Spade</a:t>
            </a:r>
            <a:endParaRPr/>
          </a:p>
          <a:p>
            <a:pPr indent="0" lvl="0" marL="0" marR="0" rtl="0" algn="r">
              <a:lnSpc>
                <a:spcPct val="100000"/>
              </a:lnSpc>
              <a:spcBef>
                <a:spcPts val="0"/>
              </a:spcBef>
              <a:spcAft>
                <a:spcPts val="0"/>
              </a:spcAft>
              <a:buClr>
                <a:schemeClr val="dk1"/>
              </a:buClr>
              <a:buSzPts val="300"/>
              <a:buFont typeface="Cambria"/>
              <a:buNone/>
            </a:pPr>
            <a:r>
              <a:rPr b="0" i="0" lang="en-US" sz="1200" u="none" cap="none" strike="noStrike">
                <a:solidFill>
                  <a:schemeClr val="dk1"/>
                </a:solidFill>
                <a:latin typeface="Cambria"/>
                <a:ea typeface="Cambria"/>
                <a:cs typeface="Cambria"/>
                <a:sym typeface="Cambria"/>
              </a:rPr>
              <a:t> </a:t>
            </a:r>
            <a:endParaRPr/>
          </a:p>
        </p:txBody>
      </p:sp>
      <p:sp>
        <p:nvSpPr>
          <p:cNvPr id="370" name="Google Shape;370;p32"/>
          <p:cNvSpPr txBox="1"/>
          <p:nvPr/>
        </p:nvSpPr>
        <p:spPr>
          <a:xfrm>
            <a:off x="6012160" y="3933055"/>
            <a:ext cx="1296143" cy="72008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22222"/>
              </a:buClr>
              <a:buSzPts val="450"/>
              <a:buFont typeface="Arial"/>
              <a:buNone/>
            </a:pPr>
            <a:r>
              <a:rPr b="0" i="0" lang="en-US" sz="1800" u="none" cap="none" strike="noStrike">
                <a:solidFill>
                  <a:srgbClr val="222222"/>
                </a:solidFill>
                <a:latin typeface="Arial"/>
                <a:ea typeface="Arial"/>
                <a:cs typeface="Arial"/>
                <a:sym typeface="Arial"/>
              </a:rPr>
              <a:t>Compost Aerator</a:t>
            </a:r>
            <a:endParaRPr/>
          </a:p>
          <a:p>
            <a:pPr indent="0" lvl="0" marL="0" marR="0" rtl="0" algn="l">
              <a:lnSpc>
                <a:spcPct val="100000"/>
              </a:lnSpc>
              <a:spcBef>
                <a:spcPts val="0"/>
              </a:spcBef>
              <a:spcAft>
                <a:spcPts val="0"/>
              </a:spcAft>
              <a:buClr>
                <a:schemeClr val="dk1"/>
              </a:buClr>
              <a:buSzPts val="300"/>
              <a:buFont typeface="Cambria"/>
              <a:buNone/>
            </a:pPr>
            <a:r>
              <a:rPr b="0" i="0" lang="en-US" sz="1200" u="none" cap="none" strike="noStrike">
                <a:solidFill>
                  <a:schemeClr val="dk1"/>
                </a:solidFill>
                <a:latin typeface="Cambria"/>
                <a:ea typeface="Cambria"/>
                <a:cs typeface="Cambria"/>
                <a:sym typeface="Cambria"/>
              </a:rPr>
              <a:t> </a:t>
            </a:r>
            <a:endParaRPr/>
          </a:p>
        </p:txBody>
      </p:sp>
      <p:sp>
        <p:nvSpPr>
          <p:cNvPr id="371" name="Google Shape;371;p32"/>
          <p:cNvSpPr txBox="1"/>
          <p:nvPr/>
        </p:nvSpPr>
        <p:spPr>
          <a:xfrm>
            <a:off x="6372200" y="2564903"/>
            <a:ext cx="1656183" cy="72008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22222"/>
              </a:buClr>
              <a:buSzPts val="450"/>
              <a:buFont typeface="Arial"/>
              <a:buNone/>
            </a:pPr>
            <a:r>
              <a:rPr b="0" i="0" lang="en-US" sz="1800" u="none" cap="none" strike="noStrike">
                <a:solidFill>
                  <a:srgbClr val="222222"/>
                </a:solidFill>
                <a:latin typeface="Arial"/>
                <a:ea typeface="Arial"/>
                <a:cs typeface="Arial"/>
                <a:sym typeface="Arial"/>
              </a:rPr>
              <a:t>Compost Thermometer</a:t>
            </a:r>
            <a:endParaRPr/>
          </a:p>
          <a:p>
            <a:pPr indent="0" lvl="0" marL="0" marR="0" rtl="0" algn="r">
              <a:lnSpc>
                <a:spcPct val="100000"/>
              </a:lnSpc>
              <a:spcBef>
                <a:spcPts val="0"/>
              </a:spcBef>
              <a:spcAft>
                <a:spcPts val="0"/>
              </a:spcAft>
              <a:buClr>
                <a:schemeClr val="dk1"/>
              </a:buClr>
              <a:buSzPts val="300"/>
              <a:buFont typeface="Cambria"/>
              <a:buNone/>
            </a:pPr>
            <a:r>
              <a:rPr b="0" i="0" lang="en-US" sz="1200" u="none" cap="none" strike="noStrike">
                <a:solidFill>
                  <a:schemeClr val="dk1"/>
                </a:solidFill>
                <a:latin typeface="Cambria"/>
                <a:ea typeface="Cambria"/>
                <a:cs typeface="Cambria"/>
                <a:sym typeface="Cambria"/>
              </a:rPr>
              <a:t> </a:t>
            </a:r>
            <a:endParaRPr/>
          </a:p>
        </p:txBody>
      </p:sp>
      <p:pic>
        <p:nvPicPr>
          <p:cNvPr id="372" name="Google Shape;372;p32"/>
          <p:cNvPicPr preferRelativeResize="0"/>
          <p:nvPr/>
        </p:nvPicPr>
        <p:blipFill rotWithShape="1">
          <a:blip r:embed="rId10">
            <a:alphaModFix/>
          </a:blip>
          <a:srcRect b="0" l="0" r="0" t="0"/>
          <a:stretch/>
        </p:blipFill>
        <p:spPr>
          <a:xfrm>
            <a:off x="6588224" y="1412775"/>
            <a:ext cx="1247791" cy="1152128"/>
          </a:xfrm>
          <a:prstGeom prst="rect">
            <a:avLst/>
          </a:prstGeom>
          <a:noFill/>
          <a:ln>
            <a:noFill/>
          </a:ln>
        </p:spPr>
      </p:pic>
      <p:pic>
        <p:nvPicPr>
          <p:cNvPr descr="Screen shot 2014-07-08 at 5.30.59 PM.png" id="373" name="Google Shape;373;p32"/>
          <p:cNvPicPr preferRelativeResize="0"/>
          <p:nvPr/>
        </p:nvPicPr>
        <p:blipFill rotWithShape="1">
          <a:blip r:embed="rId11">
            <a:alphaModFix/>
          </a:blip>
          <a:srcRect b="0" l="0" r="0" t="0"/>
          <a:stretch/>
        </p:blipFill>
        <p:spPr>
          <a:xfrm>
            <a:off x="8028384" y="1412775"/>
            <a:ext cx="648071" cy="4187544"/>
          </a:xfrm>
          <a:prstGeom prst="rect">
            <a:avLst/>
          </a:prstGeom>
          <a:noFill/>
          <a:ln>
            <a:noFill/>
          </a:ln>
        </p:spPr>
      </p:pic>
      <p:pic>
        <p:nvPicPr>
          <p:cNvPr id="374" name="Google Shape;374;p32"/>
          <p:cNvPicPr preferRelativeResize="0"/>
          <p:nvPr/>
        </p:nvPicPr>
        <p:blipFill rotWithShape="1">
          <a:blip r:embed="rId12">
            <a:alphaModFix/>
          </a:blip>
          <a:srcRect b="0" l="0" r="0" t="0"/>
          <a:stretch/>
        </p:blipFill>
        <p:spPr>
          <a:xfrm>
            <a:off x="4572000" y="1412775"/>
            <a:ext cx="1494408" cy="1494408"/>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79" name="Shape 379"/>
        <p:cNvGrpSpPr/>
        <p:nvPr/>
      </p:nvGrpSpPr>
      <p:grpSpPr>
        <a:xfrm>
          <a:off x="0" y="0"/>
          <a:ext cx="0" cy="0"/>
          <a:chOff x="0" y="0"/>
          <a:chExt cx="0" cy="0"/>
        </a:xfrm>
      </p:grpSpPr>
      <p:sp>
        <p:nvSpPr>
          <p:cNvPr id="380" name="Google Shape;380;p33"/>
          <p:cNvSpPr txBox="1"/>
          <p:nvPr>
            <p:ph type="title"/>
          </p:nvPr>
        </p:nvSpPr>
        <p:spPr>
          <a:xfrm>
            <a:off x="345504" y="214536"/>
            <a:ext cx="87630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Harvesting Compost</a:t>
            </a:r>
            <a:endParaRPr/>
          </a:p>
        </p:txBody>
      </p:sp>
      <p:sp>
        <p:nvSpPr>
          <p:cNvPr id="381" name="Google Shape;381;p33"/>
          <p:cNvSpPr txBox="1"/>
          <p:nvPr>
            <p:ph idx="1" type="body"/>
          </p:nvPr>
        </p:nvSpPr>
        <p:spPr>
          <a:xfrm>
            <a:off x="251519" y="1340767"/>
            <a:ext cx="6336703" cy="5068415"/>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800"/>
              <a:buFont typeface="Gill Sans"/>
              <a:buChar char="•"/>
            </a:pPr>
            <a:r>
              <a:rPr b="0" i="0" lang="en-US" sz="2800" u="none" cap="none" strike="noStrike">
                <a:solidFill>
                  <a:schemeClr val="dk1"/>
                </a:solidFill>
                <a:latin typeface="Gill Sans"/>
                <a:ea typeface="Gill Sans"/>
                <a:cs typeface="Gill Sans"/>
                <a:sym typeface="Gill Sans"/>
              </a:rPr>
              <a:t>The pile is ready to harvest when:</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Material has turned to a dark brown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and </a:t>
            </a:r>
            <a:r>
              <a:rPr b="0" i="1" lang="en-US" sz="2400" u="none" cap="none" strike="noStrike">
                <a:solidFill>
                  <a:srgbClr val="000090"/>
                </a:solidFill>
                <a:latin typeface="Gill Sans"/>
                <a:ea typeface="Gill Sans"/>
                <a:cs typeface="Gill Sans"/>
                <a:sym typeface="Gill Sans"/>
              </a:rPr>
              <a:t>original</a:t>
            </a:r>
            <a:r>
              <a:rPr b="0" i="0" lang="en-US" sz="2400" u="none" cap="none" strike="noStrike">
                <a:solidFill>
                  <a:srgbClr val="000090"/>
                </a:solidFill>
                <a:latin typeface="Gill Sans"/>
                <a:ea typeface="Gill Sans"/>
                <a:cs typeface="Gill Sans"/>
                <a:sym typeface="Gill Sans"/>
              </a:rPr>
              <a:t> </a:t>
            </a:r>
            <a:r>
              <a:rPr b="0" i="0" lang="en-US" sz="2400" u="none" cap="none" strike="noStrike">
                <a:solidFill>
                  <a:schemeClr val="dk1"/>
                </a:solidFill>
                <a:latin typeface="Gill Sans"/>
                <a:ea typeface="Gill Sans"/>
                <a:cs typeface="Gill Sans"/>
                <a:sym typeface="Gill Sans"/>
              </a:rPr>
              <a:t>materials are </a:t>
            </a:r>
            <a:r>
              <a:rPr b="0" i="1" lang="en-US" sz="2400" u="none" cap="none" strike="noStrike">
                <a:solidFill>
                  <a:srgbClr val="000090"/>
                </a:solidFill>
                <a:latin typeface="Gill Sans"/>
                <a:ea typeface="Gill Sans"/>
                <a:cs typeface="Gill Sans"/>
                <a:sym typeface="Gill Sans"/>
              </a:rPr>
              <a:t>no longer </a:t>
            </a:r>
            <a:r>
              <a:rPr b="0" i="0" lang="en-US" sz="2400" u="none" cap="none" strike="noStrike">
                <a:solidFill>
                  <a:schemeClr val="dk1"/>
                </a:solidFill>
                <a:latin typeface="Gill Sans"/>
                <a:ea typeface="Gill Sans"/>
                <a:cs typeface="Gill Sans"/>
                <a:sym typeface="Gill Sans"/>
              </a:rPr>
              <a:t>identifiable</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The smell is mild and earthy </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Little or no heat is being produced in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a h</a:t>
            </a:r>
            <a:r>
              <a:rPr b="0" i="0" lang="en-US" sz="2400" u="none" cap="none" strike="noStrike">
                <a:solidFill>
                  <a:schemeClr val="dk2"/>
                </a:solidFill>
                <a:latin typeface="Gill Sans"/>
                <a:ea typeface="Gill Sans"/>
                <a:cs typeface="Gill Sans"/>
                <a:sym typeface="Gill Sans"/>
              </a:rPr>
              <a:t>ot</a:t>
            </a:r>
            <a:r>
              <a:rPr b="0" i="0" lang="en-US" sz="2400" u="none" cap="none" strike="noStrike">
                <a:solidFill>
                  <a:schemeClr val="dk1"/>
                </a:solidFill>
                <a:latin typeface="Gill Sans"/>
                <a:ea typeface="Gill Sans"/>
                <a:cs typeface="Gill Sans"/>
                <a:sym typeface="Gill Sans"/>
              </a:rPr>
              <a:t> pile</a:t>
            </a:r>
            <a:endParaRPr/>
          </a:p>
          <a:p>
            <a:pPr indent="-342900" lvl="0" marL="342900" marR="0" rtl="0" algn="l">
              <a:lnSpc>
                <a:spcPct val="100000"/>
              </a:lnSpc>
              <a:spcBef>
                <a:spcPts val="560"/>
              </a:spcBef>
              <a:spcAft>
                <a:spcPts val="0"/>
              </a:spcAft>
              <a:buClr>
                <a:schemeClr val="dk1"/>
              </a:buClr>
              <a:buSzPts val="2800"/>
              <a:buFont typeface="Gill Sans"/>
              <a:buChar char="•"/>
            </a:pPr>
            <a:r>
              <a:rPr b="0" i="0" lang="en-US" sz="2800" u="none" cap="none" strike="noStrike">
                <a:solidFill>
                  <a:schemeClr val="dk1"/>
                </a:solidFill>
                <a:latin typeface="Gill Sans"/>
                <a:ea typeface="Gill Sans"/>
                <a:cs typeface="Gill Sans"/>
                <a:sym typeface="Gill Sans"/>
              </a:rPr>
              <a:t>Screening can be used to remove large pieces that are not fully decomposed</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Mainly needed for </a:t>
            </a:r>
            <a:r>
              <a:rPr b="0" i="0" lang="en-US" sz="2400" u="none" cap="none" strike="noStrike">
                <a:solidFill>
                  <a:srgbClr val="0033CC"/>
                </a:solidFill>
                <a:latin typeface="Gill Sans"/>
                <a:ea typeface="Gill Sans"/>
                <a:cs typeface="Gill Sans"/>
                <a:sym typeface="Gill Sans"/>
              </a:rPr>
              <a:t>cold</a:t>
            </a:r>
            <a:r>
              <a:rPr b="0" i="0" lang="en-US" sz="2400" u="none" cap="none" strike="noStrike">
                <a:solidFill>
                  <a:schemeClr val="dk1"/>
                </a:solidFill>
                <a:latin typeface="Gill Sans"/>
                <a:ea typeface="Gill Sans"/>
                <a:cs typeface="Gill Sans"/>
                <a:sym typeface="Gill Sans"/>
              </a:rPr>
              <a:t> piles</a:t>
            </a:r>
            <a:endParaRPr/>
          </a:p>
          <a:p>
            <a:pPr indent="-285750" lvl="1" marL="74295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It’s easy to build your own screen</a:t>
            </a:r>
            <a:endParaRPr/>
          </a:p>
        </p:txBody>
      </p:sp>
      <p:pic>
        <p:nvPicPr>
          <p:cNvPr id="382" name="Google Shape;382;p33"/>
          <p:cNvPicPr preferRelativeResize="0"/>
          <p:nvPr/>
        </p:nvPicPr>
        <p:blipFill rotWithShape="1">
          <a:blip r:embed="rId3">
            <a:alphaModFix/>
          </a:blip>
          <a:srcRect b="0" l="0" r="0" t="0"/>
          <a:stretch/>
        </p:blipFill>
        <p:spPr>
          <a:xfrm>
            <a:off x="6516216" y="3284983"/>
            <a:ext cx="2343150" cy="3124199"/>
          </a:xfrm>
          <a:prstGeom prst="rect">
            <a:avLst/>
          </a:prstGeom>
          <a:noFill/>
          <a:ln>
            <a:noFill/>
          </a:ln>
        </p:spPr>
      </p:pic>
      <p:pic>
        <p:nvPicPr>
          <p:cNvPr id="383" name="Google Shape;383;p33"/>
          <p:cNvPicPr preferRelativeResize="0"/>
          <p:nvPr/>
        </p:nvPicPr>
        <p:blipFill rotWithShape="1">
          <a:blip r:embed="rId4">
            <a:alphaModFix/>
          </a:blip>
          <a:srcRect b="0" l="0" r="0" t="0"/>
          <a:stretch/>
        </p:blipFill>
        <p:spPr>
          <a:xfrm>
            <a:off x="6516216" y="1340767"/>
            <a:ext cx="2346042" cy="1728191"/>
          </a:xfrm>
          <a:prstGeom prst="rect">
            <a:avLst/>
          </a:prstGeom>
          <a:noFill/>
          <a:ln>
            <a:noFill/>
          </a:ln>
        </p:spPr>
      </p:pic>
      <p:sp>
        <p:nvSpPr>
          <p:cNvPr id="384" name="Google Shape;384;p3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389" name="Shape 389"/>
        <p:cNvGrpSpPr/>
        <p:nvPr/>
      </p:nvGrpSpPr>
      <p:grpSpPr>
        <a:xfrm>
          <a:off x="0" y="0"/>
          <a:ext cx="0" cy="0"/>
          <a:chOff x="0" y="0"/>
          <a:chExt cx="0" cy="0"/>
        </a:xfrm>
      </p:grpSpPr>
      <p:sp>
        <p:nvSpPr>
          <p:cNvPr id="390" name="Google Shape;390;p34"/>
          <p:cNvSpPr txBox="1"/>
          <p:nvPr>
            <p:ph type="title"/>
          </p:nvPr>
        </p:nvSpPr>
        <p:spPr>
          <a:xfrm>
            <a:off x="1763688" y="214536"/>
            <a:ext cx="6408712"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Using Compost</a:t>
            </a:r>
            <a:endParaRPr/>
          </a:p>
        </p:txBody>
      </p:sp>
      <p:sp>
        <p:nvSpPr>
          <p:cNvPr id="391" name="Google Shape;391;p34"/>
          <p:cNvSpPr txBox="1"/>
          <p:nvPr>
            <p:ph idx="1" type="body"/>
          </p:nvPr>
        </p:nvSpPr>
        <p:spPr>
          <a:xfrm>
            <a:off x="251519" y="1268759"/>
            <a:ext cx="3674368" cy="437767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Typical Applications: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Incorporate in soil prior to planting</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Amend potting mixes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Mulch or “top dress” planted areas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Liquid extract or compost drench</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Compost tea: Aerated liquid extract abundant in active bacteria and fungi</a:t>
            </a:r>
            <a:endParaRPr/>
          </a:p>
          <a:p>
            <a:pPr indent="-285750" lvl="1" marL="742950" marR="0" rtl="0" algn="l">
              <a:lnSpc>
                <a:spcPct val="100000"/>
              </a:lnSpc>
              <a:spcBef>
                <a:spcPts val="480"/>
              </a:spcBef>
              <a:spcAft>
                <a:spcPts val="0"/>
              </a:spcAft>
              <a:buClr>
                <a:schemeClr val="dk1"/>
              </a:buClr>
              <a:buSzPts val="2400"/>
              <a:buFont typeface="Gill Sans"/>
              <a:buNone/>
            </a:pPr>
            <a:r>
              <a:t/>
            </a:r>
            <a:endParaRPr b="0" i="0" sz="2400" u="none" cap="none" strike="noStrike">
              <a:solidFill>
                <a:schemeClr val="dk1"/>
              </a:solidFill>
              <a:latin typeface="Gill Sans"/>
              <a:ea typeface="Gill Sans"/>
              <a:cs typeface="Gill Sans"/>
              <a:sym typeface="Gill Sans"/>
            </a:endParaRPr>
          </a:p>
        </p:txBody>
      </p:sp>
      <p:sp>
        <p:nvSpPr>
          <p:cNvPr id="392" name="Google Shape;392;p34"/>
          <p:cNvSpPr txBox="1"/>
          <p:nvPr/>
        </p:nvSpPr>
        <p:spPr>
          <a:xfrm>
            <a:off x="4427983" y="1268759"/>
            <a:ext cx="4392488" cy="4729336"/>
          </a:xfrm>
          <a:prstGeom prst="rect">
            <a:avLst/>
          </a:prstGeom>
          <a:noFill/>
          <a:ln>
            <a:noFill/>
          </a:ln>
        </p:spPr>
        <p:txBody>
          <a:bodyPr anchorCtr="0" anchor="t" bIns="45700" lIns="91425" spcFirstLastPara="1" rIns="91425" wrap="square" tIns="45700">
            <a:noAutofit/>
          </a:bodyPr>
          <a:lstStyle/>
          <a:p>
            <a:pPr indent="-342900" lvl="1" marL="342900" marR="0" rtl="0" algn="l">
              <a:lnSpc>
                <a:spcPct val="10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Well-made compost is a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nutrient-rich soil conditioner</a:t>
            </a:r>
            <a:endParaRPr/>
          </a:p>
          <a:p>
            <a:pPr indent="-342900" lvl="0" marL="342900" marR="0" rtl="0" algn="l">
              <a:lnSpc>
                <a:spcPct val="10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Benefits: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Improves soil structure by adding </a:t>
            </a:r>
            <a:r>
              <a:rPr b="1" i="0" lang="en-US" sz="2000" u="none" cap="none" strike="noStrike">
                <a:solidFill>
                  <a:schemeClr val="dk1"/>
                </a:solidFill>
                <a:latin typeface="Arial"/>
                <a:ea typeface="Arial"/>
                <a:cs typeface="Arial"/>
                <a:sym typeface="Arial"/>
              </a:rPr>
              <a:t>humus</a:t>
            </a:r>
            <a:r>
              <a:rPr b="0" i="0" lang="en-US" sz="2000" u="none" cap="none" strike="noStrike">
                <a:solidFill>
                  <a:schemeClr val="dk1"/>
                </a:solidFill>
                <a:latin typeface="Arial"/>
                <a:ea typeface="Arial"/>
                <a:cs typeface="Arial"/>
                <a:sym typeface="Arial"/>
              </a:rPr>
              <a:t> and </a:t>
            </a:r>
            <a:r>
              <a:rPr b="1" i="0" lang="en-US" sz="2000" u="none" cap="none" strike="noStrike">
                <a:solidFill>
                  <a:schemeClr val="dk1"/>
                </a:solidFill>
                <a:latin typeface="Arial"/>
                <a:ea typeface="Arial"/>
                <a:cs typeface="Arial"/>
                <a:sym typeface="Arial"/>
              </a:rPr>
              <a:t>micro organisms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Restores top soil</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Inoculates soil with a wide variety of bacteria and fungi that feed the plants</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Holds moisture</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Saves money</a:t>
            </a:r>
            <a:endParaRPr/>
          </a:p>
          <a:p>
            <a:pPr indent="-285750" lvl="1" marL="742950" marR="0" rtl="0" algn="l">
              <a:lnSpc>
                <a:spcPct val="100000"/>
              </a:lnSpc>
              <a:spcBef>
                <a:spcPts val="480"/>
              </a:spcBef>
              <a:spcAft>
                <a:spcPts val="0"/>
              </a:spcAft>
              <a:buClr>
                <a:schemeClr val="dk1"/>
              </a:buClr>
              <a:buSzPts val="2400"/>
              <a:buFont typeface="Gill Sans"/>
              <a:buNone/>
            </a:pPr>
            <a:r>
              <a:t/>
            </a:r>
            <a:endParaRPr b="0" i="0" sz="2400" u="none" cap="none" strike="noStrike">
              <a:solidFill>
                <a:schemeClr val="dk1"/>
              </a:solidFill>
              <a:latin typeface="Gill Sans"/>
              <a:ea typeface="Gill Sans"/>
              <a:cs typeface="Gill Sans"/>
              <a:sym typeface="Gill Sans"/>
            </a:endParaRPr>
          </a:p>
        </p:txBody>
      </p:sp>
      <p:pic>
        <p:nvPicPr>
          <p:cNvPr descr="Screen shot 2014-07-08 at 7.10.33 PM.png" id="393" name="Google Shape;393;p34"/>
          <p:cNvPicPr preferRelativeResize="0"/>
          <p:nvPr/>
        </p:nvPicPr>
        <p:blipFill rotWithShape="1">
          <a:blip r:embed="rId3">
            <a:alphaModFix/>
          </a:blip>
          <a:srcRect b="0" l="0" r="0" t="0"/>
          <a:stretch/>
        </p:blipFill>
        <p:spPr>
          <a:xfrm>
            <a:off x="6444207" y="5645521"/>
            <a:ext cx="1980704" cy="879821"/>
          </a:xfrm>
          <a:prstGeom prst="rect">
            <a:avLst/>
          </a:prstGeom>
          <a:noFill/>
          <a:ln>
            <a:noFill/>
          </a:ln>
        </p:spPr>
      </p:pic>
      <p:pic>
        <p:nvPicPr>
          <p:cNvPr descr="Screen shot 2014-07-08 at 7.10.33 PM.png" id="394" name="Google Shape;394;p34"/>
          <p:cNvPicPr preferRelativeResize="0"/>
          <p:nvPr/>
        </p:nvPicPr>
        <p:blipFill rotWithShape="1">
          <a:blip r:embed="rId3">
            <a:alphaModFix/>
          </a:blip>
          <a:srcRect b="0" l="0" r="0" t="0"/>
          <a:stretch/>
        </p:blipFill>
        <p:spPr>
          <a:xfrm>
            <a:off x="4572000" y="5645521"/>
            <a:ext cx="1980704" cy="879821"/>
          </a:xfrm>
          <a:prstGeom prst="rect">
            <a:avLst/>
          </a:prstGeom>
          <a:noFill/>
          <a:ln>
            <a:noFill/>
          </a:ln>
        </p:spPr>
      </p:pic>
      <p:pic>
        <p:nvPicPr>
          <p:cNvPr descr="Screen shot 2014-07-08 at 7.10.33 PM.png" id="395" name="Google Shape;395;p34"/>
          <p:cNvPicPr preferRelativeResize="0"/>
          <p:nvPr/>
        </p:nvPicPr>
        <p:blipFill rotWithShape="1">
          <a:blip r:embed="rId3">
            <a:alphaModFix/>
          </a:blip>
          <a:srcRect b="0" l="0" r="0" t="0"/>
          <a:stretch/>
        </p:blipFill>
        <p:spPr>
          <a:xfrm>
            <a:off x="2591296" y="5661248"/>
            <a:ext cx="1980704" cy="879821"/>
          </a:xfrm>
          <a:prstGeom prst="rect">
            <a:avLst/>
          </a:prstGeom>
          <a:noFill/>
          <a:ln>
            <a:noFill/>
          </a:ln>
        </p:spPr>
      </p:pic>
      <p:pic>
        <p:nvPicPr>
          <p:cNvPr descr="Screen shot 2014-07-08 at 7.10.33 PM.png" id="396" name="Google Shape;396;p34"/>
          <p:cNvPicPr preferRelativeResize="0"/>
          <p:nvPr/>
        </p:nvPicPr>
        <p:blipFill rotWithShape="1">
          <a:blip r:embed="rId3">
            <a:alphaModFix/>
          </a:blip>
          <a:srcRect b="0" l="0" r="0" t="0"/>
          <a:stretch/>
        </p:blipFill>
        <p:spPr>
          <a:xfrm>
            <a:off x="719087" y="5661248"/>
            <a:ext cx="1980704" cy="879821"/>
          </a:xfrm>
          <a:prstGeom prst="rect">
            <a:avLst/>
          </a:prstGeom>
          <a:noFill/>
          <a:ln>
            <a:noFill/>
          </a:ln>
        </p:spPr>
      </p:pic>
      <p:sp>
        <p:nvSpPr>
          <p:cNvPr id="397" name="Google Shape;397;p34"/>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02" name="Shape 402"/>
        <p:cNvGrpSpPr/>
        <p:nvPr/>
      </p:nvGrpSpPr>
      <p:grpSpPr>
        <a:xfrm>
          <a:off x="0" y="0"/>
          <a:ext cx="0" cy="0"/>
          <a:chOff x="0" y="0"/>
          <a:chExt cx="0" cy="0"/>
        </a:xfrm>
      </p:grpSpPr>
      <p:sp>
        <p:nvSpPr>
          <p:cNvPr id="403" name="Google Shape;403;p35"/>
          <p:cNvSpPr txBox="1"/>
          <p:nvPr>
            <p:ph type="title"/>
          </p:nvPr>
        </p:nvSpPr>
        <p:spPr>
          <a:xfrm>
            <a:off x="1828800" y="180181"/>
            <a:ext cx="6775648"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Healthy Soil is Alive</a:t>
            </a:r>
            <a:endParaRPr/>
          </a:p>
        </p:txBody>
      </p:sp>
      <p:sp>
        <p:nvSpPr>
          <p:cNvPr id="404" name="Google Shape;404;p35"/>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descr="Screen shot 2014-07-08 at 5.51.35 PM.png" id="405" name="Google Shape;405;p35"/>
          <p:cNvPicPr preferRelativeResize="0"/>
          <p:nvPr/>
        </p:nvPicPr>
        <p:blipFill rotWithShape="1">
          <a:blip r:embed="rId3">
            <a:alphaModFix/>
          </a:blip>
          <a:srcRect b="0" l="0" r="0" t="0"/>
          <a:stretch/>
        </p:blipFill>
        <p:spPr>
          <a:xfrm>
            <a:off x="827583" y="1412775"/>
            <a:ext cx="6973912" cy="4118535"/>
          </a:xfrm>
          <a:prstGeom prst="rect">
            <a:avLst/>
          </a:prstGeom>
          <a:noFill/>
          <a:ln>
            <a:noFill/>
          </a:ln>
        </p:spPr>
      </p:pic>
      <p:pic>
        <p:nvPicPr>
          <p:cNvPr descr="Screen shot 2014-07-08 at 5.52.54 PM.png" id="406" name="Google Shape;406;p35"/>
          <p:cNvPicPr preferRelativeResize="0"/>
          <p:nvPr/>
        </p:nvPicPr>
        <p:blipFill rotWithShape="1">
          <a:blip r:embed="rId4">
            <a:alphaModFix/>
          </a:blip>
          <a:srcRect b="0" l="0" r="0" t="0"/>
          <a:stretch/>
        </p:blipFill>
        <p:spPr>
          <a:xfrm>
            <a:off x="5436096" y="5517232"/>
            <a:ext cx="3312367" cy="655914"/>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11" name="Shape 411"/>
        <p:cNvGrpSpPr/>
        <p:nvPr/>
      </p:nvGrpSpPr>
      <p:grpSpPr>
        <a:xfrm>
          <a:off x="0" y="0"/>
          <a:ext cx="0" cy="0"/>
          <a:chOff x="0" y="0"/>
          <a:chExt cx="0" cy="0"/>
        </a:xfrm>
      </p:grpSpPr>
      <p:sp>
        <p:nvSpPr>
          <p:cNvPr id="412" name="Google Shape;412;p36"/>
          <p:cNvSpPr txBox="1"/>
          <p:nvPr>
            <p:ph type="title"/>
          </p:nvPr>
        </p:nvSpPr>
        <p:spPr>
          <a:xfrm>
            <a:off x="1600200" y="152400"/>
            <a:ext cx="65722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Grasscycling</a:t>
            </a:r>
            <a:endParaRPr/>
          </a:p>
        </p:txBody>
      </p:sp>
      <p:sp>
        <p:nvSpPr>
          <p:cNvPr id="413" name="Google Shape;413;p36"/>
          <p:cNvSpPr txBox="1"/>
          <p:nvPr>
            <p:ph idx="1" type="body"/>
          </p:nvPr>
        </p:nvSpPr>
        <p:spPr>
          <a:xfrm>
            <a:off x="323528" y="1295400"/>
            <a:ext cx="5400599" cy="2061591"/>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Recycle grass easily by leaving clippings on lawn when mowing</a:t>
            </a:r>
            <a:endParaRPr/>
          </a:p>
          <a:p>
            <a:pPr indent="-342900" lvl="0" marL="342900" marR="0" rtl="0" algn="l">
              <a:lnSpc>
                <a:spcPct val="100000"/>
              </a:lnSpc>
              <a:spcBef>
                <a:spcPts val="480"/>
              </a:spcBef>
              <a:spcAft>
                <a:spcPts val="0"/>
              </a:spcAft>
              <a:buClr>
                <a:schemeClr val="dk1"/>
              </a:buClr>
              <a:buSzPts val="2400"/>
              <a:buFont typeface="Gill Sans"/>
              <a:buChar char="•"/>
            </a:pPr>
            <a:r>
              <a:rPr b="0" i="0" lang="en-US" sz="2400" u="none" cap="none" strike="noStrike">
                <a:solidFill>
                  <a:schemeClr val="dk1"/>
                </a:solidFill>
                <a:latin typeface="Gill Sans"/>
                <a:ea typeface="Gill Sans"/>
                <a:cs typeface="Gill Sans"/>
                <a:sym typeface="Gill Sans"/>
              </a:rPr>
              <a:t>Grass clippings decompose quickly (within 2 weeks), returning valuable nutrients back to the soil</a:t>
            </a:r>
            <a:endParaRPr/>
          </a:p>
        </p:txBody>
      </p:sp>
      <p:pic>
        <p:nvPicPr>
          <p:cNvPr descr="Graphic+-+Man+Grasscycling" id="414" name="Google Shape;414;p36"/>
          <p:cNvPicPr preferRelativeResize="0"/>
          <p:nvPr/>
        </p:nvPicPr>
        <p:blipFill rotWithShape="1">
          <a:blip r:embed="rId3">
            <a:alphaModFix/>
          </a:blip>
          <a:srcRect b="0" l="0" r="0" t="0"/>
          <a:stretch/>
        </p:blipFill>
        <p:spPr>
          <a:xfrm>
            <a:off x="5817501" y="1340767"/>
            <a:ext cx="3002971" cy="2160240"/>
          </a:xfrm>
          <a:prstGeom prst="rect">
            <a:avLst/>
          </a:prstGeom>
          <a:noFill/>
          <a:ln>
            <a:noFill/>
          </a:ln>
        </p:spPr>
      </p:pic>
      <p:sp>
        <p:nvSpPr>
          <p:cNvPr id="415" name="Google Shape;415;p36"/>
          <p:cNvSpPr txBox="1"/>
          <p:nvPr/>
        </p:nvSpPr>
        <p:spPr>
          <a:xfrm>
            <a:off x="323528" y="3356992"/>
            <a:ext cx="8352928" cy="2880320"/>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Optimal grasscycle techniques include:</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Cutting no more than 1/3 the length of the grass </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Cutting when grass is dry to the touch </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Cutting when grass height is between 3 and 4 inches </a:t>
            </a:r>
            <a:endParaRPr/>
          </a:p>
          <a:p>
            <a:pPr indent="-285750" lvl="1" marL="74295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Ensure the the mower blade is sharp </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Reduces fertilizer and water requirements, minimizes chemical runoff entering storm drains and polluting creeks, rivers, and lakes</a:t>
            </a:r>
            <a:endParaRPr/>
          </a:p>
          <a:p>
            <a:pPr indent="-342900" lvl="0" marL="342900" marR="0" rtl="0" algn="l">
              <a:lnSpc>
                <a:spcPct val="100000"/>
              </a:lnSpc>
              <a:spcBef>
                <a:spcPts val="400"/>
              </a:spcBef>
              <a:spcAft>
                <a:spcPts val="0"/>
              </a:spcAft>
              <a:buClr>
                <a:schemeClr val="dk1"/>
              </a:buClr>
              <a:buSzPts val="2000"/>
              <a:buFont typeface="Arial"/>
              <a:buChar char="•"/>
            </a:pPr>
            <a:r>
              <a:rPr b="1" i="0" lang="en-US" sz="2000" u="none" cap="none" strike="noStrike">
                <a:solidFill>
                  <a:schemeClr val="dk1"/>
                </a:solidFill>
                <a:latin typeface="Arial"/>
                <a:ea typeface="Arial"/>
                <a:cs typeface="Arial"/>
                <a:sym typeface="Arial"/>
              </a:rPr>
              <a:t>MAKES SENSE!</a:t>
            </a:r>
            <a:endParaRPr/>
          </a:p>
        </p:txBody>
      </p:sp>
      <p:sp>
        <p:nvSpPr>
          <p:cNvPr id="416" name="Google Shape;416;p36"/>
          <p:cNvSpPr txBox="1"/>
          <p:nvPr/>
        </p:nvSpPr>
        <p:spPr>
          <a:xfrm>
            <a:off x="4191000" y="-38100"/>
            <a:ext cx="184666"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417" name="Google Shape;417;p36"/>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80" name="Shape 80"/>
        <p:cNvGrpSpPr/>
        <p:nvPr/>
      </p:nvGrpSpPr>
      <p:grpSpPr>
        <a:xfrm>
          <a:off x="0" y="0"/>
          <a:ext cx="0" cy="0"/>
          <a:chOff x="0" y="0"/>
          <a:chExt cx="0" cy="0"/>
        </a:xfrm>
      </p:grpSpPr>
      <p:sp>
        <p:nvSpPr>
          <p:cNvPr id="81" name="Google Shape;81;p10"/>
          <p:cNvSpPr txBox="1"/>
          <p:nvPr>
            <p:ph type="title"/>
          </p:nvPr>
        </p:nvSpPr>
        <p:spPr>
          <a:xfrm>
            <a:off x="1752600" y="46038"/>
            <a:ext cx="6934200" cy="9447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What is Composting?</a:t>
            </a:r>
            <a:endParaRPr/>
          </a:p>
        </p:txBody>
      </p:sp>
      <p:sp>
        <p:nvSpPr>
          <p:cNvPr id="82" name="Google Shape;82;p10"/>
          <p:cNvSpPr txBox="1"/>
          <p:nvPr>
            <p:ph idx="2" type="body"/>
          </p:nvPr>
        </p:nvSpPr>
        <p:spPr>
          <a:xfrm>
            <a:off x="1676400" y="4876800"/>
            <a:ext cx="6400800" cy="457200"/>
          </a:xfrm>
          <a:prstGeom prst="rect">
            <a:avLst/>
          </a:prstGeom>
          <a:noFill/>
          <a:ln>
            <a:noFill/>
          </a:ln>
        </p:spPr>
        <p:txBody>
          <a:bodyPr anchorCtr="0" anchor="t" bIns="45700" lIns="91425" spcFirstLastPara="1" rIns="91425" wrap="square" tIns="45700">
            <a:noAutofit/>
          </a:bodyPr>
          <a:lstStyle/>
          <a:p>
            <a:pPr indent="-285750" lvl="1" marL="742950" marR="0" rtl="0" algn="l">
              <a:lnSpc>
                <a:spcPct val="100000"/>
              </a:lnSpc>
              <a:spcBef>
                <a:spcPts val="0"/>
              </a:spcBef>
              <a:spcAft>
                <a:spcPts val="0"/>
              </a:spcAft>
              <a:buClr>
                <a:schemeClr val="dk1"/>
              </a:buClr>
              <a:buSzPts val="600"/>
              <a:buFont typeface="Gill Sans"/>
              <a:buNone/>
            </a:pPr>
            <a:r>
              <a:rPr b="0" i="0" lang="en-US" sz="2400" u="none" cap="none" strike="noStrike">
                <a:solidFill>
                  <a:schemeClr val="dk1"/>
                </a:solidFill>
                <a:latin typeface="Gill Sans"/>
                <a:ea typeface="Gill Sans"/>
                <a:cs typeface="Gill Sans"/>
                <a:sym typeface="Gill Sans"/>
              </a:rPr>
              <a:t>Composting: Recycling Organic Materials</a:t>
            </a:r>
            <a:endParaRPr/>
          </a:p>
          <a:p>
            <a:pPr indent="-285750" lvl="1" marL="742950" marR="0" rtl="0" algn="l">
              <a:lnSpc>
                <a:spcPct val="100000"/>
              </a:lnSpc>
              <a:spcBef>
                <a:spcPts val="480"/>
              </a:spcBef>
              <a:spcAft>
                <a:spcPts val="0"/>
              </a:spcAft>
              <a:buClr>
                <a:schemeClr val="dk1"/>
              </a:buClr>
              <a:buSzPts val="2400"/>
              <a:buFont typeface="Gill Sans"/>
              <a:buNone/>
            </a:pPr>
            <a:r>
              <a:t/>
            </a:r>
            <a:endParaRPr b="0" i="0" sz="2400" u="none" cap="none" strike="noStrike">
              <a:solidFill>
                <a:schemeClr val="dk1"/>
              </a:solidFill>
              <a:latin typeface="Gill Sans"/>
              <a:ea typeface="Gill Sans"/>
              <a:cs typeface="Gill Sans"/>
              <a:sym typeface="Gill Sans"/>
            </a:endParaRPr>
          </a:p>
        </p:txBody>
      </p:sp>
      <p:sp>
        <p:nvSpPr>
          <p:cNvPr id="83" name="Google Shape;83;p10"/>
          <p:cNvSpPr txBox="1"/>
          <p:nvPr>
            <p:ph idx="12" type="sldNum"/>
          </p:nvPr>
        </p:nvSpPr>
        <p:spPr>
          <a:xfrm>
            <a:off x="6553200" y="6172200"/>
            <a:ext cx="2133600" cy="476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84" name="Google Shape;84;p10"/>
          <p:cNvSpPr/>
          <p:nvPr/>
        </p:nvSpPr>
        <p:spPr>
          <a:xfrm>
            <a:off x="3429000" y="2479675"/>
            <a:ext cx="4857900" cy="100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600"/>
              <a:buFont typeface="Arial Black"/>
              <a:buNone/>
            </a:pPr>
            <a:r>
              <a:rPr b="1" i="0" lang="en-US" sz="2400" u="none" cap="none" strike="noStrike">
                <a:solidFill>
                  <a:schemeClr val="lt1"/>
                </a:solidFill>
                <a:latin typeface="Arial Black"/>
                <a:ea typeface="Arial Black"/>
                <a:cs typeface="Arial Black"/>
                <a:sym typeface="Arial Black"/>
              </a:rPr>
              <a:t>Composting</a:t>
            </a:r>
            <a:endParaRPr/>
          </a:p>
          <a:p>
            <a:pPr indent="0" lvl="0" marL="0" marR="0" rtl="0" algn="l">
              <a:lnSpc>
                <a:spcPct val="100000"/>
              </a:lnSpc>
              <a:spcBef>
                <a:spcPts val="1200"/>
              </a:spcBef>
              <a:spcAft>
                <a:spcPts val="0"/>
              </a:spcAft>
              <a:buClr>
                <a:schemeClr val="lt1"/>
              </a:buClr>
              <a:buSzPts val="600"/>
              <a:buFont typeface="Arial Black"/>
              <a:buNone/>
            </a:pPr>
            <a:r>
              <a:rPr b="1" i="0" lang="en-US" sz="2400" u="none" cap="none" strike="noStrike">
                <a:solidFill>
                  <a:schemeClr val="lt1"/>
                </a:solidFill>
                <a:latin typeface="Arial Black"/>
                <a:ea typeface="Arial Black"/>
                <a:cs typeface="Arial Black"/>
                <a:sym typeface="Arial Black"/>
              </a:rPr>
              <a:t>Recycling organic materials</a:t>
            </a:r>
            <a:endParaRPr/>
          </a:p>
        </p:txBody>
      </p:sp>
      <p:pic>
        <p:nvPicPr>
          <p:cNvPr id="85" name="Google Shape;85;p10"/>
          <p:cNvPicPr preferRelativeResize="0"/>
          <p:nvPr/>
        </p:nvPicPr>
        <p:blipFill rotWithShape="1">
          <a:blip r:embed="rId3">
            <a:alphaModFix/>
          </a:blip>
          <a:srcRect b="0" l="0" r="0" t="0"/>
          <a:stretch/>
        </p:blipFill>
        <p:spPr>
          <a:xfrm>
            <a:off x="6461125" y="1371600"/>
            <a:ext cx="2301900" cy="3352800"/>
          </a:xfrm>
          <a:prstGeom prst="rect">
            <a:avLst/>
          </a:prstGeom>
          <a:noFill/>
          <a:ln>
            <a:noFill/>
          </a:ln>
        </p:spPr>
      </p:pic>
      <p:pic>
        <p:nvPicPr>
          <p:cNvPr id="86" name="Google Shape;86;p10"/>
          <p:cNvPicPr preferRelativeResize="0"/>
          <p:nvPr/>
        </p:nvPicPr>
        <p:blipFill rotWithShape="1">
          <a:blip r:embed="rId4">
            <a:alphaModFix/>
          </a:blip>
          <a:srcRect b="0" l="0" r="0" t="0"/>
          <a:stretch/>
        </p:blipFill>
        <p:spPr>
          <a:xfrm>
            <a:off x="431800" y="1371600"/>
            <a:ext cx="4368900" cy="3276600"/>
          </a:xfrm>
          <a:prstGeom prst="rect">
            <a:avLst/>
          </a:prstGeom>
          <a:noFill/>
          <a:ln>
            <a:noFill/>
          </a:ln>
        </p:spPr>
      </p:pic>
      <p:pic>
        <p:nvPicPr>
          <p:cNvPr id="87" name="Google Shape;87;p10"/>
          <p:cNvPicPr preferRelativeResize="0"/>
          <p:nvPr/>
        </p:nvPicPr>
        <p:blipFill rotWithShape="1">
          <a:blip r:embed="rId5">
            <a:alphaModFix/>
          </a:blip>
          <a:srcRect b="0" l="0" r="0" t="0"/>
          <a:stretch/>
        </p:blipFill>
        <p:spPr>
          <a:xfrm>
            <a:off x="5029200" y="2197100"/>
            <a:ext cx="1201800" cy="1231800"/>
          </a:xfrm>
          <a:prstGeom prst="rect">
            <a:avLst/>
          </a:prstGeom>
          <a:noFill/>
          <a:ln>
            <a:noFill/>
          </a:ln>
        </p:spPr>
      </p:pic>
      <p:sp>
        <p:nvSpPr>
          <p:cNvPr id="88" name="Google Shape;88;p10"/>
          <p:cNvSpPr/>
          <p:nvPr/>
        </p:nvSpPr>
        <p:spPr>
          <a:xfrm>
            <a:off x="1371600" y="5943600"/>
            <a:ext cx="6269400" cy="6387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Large Scale Composting: Commercial composting facilities, Farms</a:t>
            </a:r>
            <a:endParaRPr/>
          </a:p>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Small Scale Composting: Homes, Schools, Offices</a:t>
            </a:r>
            <a:endParaRPr/>
          </a:p>
        </p:txBody>
      </p:sp>
      <p:sp>
        <p:nvSpPr>
          <p:cNvPr id="89" name="Google Shape;89;p10"/>
          <p:cNvSpPr txBox="1"/>
          <p:nvPr/>
        </p:nvSpPr>
        <p:spPr>
          <a:xfrm>
            <a:off x="781000" y="5365800"/>
            <a:ext cx="7518300" cy="369300"/>
          </a:xfrm>
          <a:prstGeom prst="rect">
            <a:avLst/>
          </a:prstGeom>
          <a:solidFill>
            <a:schemeClr val="accent6"/>
          </a:solidFill>
          <a:ln cap="flat" cmpd="sng" w="25400">
            <a:solidFill>
              <a:srgbClr val="202064"/>
            </a:solidFill>
            <a:prstDash val="solid"/>
            <a:round/>
            <a:headEnd len="sm" w="sm" type="none"/>
            <a:tailEnd len="sm" w="sm" type="none"/>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450"/>
              <a:buFont typeface="Gill Sans"/>
              <a:buNone/>
            </a:pPr>
            <a:r>
              <a:rPr b="0" i="0" lang="en-US" sz="1800" u="none" cap="none" strike="noStrike">
                <a:solidFill>
                  <a:schemeClr val="lt1"/>
                </a:solidFill>
                <a:latin typeface="Gill Sans"/>
                <a:ea typeface="Gill Sans"/>
                <a:cs typeface="Gill Sans"/>
                <a:sym typeface="Gill Sans"/>
              </a:rPr>
              <a:t>  The bio-oxidative degradation of organic wastes under controlled conditions</a:t>
            </a:r>
            <a:endParaRPr/>
          </a:p>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lt1"/>
              </a:solidFill>
              <a:latin typeface="Gill Sans"/>
              <a:ea typeface="Gill Sans"/>
              <a:cs typeface="Gill Sans"/>
              <a:sym typeface="Gill Sans"/>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23" name="Shape 423"/>
        <p:cNvGrpSpPr/>
        <p:nvPr/>
      </p:nvGrpSpPr>
      <p:grpSpPr>
        <a:xfrm>
          <a:off x="0" y="0"/>
          <a:ext cx="0" cy="0"/>
          <a:chOff x="0" y="0"/>
          <a:chExt cx="0" cy="0"/>
        </a:xfrm>
      </p:grpSpPr>
      <p:sp>
        <p:nvSpPr>
          <p:cNvPr id="424" name="Google Shape;424;p37"/>
          <p:cNvSpPr txBox="1"/>
          <p:nvPr>
            <p:ph type="ctrTitle"/>
          </p:nvPr>
        </p:nvSpPr>
        <p:spPr>
          <a:xfrm>
            <a:off x="914400" y="2555999"/>
            <a:ext cx="7772400" cy="2910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Gill Sans"/>
              <a:buNone/>
            </a:pPr>
            <a:r>
              <a:rPr b="0" i="0" lang="en-US" sz="4400" u="none" cap="none" strike="noStrike">
                <a:solidFill>
                  <a:schemeClr val="dk2"/>
                </a:solidFill>
                <a:latin typeface="Gill Sans"/>
                <a:ea typeface="Gill Sans"/>
                <a:cs typeface="Gill Sans"/>
                <a:sym typeface="Gill Sans"/>
              </a:rPr>
              <a:t>Vermicomposting</a:t>
            </a:r>
            <a:br>
              <a:rPr b="0" i="0" lang="en-US" sz="4400" u="none" cap="none" strike="noStrike">
                <a:solidFill>
                  <a:schemeClr val="dk2"/>
                </a:solidFill>
                <a:latin typeface="Gill Sans"/>
                <a:ea typeface="Gill Sans"/>
                <a:cs typeface="Gill Sans"/>
                <a:sym typeface="Gill Sans"/>
              </a:rPr>
            </a:br>
            <a:r>
              <a:rPr b="0" i="0" lang="en-US" sz="4400" u="none" cap="none" strike="noStrike">
                <a:solidFill>
                  <a:schemeClr val="dk2"/>
                </a:solidFill>
                <a:latin typeface="Gill Sans"/>
                <a:ea typeface="Gill Sans"/>
                <a:cs typeface="Gill Sans"/>
                <a:sym typeface="Gill Sans"/>
              </a:rPr>
              <a:t>a.k.a</a:t>
            </a:r>
            <a:br>
              <a:rPr b="0" i="0" lang="en-US" sz="4400" u="none" cap="none" strike="noStrike">
                <a:solidFill>
                  <a:schemeClr val="dk2"/>
                </a:solidFill>
                <a:latin typeface="Gill Sans"/>
                <a:ea typeface="Gill Sans"/>
                <a:cs typeface="Gill Sans"/>
                <a:sym typeface="Gill Sans"/>
              </a:rPr>
            </a:br>
            <a:r>
              <a:rPr b="0" i="0" lang="en-US" sz="4400" u="none" cap="none" strike="noStrike">
                <a:solidFill>
                  <a:schemeClr val="dk2"/>
                </a:solidFill>
                <a:latin typeface="Gill Sans"/>
                <a:ea typeface="Gill Sans"/>
                <a:cs typeface="Gill Sans"/>
                <a:sym typeface="Gill Sans"/>
              </a:rPr>
              <a:t>Worm Composting</a:t>
            </a:r>
            <a:endParaRPr/>
          </a:p>
        </p:txBody>
      </p:sp>
      <p:pic>
        <p:nvPicPr>
          <p:cNvPr id="425" name="Google Shape;425;p37"/>
          <p:cNvPicPr preferRelativeResize="0"/>
          <p:nvPr/>
        </p:nvPicPr>
        <p:blipFill rotWithShape="1">
          <a:blip r:embed="rId3">
            <a:alphaModFix/>
          </a:blip>
          <a:srcRect b="0" l="0" r="0" t="0"/>
          <a:stretch/>
        </p:blipFill>
        <p:spPr>
          <a:xfrm>
            <a:off x="3972975" y="1862286"/>
            <a:ext cx="1526100" cy="810000"/>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30" name="Shape 430"/>
        <p:cNvGrpSpPr/>
        <p:nvPr/>
      </p:nvGrpSpPr>
      <p:grpSpPr>
        <a:xfrm>
          <a:off x="0" y="0"/>
          <a:ext cx="0" cy="0"/>
          <a:chOff x="0" y="0"/>
          <a:chExt cx="0" cy="0"/>
        </a:xfrm>
      </p:grpSpPr>
      <p:sp>
        <p:nvSpPr>
          <p:cNvPr id="431" name="Google Shape;431;p38"/>
          <p:cNvSpPr txBox="1"/>
          <p:nvPr>
            <p:ph type="title"/>
          </p:nvPr>
        </p:nvSpPr>
        <p:spPr>
          <a:xfrm>
            <a:off x="990600" y="228600"/>
            <a:ext cx="77724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Vermicomposting</a:t>
            </a:r>
            <a:endParaRPr/>
          </a:p>
        </p:txBody>
      </p:sp>
      <p:sp>
        <p:nvSpPr>
          <p:cNvPr id="432" name="Google Shape;432;p38"/>
          <p:cNvSpPr txBox="1"/>
          <p:nvPr/>
        </p:nvSpPr>
        <p:spPr>
          <a:xfrm>
            <a:off x="467543" y="1524000"/>
            <a:ext cx="4968551" cy="1815881"/>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Cultivating worms to eat our food and paper waste and produce the best fertilizer for our plants</a:t>
            </a:r>
            <a:endParaRPr/>
          </a:p>
        </p:txBody>
      </p:sp>
      <p:sp>
        <p:nvSpPr>
          <p:cNvPr id="433" name="Google Shape;433;p38"/>
          <p:cNvSpPr txBox="1"/>
          <p:nvPr/>
        </p:nvSpPr>
        <p:spPr>
          <a:xfrm>
            <a:off x="898525" y="5375275"/>
            <a:ext cx="184149" cy="3667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800"/>
              <a:buFont typeface="Arial"/>
              <a:buNone/>
            </a:pPr>
            <a:r>
              <a:t/>
            </a:r>
            <a:endParaRPr b="0" i="0" sz="1800" u="none" cap="none" strike="noStrike">
              <a:solidFill>
                <a:schemeClr val="dk1"/>
              </a:solidFill>
              <a:latin typeface="Comic Sans MS"/>
              <a:ea typeface="Comic Sans MS"/>
              <a:cs typeface="Comic Sans MS"/>
              <a:sym typeface="Comic Sans MS"/>
            </a:endParaRPr>
          </a:p>
        </p:txBody>
      </p:sp>
      <p:pic>
        <p:nvPicPr>
          <p:cNvPr id="434" name="Google Shape;434;p38"/>
          <p:cNvPicPr preferRelativeResize="0"/>
          <p:nvPr/>
        </p:nvPicPr>
        <p:blipFill rotWithShape="1">
          <a:blip r:embed="rId3">
            <a:alphaModFix/>
          </a:blip>
          <a:srcRect b="0" l="0" r="0" t="0"/>
          <a:stretch/>
        </p:blipFill>
        <p:spPr>
          <a:xfrm>
            <a:off x="457200" y="3516312"/>
            <a:ext cx="3733800" cy="2808286"/>
          </a:xfrm>
          <a:prstGeom prst="rect">
            <a:avLst/>
          </a:prstGeom>
          <a:noFill/>
          <a:ln>
            <a:noFill/>
          </a:ln>
        </p:spPr>
      </p:pic>
      <p:pic>
        <p:nvPicPr>
          <p:cNvPr id="435" name="Google Shape;435;p38"/>
          <p:cNvPicPr preferRelativeResize="0"/>
          <p:nvPr/>
        </p:nvPicPr>
        <p:blipFill rotWithShape="1">
          <a:blip r:embed="rId4">
            <a:alphaModFix/>
          </a:blip>
          <a:srcRect b="0" l="0" r="0" t="0"/>
          <a:stretch/>
        </p:blipFill>
        <p:spPr>
          <a:xfrm>
            <a:off x="5796137" y="5085183"/>
            <a:ext cx="720080" cy="915143"/>
          </a:xfrm>
          <a:prstGeom prst="rect">
            <a:avLst/>
          </a:prstGeom>
          <a:noFill/>
          <a:ln>
            <a:noFill/>
          </a:ln>
        </p:spPr>
      </p:pic>
      <p:pic>
        <p:nvPicPr>
          <p:cNvPr descr="Worm_small" id="436" name="Google Shape;436;p38"/>
          <p:cNvPicPr preferRelativeResize="0"/>
          <p:nvPr/>
        </p:nvPicPr>
        <p:blipFill rotWithShape="1">
          <a:blip r:embed="rId5">
            <a:alphaModFix/>
          </a:blip>
          <a:srcRect b="0" l="0" r="0" t="0"/>
          <a:stretch/>
        </p:blipFill>
        <p:spPr>
          <a:xfrm>
            <a:off x="6400800" y="5119835"/>
            <a:ext cx="2286000" cy="1333499"/>
          </a:xfrm>
          <a:prstGeom prst="rect">
            <a:avLst/>
          </a:prstGeom>
          <a:noFill/>
          <a:ln>
            <a:noFill/>
          </a:ln>
        </p:spPr>
      </p:pic>
      <p:sp>
        <p:nvSpPr>
          <p:cNvPr id="437" name="Google Shape;437;p38"/>
          <p:cNvSpPr txBox="1"/>
          <p:nvPr/>
        </p:nvSpPr>
        <p:spPr>
          <a:xfrm>
            <a:off x="4724400" y="4942035"/>
            <a:ext cx="1371599" cy="132343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Comic Sans MS"/>
              <a:buNone/>
            </a:pPr>
            <a:r>
              <a:rPr b="0" i="0" lang="en-US" sz="1600" u="none" cap="none" strike="noStrike">
                <a:solidFill>
                  <a:schemeClr val="dk1"/>
                </a:solidFill>
                <a:latin typeface="Comic Sans MS"/>
                <a:ea typeface="Comic Sans MS"/>
                <a:cs typeface="Comic Sans MS"/>
                <a:sym typeface="Comic Sans MS"/>
              </a:rPr>
              <a:t>You’re right! Worms don’t actually have eyes</a:t>
            </a:r>
            <a:endParaRPr/>
          </a:p>
        </p:txBody>
      </p:sp>
      <p:pic>
        <p:nvPicPr>
          <p:cNvPr id="438" name="Google Shape;438;p38"/>
          <p:cNvPicPr preferRelativeResize="0"/>
          <p:nvPr/>
        </p:nvPicPr>
        <p:blipFill rotWithShape="1">
          <a:blip r:embed="rId6">
            <a:alphaModFix/>
          </a:blip>
          <a:srcRect b="0" l="0" r="0" t="0"/>
          <a:stretch/>
        </p:blipFill>
        <p:spPr>
          <a:xfrm>
            <a:off x="5285432" y="1556791"/>
            <a:ext cx="3580450" cy="3179440"/>
          </a:xfrm>
          <a:prstGeom prst="rect">
            <a:avLst/>
          </a:prstGeom>
          <a:noFill/>
          <a:ln>
            <a:noFill/>
          </a:ln>
        </p:spPr>
      </p:pic>
      <p:sp>
        <p:nvSpPr>
          <p:cNvPr id="439" name="Google Shape;439;p38"/>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44" name="Shape 444"/>
        <p:cNvGrpSpPr/>
        <p:nvPr/>
      </p:nvGrpSpPr>
      <p:grpSpPr>
        <a:xfrm>
          <a:off x="0" y="0"/>
          <a:ext cx="0" cy="0"/>
          <a:chOff x="0" y="0"/>
          <a:chExt cx="0" cy="0"/>
        </a:xfrm>
      </p:grpSpPr>
      <p:sp>
        <p:nvSpPr>
          <p:cNvPr id="445" name="Google Shape;445;p39"/>
          <p:cNvSpPr txBox="1"/>
          <p:nvPr>
            <p:ph type="title"/>
          </p:nvPr>
        </p:nvSpPr>
        <p:spPr>
          <a:xfrm>
            <a:off x="1600200" y="152400"/>
            <a:ext cx="70104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Vermicomposting</a:t>
            </a:r>
            <a:endParaRPr/>
          </a:p>
        </p:txBody>
      </p:sp>
      <p:sp>
        <p:nvSpPr>
          <p:cNvPr id="446" name="Google Shape;446;p39"/>
          <p:cNvSpPr txBox="1"/>
          <p:nvPr>
            <p:ph idx="1" type="body"/>
          </p:nvPr>
        </p:nvSpPr>
        <p:spPr>
          <a:xfrm>
            <a:off x="838200" y="1295400"/>
            <a:ext cx="7696199" cy="49530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Worm composting is neat, easy, and odorless – when properly maintained</a:t>
            </a:r>
            <a:endParaRPr/>
          </a:p>
          <a:p>
            <a:pPr indent="-3429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A great way to turn hard-to-dispose food waste and some paper waste into fertilizer</a:t>
            </a:r>
            <a:endParaRPr/>
          </a:p>
          <a:p>
            <a:pPr indent="-342900" lvl="0" marL="342900" marR="0" rtl="0" algn="l">
              <a:lnSpc>
                <a:spcPct val="90000"/>
              </a:lnSpc>
              <a:spcBef>
                <a:spcPts val="64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Can be done indoors, in garage, on the patio or porch, or in any moderate temperature place (50ºF - 90ºF)</a:t>
            </a:r>
            <a:endParaRPr/>
          </a:p>
          <a:p>
            <a:pPr indent="-342900" lvl="0" marL="342900" marR="0" rtl="0" algn="l">
              <a:lnSpc>
                <a:spcPct val="90000"/>
              </a:lnSpc>
              <a:spcBef>
                <a:spcPts val="56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Compost year round</a:t>
            </a:r>
            <a:endParaRPr/>
          </a:p>
          <a:p>
            <a:pPr indent="-342900" lvl="0" marL="342900" marR="0" rtl="0" algn="l">
              <a:lnSpc>
                <a:spcPct val="90000"/>
              </a:lnSpc>
              <a:spcBef>
                <a:spcPts val="560"/>
              </a:spcBef>
              <a:spcAft>
                <a:spcPts val="0"/>
              </a:spcAft>
              <a:buClr>
                <a:schemeClr val="dk1"/>
              </a:buClr>
              <a:buSzPts val="2800"/>
              <a:buFont typeface="Arial"/>
              <a:buChar char="•"/>
            </a:pPr>
            <a:r>
              <a:rPr b="1" i="0" lang="en-US" sz="2800" u="none" cap="none" strike="noStrike">
                <a:solidFill>
                  <a:schemeClr val="dk1"/>
                </a:solidFill>
                <a:latin typeface="Arial"/>
                <a:ea typeface="Arial"/>
                <a:cs typeface="Arial"/>
                <a:sym typeface="Arial"/>
              </a:rPr>
              <a:t>Limited space is ok</a:t>
            </a:r>
            <a:endParaRPr/>
          </a:p>
        </p:txBody>
      </p:sp>
      <p:pic>
        <p:nvPicPr>
          <p:cNvPr id="447" name="Google Shape;447;p39"/>
          <p:cNvPicPr preferRelativeResize="0"/>
          <p:nvPr/>
        </p:nvPicPr>
        <p:blipFill rotWithShape="1">
          <a:blip r:embed="rId3">
            <a:alphaModFix/>
          </a:blip>
          <a:srcRect b="0" l="0" r="0" t="0"/>
          <a:stretch/>
        </p:blipFill>
        <p:spPr>
          <a:xfrm>
            <a:off x="6239675" y="5461749"/>
            <a:ext cx="1602600" cy="1134300"/>
          </a:xfrm>
          <a:prstGeom prst="rect">
            <a:avLst/>
          </a:prstGeom>
          <a:noFill/>
          <a:ln>
            <a:noFill/>
          </a:ln>
        </p:spPr>
      </p:pic>
      <p:sp>
        <p:nvSpPr>
          <p:cNvPr id="448" name="Google Shape;448;p3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52" name="Shape 452"/>
        <p:cNvGrpSpPr/>
        <p:nvPr/>
      </p:nvGrpSpPr>
      <p:grpSpPr>
        <a:xfrm>
          <a:off x="0" y="0"/>
          <a:ext cx="0" cy="0"/>
          <a:chOff x="0" y="0"/>
          <a:chExt cx="0" cy="0"/>
        </a:xfrm>
      </p:grpSpPr>
      <p:sp>
        <p:nvSpPr>
          <p:cNvPr id="453" name="Google Shape;453;p40"/>
          <p:cNvSpPr txBox="1"/>
          <p:nvPr>
            <p:ph type="title"/>
          </p:nvPr>
        </p:nvSpPr>
        <p:spPr>
          <a:xfrm>
            <a:off x="1143000" y="228600"/>
            <a:ext cx="76199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Vermicomposting</a:t>
            </a:r>
            <a:endParaRPr/>
          </a:p>
        </p:txBody>
      </p:sp>
      <p:sp>
        <p:nvSpPr>
          <p:cNvPr id="454" name="Google Shape;454;p40"/>
          <p:cNvSpPr txBox="1"/>
          <p:nvPr>
            <p:ph idx="1" type="body"/>
          </p:nvPr>
        </p:nvSpPr>
        <p:spPr>
          <a:xfrm>
            <a:off x="685800" y="1600200"/>
            <a:ext cx="4966200" cy="44364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And…</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the finished product, worm castings, is a nitrogen rich fertilizer which can be used on plants both indoors and outdoors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Reduces or eliminates the need for purchased fertilizer</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Is of great interest to children and adults alike, the well-behaved and silent creatures become pets.</a:t>
            </a:r>
            <a:endParaRPr/>
          </a:p>
        </p:txBody>
      </p:sp>
      <p:pic>
        <p:nvPicPr>
          <p:cNvPr id="455" name="Google Shape;455;p40"/>
          <p:cNvPicPr preferRelativeResize="0"/>
          <p:nvPr/>
        </p:nvPicPr>
        <p:blipFill rotWithShape="1">
          <a:blip r:embed="rId3">
            <a:alphaModFix/>
          </a:blip>
          <a:srcRect b="0" l="0" r="0" t="0"/>
          <a:stretch/>
        </p:blipFill>
        <p:spPr>
          <a:xfrm>
            <a:off x="6117049" y="3573024"/>
            <a:ext cx="2517600" cy="2672100"/>
          </a:xfrm>
          <a:prstGeom prst="rect">
            <a:avLst/>
          </a:prstGeom>
          <a:noFill/>
          <a:ln>
            <a:noFill/>
          </a:ln>
        </p:spPr>
      </p:pic>
      <p:pic>
        <p:nvPicPr>
          <p:cNvPr id="456" name="Google Shape;456;p40"/>
          <p:cNvPicPr preferRelativeResize="0"/>
          <p:nvPr/>
        </p:nvPicPr>
        <p:blipFill rotWithShape="1">
          <a:blip r:embed="rId4">
            <a:alphaModFix/>
          </a:blip>
          <a:srcRect b="0" l="0" r="0" t="0"/>
          <a:stretch/>
        </p:blipFill>
        <p:spPr>
          <a:xfrm>
            <a:off x="6516216" y="1200944"/>
            <a:ext cx="1879500" cy="1879500"/>
          </a:xfrm>
          <a:prstGeom prst="rect">
            <a:avLst/>
          </a:prstGeom>
          <a:noFill/>
          <a:ln>
            <a:noFill/>
          </a:ln>
        </p:spPr>
      </p:pic>
      <p:sp>
        <p:nvSpPr>
          <p:cNvPr id="457" name="Google Shape;457;p40"/>
          <p:cNvSpPr txBox="1"/>
          <p:nvPr/>
        </p:nvSpPr>
        <p:spPr>
          <a:xfrm>
            <a:off x="6291807" y="3149351"/>
            <a:ext cx="2252700" cy="3386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Gardener’s Black Gold</a:t>
            </a:r>
            <a:endParaRPr/>
          </a:p>
        </p:txBody>
      </p:sp>
      <p:sp>
        <p:nvSpPr>
          <p:cNvPr id="458" name="Google Shape;458;p40"/>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63" name="Shape 463"/>
        <p:cNvGrpSpPr/>
        <p:nvPr/>
      </p:nvGrpSpPr>
      <p:grpSpPr>
        <a:xfrm>
          <a:off x="0" y="0"/>
          <a:ext cx="0" cy="0"/>
          <a:chOff x="0" y="0"/>
          <a:chExt cx="0" cy="0"/>
        </a:xfrm>
      </p:grpSpPr>
      <p:sp>
        <p:nvSpPr>
          <p:cNvPr id="464" name="Google Shape;464;p41"/>
          <p:cNvSpPr txBox="1"/>
          <p:nvPr>
            <p:ph type="title"/>
          </p:nvPr>
        </p:nvSpPr>
        <p:spPr>
          <a:xfrm>
            <a:off x="1295400" y="76200"/>
            <a:ext cx="75438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000"/>
              <a:buFont typeface="Arial"/>
              <a:buNone/>
            </a:pPr>
            <a:r>
              <a:rPr b="0" i="0" lang="en-US" sz="4000" u="none" cap="none" strike="noStrike">
                <a:solidFill>
                  <a:schemeClr val="dk2"/>
                </a:solidFill>
                <a:latin typeface="Arial"/>
                <a:ea typeface="Arial"/>
                <a:cs typeface="Arial"/>
                <a:sym typeface="Arial"/>
              </a:rPr>
              <a:t>Worms for Composting</a:t>
            </a:r>
            <a:endParaRPr/>
          </a:p>
        </p:txBody>
      </p:sp>
      <p:sp>
        <p:nvSpPr>
          <p:cNvPr id="465" name="Google Shape;465;p41"/>
          <p:cNvSpPr txBox="1"/>
          <p:nvPr>
            <p:ph idx="1" type="body"/>
          </p:nvPr>
        </p:nvSpPr>
        <p:spPr>
          <a:xfrm>
            <a:off x="395536" y="1371600"/>
            <a:ext cx="8136903" cy="5105399"/>
          </a:xfrm>
          <a:prstGeom prst="rect">
            <a:avLst/>
          </a:prstGeom>
          <a:noFill/>
          <a:ln>
            <a:noFill/>
          </a:ln>
        </p:spPr>
        <p:txBody>
          <a:bodyPr anchorCtr="0" anchor="t" bIns="45700" lIns="91425" spcFirstLastPara="1" rIns="91425" wrap="square" tIns="45700">
            <a:noAutofit/>
          </a:bodyPr>
          <a:lstStyle/>
          <a:p>
            <a:pPr indent="-609600" lvl="0" marL="609600" marR="0" rtl="0" algn="l">
              <a:lnSpc>
                <a:spcPct val="8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Thousands of  worm species live in the soil, we find some in our gardens and compost piles</a:t>
            </a:r>
            <a:endParaRPr/>
          </a:p>
          <a:p>
            <a:pPr indent="-609600" lvl="0" marL="609600" marR="0" rtl="0" algn="l">
              <a:lnSpc>
                <a:spcPct val="8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Only a few species are feasible for vermicomposting:</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Red Wiggler (Eisenia fetida), aka brandling worm, tiger worm</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Red Tiger (Eisenia andrei), often confused with red wiggler</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Blue Worm (Perionyx excavatus) for tropical climate</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Red Worm or Red Earthworm (Lumbricus rubellus)</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African Nightcrawler (Eudrilus engeniae)</a:t>
            </a:r>
            <a:endParaRPr/>
          </a:p>
          <a:p>
            <a:pPr indent="-533400" lvl="1" marL="990600" marR="0" rtl="0" algn="l">
              <a:lnSpc>
                <a:spcPct val="80000"/>
              </a:lnSpc>
              <a:spcBef>
                <a:spcPts val="400"/>
              </a:spcBef>
              <a:spcAft>
                <a:spcPts val="0"/>
              </a:spcAft>
              <a:buClr>
                <a:schemeClr val="dk1"/>
              </a:buClr>
              <a:buSzPts val="2000"/>
              <a:buFont typeface="Arial"/>
              <a:buAutoNum type="arabicParenR"/>
            </a:pPr>
            <a:r>
              <a:rPr b="0" i="0" lang="en-US" sz="2000" u="none" cap="none" strike="noStrike">
                <a:solidFill>
                  <a:schemeClr val="dk1"/>
                </a:solidFill>
                <a:latin typeface="Arial"/>
                <a:ea typeface="Arial"/>
                <a:cs typeface="Arial"/>
                <a:sym typeface="Arial"/>
              </a:rPr>
              <a:t>European Nightcrawler (Eisenia hortensis)</a:t>
            </a:r>
            <a:endParaRPr/>
          </a:p>
          <a:p>
            <a:pPr indent="-609600" lvl="0" marL="609600" marR="0" rtl="0" algn="l">
              <a:lnSpc>
                <a:spcPct val="80000"/>
              </a:lnSpc>
              <a:spcBef>
                <a:spcPts val="100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Best compost worm for our area is the</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Red Wiggler</a:t>
            </a:r>
            <a:endParaRPr/>
          </a:p>
        </p:txBody>
      </p:sp>
      <p:pic>
        <p:nvPicPr>
          <p:cNvPr id="466" name="Google Shape;466;p41"/>
          <p:cNvPicPr preferRelativeResize="0"/>
          <p:nvPr/>
        </p:nvPicPr>
        <p:blipFill rotWithShape="1">
          <a:blip r:embed="rId3">
            <a:alphaModFix/>
          </a:blip>
          <a:srcRect b="0" l="0" r="0" t="0"/>
          <a:stretch/>
        </p:blipFill>
        <p:spPr>
          <a:xfrm>
            <a:off x="6796088" y="4762500"/>
            <a:ext cx="1905000" cy="1220700"/>
          </a:xfrm>
          <a:prstGeom prst="rect">
            <a:avLst/>
          </a:prstGeom>
          <a:noFill/>
          <a:ln>
            <a:noFill/>
          </a:ln>
        </p:spPr>
      </p:pic>
      <p:sp>
        <p:nvSpPr>
          <p:cNvPr id="467" name="Google Shape;467;p4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72" name="Shape 472"/>
        <p:cNvGrpSpPr/>
        <p:nvPr/>
      </p:nvGrpSpPr>
      <p:grpSpPr>
        <a:xfrm>
          <a:off x="0" y="0"/>
          <a:ext cx="0" cy="0"/>
          <a:chOff x="0" y="0"/>
          <a:chExt cx="0" cy="0"/>
        </a:xfrm>
      </p:grpSpPr>
      <p:sp>
        <p:nvSpPr>
          <p:cNvPr id="473" name="Google Shape;473;p42"/>
          <p:cNvSpPr txBox="1"/>
          <p:nvPr>
            <p:ph type="title"/>
          </p:nvPr>
        </p:nvSpPr>
        <p:spPr>
          <a:xfrm>
            <a:off x="1143000" y="76200"/>
            <a:ext cx="7696199"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000"/>
              <a:buFont typeface="Arial"/>
              <a:buNone/>
            </a:pPr>
            <a:r>
              <a:rPr b="0" i="0" lang="en-US" sz="4000" u="none" cap="none" strike="noStrike">
                <a:solidFill>
                  <a:schemeClr val="dk2"/>
                </a:solidFill>
                <a:latin typeface="Arial"/>
                <a:ea typeface="Arial"/>
                <a:cs typeface="Arial"/>
                <a:sym typeface="Arial"/>
              </a:rPr>
              <a:t>Species of Worms</a:t>
            </a:r>
            <a:endParaRPr/>
          </a:p>
        </p:txBody>
      </p:sp>
      <p:pic>
        <p:nvPicPr>
          <p:cNvPr id="474" name="Google Shape;474;p42"/>
          <p:cNvPicPr preferRelativeResize="0"/>
          <p:nvPr/>
        </p:nvPicPr>
        <p:blipFill rotWithShape="1">
          <a:blip r:embed="rId3">
            <a:alphaModFix/>
          </a:blip>
          <a:srcRect b="0" l="0" r="0" t="0"/>
          <a:stretch/>
        </p:blipFill>
        <p:spPr>
          <a:xfrm>
            <a:off x="4419600" y="1257300"/>
            <a:ext cx="3390900" cy="2400300"/>
          </a:xfrm>
          <a:prstGeom prst="rect">
            <a:avLst/>
          </a:prstGeom>
          <a:noFill/>
          <a:ln>
            <a:noFill/>
          </a:ln>
        </p:spPr>
      </p:pic>
      <p:sp>
        <p:nvSpPr>
          <p:cNvPr id="475" name="Google Shape;475;p42"/>
          <p:cNvSpPr txBox="1"/>
          <p:nvPr/>
        </p:nvSpPr>
        <p:spPr>
          <a:xfrm>
            <a:off x="755575" y="1556791"/>
            <a:ext cx="2743199" cy="969495"/>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75"/>
              <a:buFont typeface="Comic Sans MS"/>
              <a:buNone/>
            </a:pPr>
            <a:r>
              <a:rPr b="0" i="0" lang="en-US" sz="1900" u="none" cap="none" strike="noStrike">
                <a:solidFill>
                  <a:schemeClr val="dk1"/>
                </a:solidFill>
                <a:latin typeface="Comic Sans MS"/>
                <a:ea typeface="Comic Sans MS"/>
                <a:cs typeface="Comic Sans MS"/>
                <a:sym typeface="Comic Sans MS"/>
              </a:rPr>
              <a:t>There are more than 4400 different types of worms!</a:t>
            </a:r>
            <a:endParaRPr/>
          </a:p>
        </p:txBody>
      </p:sp>
      <p:pic>
        <p:nvPicPr>
          <p:cNvPr descr="Screen shot 2014-07-08 at 9.16.04 PM.png" id="476" name="Google Shape;476;p42"/>
          <p:cNvPicPr preferRelativeResize="0"/>
          <p:nvPr/>
        </p:nvPicPr>
        <p:blipFill rotWithShape="1">
          <a:blip r:embed="rId4">
            <a:alphaModFix/>
          </a:blip>
          <a:srcRect b="0" l="0" r="0" t="0"/>
          <a:stretch/>
        </p:blipFill>
        <p:spPr>
          <a:xfrm>
            <a:off x="323528" y="2627953"/>
            <a:ext cx="3240359" cy="3643466"/>
          </a:xfrm>
          <a:prstGeom prst="rect">
            <a:avLst/>
          </a:prstGeom>
          <a:noFill/>
          <a:ln>
            <a:noFill/>
          </a:ln>
        </p:spPr>
      </p:pic>
      <p:pic>
        <p:nvPicPr>
          <p:cNvPr descr="Screen shot 2014-07-08 at 9.16.21 PM.png" id="477" name="Google Shape;477;p42"/>
          <p:cNvPicPr preferRelativeResize="0"/>
          <p:nvPr/>
        </p:nvPicPr>
        <p:blipFill rotWithShape="1">
          <a:blip r:embed="rId5">
            <a:alphaModFix/>
          </a:blip>
          <a:srcRect b="0" l="0" r="0" t="0"/>
          <a:stretch/>
        </p:blipFill>
        <p:spPr>
          <a:xfrm>
            <a:off x="3635896" y="3717032"/>
            <a:ext cx="5105399" cy="2514599"/>
          </a:xfrm>
          <a:prstGeom prst="rect">
            <a:avLst/>
          </a:prstGeom>
          <a:noFill/>
          <a:ln>
            <a:noFill/>
          </a:ln>
        </p:spPr>
      </p:pic>
      <p:sp>
        <p:nvSpPr>
          <p:cNvPr id="478" name="Google Shape;478;p42"/>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83" name="Shape 483"/>
        <p:cNvGrpSpPr/>
        <p:nvPr/>
      </p:nvGrpSpPr>
      <p:grpSpPr>
        <a:xfrm>
          <a:off x="0" y="0"/>
          <a:ext cx="0" cy="0"/>
          <a:chOff x="0" y="0"/>
          <a:chExt cx="0" cy="0"/>
        </a:xfrm>
      </p:grpSpPr>
      <p:sp>
        <p:nvSpPr>
          <p:cNvPr id="484" name="Google Shape;484;p43"/>
          <p:cNvSpPr txBox="1"/>
          <p:nvPr>
            <p:ph type="title"/>
          </p:nvPr>
        </p:nvSpPr>
        <p:spPr>
          <a:xfrm>
            <a:off x="1692275" y="188913"/>
            <a:ext cx="6842124" cy="99377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Arial"/>
              <a:buNone/>
            </a:pPr>
            <a:r>
              <a:rPr b="0" i="0" lang="en-US" sz="3600" u="none" cap="none" strike="noStrike">
                <a:solidFill>
                  <a:schemeClr val="dk2"/>
                </a:solidFill>
                <a:latin typeface="Arial"/>
                <a:ea typeface="Arial"/>
                <a:cs typeface="Arial"/>
                <a:sym typeface="Arial"/>
              </a:rPr>
              <a:t>Common Mis-Identification</a:t>
            </a:r>
            <a:endParaRPr/>
          </a:p>
        </p:txBody>
      </p:sp>
      <p:sp>
        <p:nvSpPr>
          <p:cNvPr id="485" name="Google Shape;485;p43"/>
          <p:cNvSpPr txBox="1"/>
          <p:nvPr>
            <p:ph idx="1" type="body"/>
          </p:nvPr>
        </p:nvSpPr>
        <p:spPr>
          <a:xfrm>
            <a:off x="723900" y="4394200"/>
            <a:ext cx="7951787" cy="220345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3200"/>
              <a:buFont typeface="Arial"/>
              <a:buChar char="•"/>
            </a:pPr>
            <a:r>
              <a:rPr b="0" i="0" lang="en-US" sz="3200" u="none" cap="none" strike="noStrike">
                <a:solidFill>
                  <a:schemeClr val="dk1"/>
                </a:solidFill>
                <a:latin typeface="Arial"/>
                <a:ea typeface="Arial"/>
                <a:cs typeface="Arial"/>
                <a:sym typeface="Arial"/>
              </a:rPr>
              <a:t>They are White Worms (Enchytraeids)</a:t>
            </a:r>
            <a:endParaRPr/>
          </a:p>
          <a:p>
            <a:pPr indent="-260350" lvl="1" marL="74295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a.k.a. Pot Worms</a:t>
            </a:r>
            <a:endParaRPr/>
          </a:p>
          <a:p>
            <a:pPr indent="-260350" lvl="1" marL="74295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 very distant relative of the red wriggler</a:t>
            </a:r>
            <a:endParaRPr/>
          </a:p>
          <a:p>
            <a:pPr indent="-260350" lvl="1" marL="742950" marR="0" rtl="0" algn="l">
              <a:lnSpc>
                <a:spcPct val="90000"/>
              </a:lnSpc>
              <a:spcBef>
                <a:spcPts val="56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Large numbers indicate that the bin is acidic</a:t>
            </a:r>
            <a:endParaRPr/>
          </a:p>
        </p:txBody>
      </p:sp>
      <p:pic>
        <p:nvPicPr>
          <p:cNvPr descr=" Photo (c): Mustapha Boucelham." id="486" name="Google Shape;486;p43"/>
          <p:cNvPicPr preferRelativeResize="0"/>
          <p:nvPr/>
        </p:nvPicPr>
        <p:blipFill rotWithShape="1">
          <a:blip r:embed="rId3">
            <a:alphaModFix/>
          </a:blip>
          <a:srcRect b="0" l="0" r="0" t="0"/>
          <a:stretch/>
        </p:blipFill>
        <p:spPr>
          <a:xfrm>
            <a:off x="4856162" y="1916113"/>
            <a:ext cx="3200399" cy="2305050"/>
          </a:xfrm>
          <a:prstGeom prst="rect">
            <a:avLst/>
          </a:prstGeom>
          <a:noFill/>
          <a:ln>
            <a:noFill/>
          </a:ln>
        </p:spPr>
      </p:pic>
      <p:sp>
        <p:nvSpPr>
          <p:cNvPr id="487" name="Google Shape;487;p43"/>
          <p:cNvSpPr txBox="1"/>
          <p:nvPr>
            <p:ph type="title"/>
          </p:nvPr>
        </p:nvSpPr>
        <p:spPr>
          <a:xfrm>
            <a:off x="323850" y="995362"/>
            <a:ext cx="8496299" cy="993774"/>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800"/>
              <a:buFont typeface="Arial"/>
              <a:buNone/>
            </a:pPr>
            <a:r>
              <a:rPr b="0" i="0" lang="en-US" sz="3200" u="none" cap="none" strike="noStrike">
                <a:solidFill>
                  <a:schemeClr val="dk2"/>
                </a:solidFill>
                <a:latin typeface="Arial"/>
                <a:ea typeface="Arial"/>
                <a:cs typeface="Arial"/>
                <a:sym typeface="Arial"/>
              </a:rPr>
              <a:t>These guys are </a:t>
            </a:r>
            <a:r>
              <a:rPr b="1" i="0" lang="en-US" sz="3200" u="none" cap="none" strike="noStrike">
                <a:solidFill>
                  <a:schemeClr val="dk2"/>
                </a:solidFill>
                <a:latin typeface="Arial"/>
                <a:ea typeface="Arial"/>
                <a:cs typeface="Arial"/>
                <a:sym typeface="Arial"/>
              </a:rPr>
              <a:t>not</a:t>
            </a:r>
            <a:r>
              <a:rPr b="0" i="0" lang="en-US" sz="3200" u="none" cap="none" strike="noStrike">
                <a:solidFill>
                  <a:schemeClr val="dk2"/>
                </a:solidFill>
                <a:latin typeface="Arial"/>
                <a:ea typeface="Arial"/>
                <a:cs typeface="Arial"/>
                <a:sym typeface="Arial"/>
              </a:rPr>
              <a:t> baby compost worms</a:t>
            </a:r>
            <a:endParaRPr/>
          </a:p>
        </p:txBody>
      </p:sp>
      <p:pic>
        <p:nvPicPr>
          <p:cNvPr id="488" name="Google Shape;488;p43"/>
          <p:cNvPicPr preferRelativeResize="0"/>
          <p:nvPr/>
        </p:nvPicPr>
        <p:blipFill rotWithShape="1">
          <a:blip r:embed="rId4">
            <a:alphaModFix/>
          </a:blip>
          <a:srcRect b="0" l="0" r="0" t="0"/>
          <a:stretch/>
        </p:blipFill>
        <p:spPr>
          <a:xfrm>
            <a:off x="971550" y="1901825"/>
            <a:ext cx="3095625" cy="2319337"/>
          </a:xfrm>
          <a:prstGeom prst="rect">
            <a:avLst/>
          </a:prstGeom>
          <a:noFill/>
          <a:ln>
            <a:noFill/>
          </a:ln>
        </p:spPr>
      </p:pic>
      <p:sp>
        <p:nvSpPr>
          <p:cNvPr id="489" name="Google Shape;489;p4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494" name="Shape 494"/>
        <p:cNvGrpSpPr/>
        <p:nvPr/>
      </p:nvGrpSpPr>
      <p:grpSpPr>
        <a:xfrm>
          <a:off x="0" y="0"/>
          <a:ext cx="0" cy="0"/>
          <a:chOff x="0" y="0"/>
          <a:chExt cx="0" cy="0"/>
        </a:xfrm>
      </p:grpSpPr>
      <p:sp>
        <p:nvSpPr>
          <p:cNvPr id="495" name="Google Shape;495;p44"/>
          <p:cNvSpPr txBox="1"/>
          <p:nvPr>
            <p:ph type="title"/>
          </p:nvPr>
        </p:nvSpPr>
        <p:spPr>
          <a:xfrm>
            <a:off x="1828800" y="304800"/>
            <a:ext cx="72390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000"/>
              <a:buFont typeface="Arial"/>
              <a:buNone/>
            </a:pPr>
            <a:r>
              <a:rPr b="0" i="0" lang="en-US" sz="4000" u="none" cap="none" strike="noStrike">
                <a:solidFill>
                  <a:schemeClr val="dk2"/>
                </a:solidFill>
                <a:latin typeface="Arial"/>
                <a:ea typeface="Arial"/>
                <a:cs typeface="Arial"/>
                <a:sym typeface="Arial"/>
              </a:rPr>
              <a:t>What are the parts of a Worm?</a:t>
            </a:r>
            <a:endParaRPr/>
          </a:p>
        </p:txBody>
      </p:sp>
      <p:sp>
        <p:nvSpPr>
          <p:cNvPr id="496" name="Google Shape;496;p44"/>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497" name="Google Shape;497;p44"/>
          <p:cNvPicPr preferRelativeResize="0"/>
          <p:nvPr/>
        </p:nvPicPr>
        <p:blipFill rotWithShape="1">
          <a:blip r:embed="rId3">
            <a:alphaModFix/>
          </a:blip>
          <a:srcRect b="0" l="0" r="0" t="0"/>
          <a:stretch/>
        </p:blipFill>
        <p:spPr>
          <a:xfrm>
            <a:off x="685800" y="1772816"/>
            <a:ext cx="7772400" cy="3022599"/>
          </a:xfrm>
          <a:prstGeom prst="rect">
            <a:avLst/>
          </a:prstGeom>
          <a:noFill/>
          <a:ln>
            <a:noFill/>
          </a:ln>
        </p:spPr>
      </p:pic>
      <p:sp>
        <p:nvSpPr>
          <p:cNvPr id="498" name="Google Shape;498;p44"/>
          <p:cNvSpPr txBox="1"/>
          <p:nvPr/>
        </p:nvSpPr>
        <p:spPr>
          <a:xfrm>
            <a:off x="1259632" y="5229200"/>
            <a:ext cx="6970378" cy="400109"/>
          </a:xfrm>
          <a:prstGeom prst="rect">
            <a:avLst/>
          </a:prstGeom>
          <a:gradFill>
            <a:gsLst>
              <a:gs pos="0">
                <a:srgbClr val="19197B"/>
              </a:gs>
              <a:gs pos="80000">
                <a:srgbClr val="2222A2"/>
              </a:gs>
              <a:gs pos="100000">
                <a:srgbClr val="1F1FA5"/>
              </a:gs>
            </a:gsLst>
            <a:lin ang="16200000"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lt1"/>
              </a:buClr>
              <a:buSzPts val="500"/>
              <a:buFont typeface="Arial"/>
              <a:buNone/>
            </a:pPr>
            <a:r>
              <a:rPr b="0" i="0" lang="en-US" sz="2000" u="none" cap="none" strike="noStrike">
                <a:solidFill>
                  <a:schemeClr val="lt1"/>
                </a:solidFill>
                <a:latin typeface="Arial"/>
                <a:ea typeface="Arial"/>
                <a:cs typeface="Arial"/>
                <a:sym typeface="Arial"/>
              </a:rPr>
              <a:t>Did you know a worm has a crop, a gizzard, and 5 “hearts”?</a:t>
            </a:r>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02" name="Shape 502"/>
        <p:cNvGrpSpPr/>
        <p:nvPr/>
      </p:nvGrpSpPr>
      <p:grpSpPr>
        <a:xfrm>
          <a:off x="0" y="0"/>
          <a:ext cx="0" cy="0"/>
          <a:chOff x="0" y="0"/>
          <a:chExt cx="0" cy="0"/>
        </a:xfrm>
      </p:grpSpPr>
      <p:sp>
        <p:nvSpPr>
          <p:cNvPr id="503" name="Google Shape;503;p45"/>
          <p:cNvSpPr txBox="1"/>
          <p:nvPr>
            <p:ph type="title"/>
          </p:nvPr>
        </p:nvSpPr>
        <p:spPr>
          <a:xfrm>
            <a:off x="971600" y="116631"/>
            <a:ext cx="7867599"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A Worm’s Life Cycle</a:t>
            </a:r>
            <a:endParaRPr/>
          </a:p>
        </p:txBody>
      </p:sp>
      <p:pic>
        <p:nvPicPr>
          <p:cNvPr id="504" name="Google Shape;504;p45"/>
          <p:cNvPicPr preferRelativeResize="0"/>
          <p:nvPr/>
        </p:nvPicPr>
        <p:blipFill rotWithShape="1">
          <a:blip r:embed="rId3">
            <a:alphaModFix/>
          </a:blip>
          <a:srcRect b="0" l="0" r="0" t="0"/>
          <a:stretch/>
        </p:blipFill>
        <p:spPr>
          <a:xfrm>
            <a:off x="6161855" y="1700808"/>
            <a:ext cx="2514599" cy="1700212"/>
          </a:xfrm>
          <a:prstGeom prst="rect">
            <a:avLst/>
          </a:prstGeom>
          <a:noFill/>
          <a:ln>
            <a:noFill/>
          </a:ln>
        </p:spPr>
      </p:pic>
      <p:pic>
        <p:nvPicPr>
          <p:cNvPr id="505" name="Google Shape;505;p45"/>
          <p:cNvPicPr preferRelativeResize="0"/>
          <p:nvPr/>
        </p:nvPicPr>
        <p:blipFill rotWithShape="1">
          <a:blip r:embed="rId4">
            <a:alphaModFix/>
          </a:blip>
          <a:srcRect b="0" l="0" r="0" t="0"/>
          <a:stretch/>
        </p:blipFill>
        <p:spPr>
          <a:xfrm>
            <a:off x="467543" y="1628800"/>
            <a:ext cx="5349928" cy="4248472"/>
          </a:xfrm>
          <a:prstGeom prst="rect">
            <a:avLst/>
          </a:prstGeom>
          <a:noFill/>
          <a:ln>
            <a:noFill/>
          </a:ln>
        </p:spPr>
      </p:pic>
      <p:sp>
        <p:nvSpPr>
          <p:cNvPr id="506" name="Google Shape;506;p45"/>
          <p:cNvSpPr txBox="1"/>
          <p:nvPr/>
        </p:nvSpPr>
        <p:spPr>
          <a:xfrm>
            <a:off x="6732239" y="3573016"/>
            <a:ext cx="1492214" cy="33855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Worm Cocoon</a:t>
            </a:r>
            <a:endParaRPr/>
          </a:p>
        </p:txBody>
      </p:sp>
      <p:sp>
        <p:nvSpPr>
          <p:cNvPr id="507" name="Google Shape;507;p45"/>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12" name="Shape 512"/>
        <p:cNvGrpSpPr/>
        <p:nvPr/>
      </p:nvGrpSpPr>
      <p:grpSpPr>
        <a:xfrm>
          <a:off x="0" y="0"/>
          <a:ext cx="0" cy="0"/>
          <a:chOff x="0" y="0"/>
          <a:chExt cx="0" cy="0"/>
        </a:xfrm>
      </p:grpSpPr>
      <p:sp>
        <p:nvSpPr>
          <p:cNvPr id="513" name="Google Shape;513;p46"/>
          <p:cNvSpPr txBox="1"/>
          <p:nvPr>
            <p:ph type="title"/>
          </p:nvPr>
        </p:nvSpPr>
        <p:spPr>
          <a:xfrm>
            <a:off x="838200" y="228600"/>
            <a:ext cx="7924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Selecting a Worm Bin</a:t>
            </a:r>
            <a:endParaRPr/>
          </a:p>
        </p:txBody>
      </p:sp>
      <p:pic>
        <p:nvPicPr>
          <p:cNvPr id="514" name="Google Shape;514;p46"/>
          <p:cNvPicPr preferRelativeResize="0"/>
          <p:nvPr/>
        </p:nvPicPr>
        <p:blipFill rotWithShape="1">
          <a:blip r:embed="rId3">
            <a:alphaModFix/>
          </a:blip>
          <a:srcRect b="0" l="0" r="0" t="0"/>
          <a:stretch/>
        </p:blipFill>
        <p:spPr>
          <a:xfrm>
            <a:off x="2699791" y="4367212"/>
            <a:ext cx="2971799" cy="2166936"/>
          </a:xfrm>
          <a:prstGeom prst="rect">
            <a:avLst/>
          </a:prstGeom>
          <a:noFill/>
          <a:ln>
            <a:noFill/>
          </a:ln>
        </p:spPr>
      </p:pic>
      <p:sp>
        <p:nvSpPr>
          <p:cNvPr id="515" name="Google Shape;515;p46"/>
          <p:cNvSpPr txBox="1"/>
          <p:nvPr/>
        </p:nvSpPr>
        <p:spPr>
          <a:xfrm>
            <a:off x="6140151" y="4725144"/>
            <a:ext cx="1600199" cy="17398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Don’t use chemically</a:t>
            </a:r>
            <a:endParaRPr/>
          </a:p>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treated </a:t>
            </a:r>
            <a:br>
              <a:rPr b="0" i="0" lang="en-US" sz="1800" u="none" cap="none" strike="noStrike">
                <a:solidFill>
                  <a:schemeClr val="dk1"/>
                </a:solidFill>
                <a:latin typeface="Comic Sans MS"/>
                <a:ea typeface="Comic Sans MS"/>
                <a:cs typeface="Comic Sans MS"/>
                <a:sym typeface="Comic Sans MS"/>
              </a:rPr>
            </a:br>
            <a:r>
              <a:rPr b="0" i="0" lang="en-US" sz="1800" u="none" cap="none" strike="noStrike">
                <a:solidFill>
                  <a:schemeClr val="dk1"/>
                </a:solidFill>
                <a:latin typeface="Comic Sans MS"/>
                <a:ea typeface="Comic Sans MS"/>
                <a:cs typeface="Comic Sans MS"/>
                <a:sym typeface="Comic Sans MS"/>
              </a:rPr>
              <a:t>or highly aromatic wood</a:t>
            </a:r>
            <a:endParaRPr/>
          </a:p>
        </p:txBody>
      </p:sp>
      <p:sp>
        <p:nvSpPr>
          <p:cNvPr id="516" name="Google Shape;516;p46"/>
          <p:cNvSpPr txBox="1"/>
          <p:nvPr/>
        </p:nvSpPr>
        <p:spPr>
          <a:xfrm>
            <a:off x="2051719" y="1295400"/>
            <a:ext cx="5353000" cy="461664"/>
          </a:xfrm>
          <a:prstGeom prst="rect">
            <a:avLst/>
          </a:prstGeom>
          <a:gradFill>
            <a:gsLst>
              <a:gs pos="0">
                <a:srgbClr val="19197B"/>
              </a:gs>
              <a:gs pos="80000">
                <a:srgbClr val="2222A2"/>
              </a:gs>
              <a:gs pos="100000">
                <a:srgbClr val="1F1FA5"/>
              </a:gs>
            </a:gsLst>
            <a:lin ang="16200000"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lt1"/>
              </a:buClr>
              <a:buSzPts val="600"/>
              <a:buFont typeface="Arial"/>
              <a:buNone/>
            </a:pPr>
            <a:r>
              <a:rPr b="1" i="0" lang="en-US" sz="2400" u="none" cap="none" strike="noStrike">
                <a:solidFill>
                  <a:schemeClr val="lt1"/>
                </a:solidFill>
                <a:latin typeface="Arial"/>
                <a:ea typeface="Arial"/>
                <a:cs typeface="Arial"/>
                <a:sym typeface="Arial"/>
              </a:rPr>
              <a:t>Build Your Own Bin – box style</a:t>
            </a:r>
            <a:endParaRPr/>
          </a:p>
        </p:txBody>
      </p:sp>
      <p:pic>
        <p:nvPicPr>
          <p:cNvPr id="517" name="Google Shape;517;p46"/>
          <p:cNvPicPr preferRelativeResize="0"/>
          <p:nvPr/>
        </p:nvPicPr>
        <p:blipFill rotWithShape="1">
          <a:blip r:embed="rId4">
            <a:alphaModFix/>
          </a:blip>
          <a:srcRect b="0" l="0" r="0" t="0"/>
          <a:stretch/>
        </p:blipFill>
        <p:spPr>
          <a:xfrm>
            <a:off x="304800" y="2057400"/>
            <a:ext cx="2341562" cy="3124199"/>
          </a:xfrm>
          <a:prstGeom prst="rect">
            <a:avLst/>
          </a:prstGeom>
          <a:noFill/>
          <a:ln>
            <a:noFill/>
          </a:ln>
        </p:spPr>
      </p:pic>
      <p:pic>
        <p:nvPicPr>
          <p:cNvPr id="518" name="Google Shape;518;p46"/>
          <p:cNvPicPr preferRelativeResize="0"/>
          <p:nvPr/>
        </p:nvPicPr>
        <p:blipFill rotWithShape="1">
          <a:blip r:embed="rId5">
            <a:alphaModFix/>
          </a:blip>
          <a:srcRect b="0" l="0" r="0" t="0"/>
          <a:stretch/>
        </p:blipFill>
        <p:spPr>
          <a:xfrm>
            <a:off x="2895600" y="2133600"/>
            <a:ext cx="2895600" cy="1989138"/>
          </a:xfrm>
          <a:prstGeom prst="rect">
            <a:avLst/>
          </a:prstGeom>
          <a:noFill/>
          <a:ln>
            <a:noFill/>
          </a:ln>
        </p:spPr>
      </p:pic>
      <p:pic>
        <p:nvPicPr>
          <p:cNvPr id="519" name="Google Shape;519;p46"/>
          <p:cNvPicPr preferRelativeResize="0"/>
          <p:nvPr/>
        </p:nvPicPr>
        <p:blipFill rotWithShape="1">
          <a:blip r:embed="rId6">
            <a:alphaModFix/>
          </a:blip>
          <a:srcRect b="0" l="0" r="0" t="0"/>
          <a:stretch/>
        </p:blipFill>
        <p:spPr>
          <a:xfrm>
            <a:off x="7453064" y="5221287"/>
            <a:ext cx="1295400" cy="1169986"/>
          </a:xfrm>
          <a:prstGeom prst="rect">
            <a:avLst/>
          </a:prstGeom>
          <a:noFill/>
          <a:ln>
            <a:noFill/>
          </a:ln>
        </p:spPr>
      </p:pic>
      <p:pic>
        <p:nvPicPr>
          <p:cNvPr descr="county worm bin" id="520" name="Google Shape;520;p46"/>
          <p:cNvPicPr preferRelativeResize="0"/>
          <p:nvPr/>
        </p:nvPicPr>
        <p:blipFill rotWithShape="1">
          <a:blip r:embed="rId7">
            <a:alphaModFix/>
          </a:blip>
          <a:srcRect b="0" l="0" r="0" t="0"/>
          <a:stretch/>
        </p:blipFill>
        <p:spPr>
          <a:xfrm>
            <a:off x="6096000" y="2133600"/>
            <a:ext cx="2668588" cy="2001838"/>
          </a:xfrm>
          <a:prstGeom prst="rect">
            <a:avLst/>
          </a:prstGeom>
          <a:noFill/>
          <a:ln>
            <a:noFill/>
          </a:ln>
        </p:spPr>
      </p:pic>
      <p:sp>
        <p:nvSpPr>
          <p:cNvPr id="521" name="Google Shape;521;p46"/>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93" name="Shape 93"/>
        <p:cNvGrpSpPr/>
        <p:nvPr/>
      </p:nvGrpSpPr>
      <p:grpSpPr>
        <a:xfrm>
          <a:off x="0" y="0"/>
          <a:ext cx="0" cy="0"/>
          <a:chOff x="0" y="0"/>
          <a:chExt cx="0" cy="0"/>
        </a:xfrm>
      </p:grpSpPr>
      <p:sp>
        <p:nvSpPr>
          <p:cNvPr id="94" name="Google Shape;94;p11"/>
          <p:cNvSpPr/>
          <p:nvPr/>
        </p:nvSpPr>
        <p:spPr>
          <a:xfrm>
            <a:off x="1066800" y="1371600"/>
            <a:ext cx="1904999" cy="838199"/>
          </a:xfrm>
          <a:prstGeom prst="ellipse">
            <a:avLst/>
          </a:prstGeom>
          <a:solidFill>
            <a:schemeClr val="folHlink">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baseline="30000" i="0" sz="1600" u="none" cap="none" strike="noStrike">
              <a:solidFill>
                <a:schemeClr val="dk1"/>
              </a:solidFill>
              <a:latin typeface="Arial"/>
              <a:ea typeface="Arial"/>
              <a:cs typeface="Arial"/>
              <a:sym typeface="Arial"/>
            </a:endParaRPr>
          </a:p>
        </p:txBody>
      </p:sp>
      <p:sp>
        <p:nvSpPr>
          <p:cNvPr id="95" name="Google Shape;95;p11"/>
          <p:cNvSpPr/>
          <p:nvPr/>
        </p:nvSpPr>
        <p:spPr>
          <a:xfrm>
            <a:off x="5334000" y="4800600"/>
            <a:ext cx="2209799" cy="990599"/>
          </a:xfrm>
          <a:prstGeom prst="ellipse">
            <a:avLst/>
          </a:prstGeom>
          <a:solidFill>
            <a:schemeClr val="folHlink">
              <a:alpha val="67450"/>
            </a:schemeClr>
          </a:solid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baseline="30000" i="0" sz="1600" u="none" cap="none" strike="noStrike">
              <a:solidFill>
                <a:schemeClr val="dk1"/>
              </a:solidFill>
              <a:latin typeface="Arial"/>
              <a:ea typeface="Arial"/>
              <a:cs typeface="Arial"/>
              <a:sym typeface="Arial"/>
            </a:endParaRPr>
          </a:p>
        </p:txBody>
      </p:sp>
      <p:sp>
        <p:nvSpPr>
          <p:cNvPr id="96" name="Google Shape;96;p11"/>
          <p:cNvSpPr txBox="1"/>
          <p:nvPr>
            <p:ph type="title"/>
          </p:nvPr>
        </p:nvSpPr>
        <p:spPr>
          <a:xfrm>
            <a:off x="685800" y="1371600"/>
            <a:ext cx="8077199" cy="91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800"/>
              <a:buFont typeface="Arial"/>
              <a:buNone/>
            </a:pPr>
            <a:r>
              <a:rPr b="0" i="0" lang="en-US" sz="3200" u="none" cap="none" strike="noStrike">
                <a:solidFill>
                  <a:schemeClr val="dk2"/>
                </a:solidFill>
                <a:latin typeface="Arial"/>
                <a:ea typeface="Arial"/>
                <a:cs typeface="Arial"/>
                <a:sym typeface="Arial"/>
              </a:rPr>
              <a:t>One step in ongoing backyard process</a:t>
            </a:r>
            <a:endParaRPr/>
          </a:p>
        </p:txBody>
      </p:sp>
      <p:sp>
        <p:nvSpPr>
          <p:cNvPr id="97" name="Google Shape;97;p11"/>
          <p:cNvSpPr txBox="1"/>
          <p:nvPr/>
        </p:nvSpPr>
        <p:spPr>
          <a:xfrm>
            <a:off x="1676400" y="2743200"/>
            <a:ext cx="1931988" cy="70167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Plant growth</a:t>
            </a:r>
            <a:endParaRPr/>
          </a:p>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and production</a:t>
            </a:r>
            <a:endParaRPr/>
          </a:p>
        </p:txBody>
      </p:sp>
      <p:sp>
        <p:nvSpPr>
          <p:cNvPr id="98" name="Google Shape;98;p11"/>
          <p:cNvSpPr txBox="1"/>
          <p:nvPr/>
        </p:nvSpPr>
        <p:spPr>
          <a:xfrm>
            <a:off x="5562600" y="2895600"/>
            <a:ext cx="1530350" cy="70167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Pruning and</a:t>
            </a:r>
            <a:endParaRPr/>
          </a:p>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harvesting</a:t>
            </a:r>
            <a:endParaRPr/>
          </a:p>
        </p:txBody>
      </p:sp>
      <p:sp>
        <p:nvSpPr>
          <p:cNvPr id="99" name="Google Shape;99;p11"/>
          <p:cNvSpPr txBox="1"/>
          <p:nvPr/>
        </p:nvSpPr>
        <p:spPr>
          <a:xfrm>
            <a:off x="5656262" y="4953000"/>
            <a:ext cx="1519236" cy="70167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Composting</a:t>
            </a:r>
            <a:endParaRPr/>
          </a:p>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waste</a:t>
            </a:r>
            <a:endParaRPr/>
          </a:p>
        </p:txBody>
      </p:sp>
      <p:sp>
        <p:nvSpPr>
          <p:cNvPr id="100" name="Google Shape;100;p11"/>
          <p:cNvSpPr txBox="1"/>
          <p:nvPr/>
        </p:nvSpPr>
        <p:spPr>
          <a:xfrm>
            <a:off x="1434653" y="4937125"/>
            <a:ext cx="3281363" cy="70167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Incorporate compost into </a:t>
            </a:r>
            <a:endParaRPr/>
          </a:p>
          <a:p>
            <a:pPr indent="0" lvl="0" marL="0" marR="0" rtl="0" algn="ctr">
              <a:lnSpc>
                <a:spcPct val="100000"/>
              </a:lnSpc>
              <a:spcBef>
                <a:spcPts val="0"/>
              </a:spcBef>
              <a:spcAft>
                <a:spcPts val="0"/>
              </a:spcAft>
              <a:buClr>
                <a:schemeClr val="dk1"/>
              </a:buClr>
              <a:buSzPts val="500"/>
              <a:buFont typeface="Comic Sans MS"/>
              <a:buNone/>
            </a:pPr>
            <a:r>
              <a:rPr b="0" i="0" lang="en-US" sz="2000" u="none" cap="none" strike="noStrike">
                <a:solidFill>
                  <a:schemeClr val="dk1"/>
                </a:solidFill>
                <a:latin typeface="Comic Sans MS"/>
                <a:ea typeface="Comic Sans MS"/>
                <a:cs typeface="Comic Sans MS"/>
                <a:sym typeface="Comic Sans MS"/>
              </a:rPr>
              <a:t>soil as amendment</a:t>
            </a:r>
            <a:endParaRPr/>
          </a:p>
        </p:txBody>
      </p:sp>
      <p:sp>
        <p:nvSpPr>
          <p:cNvPr id="101" name="Google Shape;101;p11"/>
          <p:cNvSpPr/>
          <p:nvPr/>
        </p:nvSpPr>
        <p:spPr>
          <a:xfrm flipH="1" rot="-10585172">
            <a:off x="3730625" y="2446337"/>
            <a:ext cx="1981200" cy="533400"/>
          </a:xfrm>
          <a:prstGeom prst="curvedUpArrow">
            <a:avLst>
              <a:gd fmla="val 74286" name="adj1"/>
              <a:gd fmla="val 148571" name="adj2"/>
              <a:gd fmla="val 33333" name="adj3"/>
            </a:avLst>
          </a:prstGeom>
          <a:solidFill>
            <a:schemeClr val="accent1"/>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2" name="Google Shape;102;p11"/>
          <p:cNvSpPr/>
          <p:nvPr/>
        </p:nvSpPr>
        <p:spPr>
          <a:xfrm flipH="1" rot="-5352841">
            <a:off x="6019799" y="3962399"/>
            <a:ext cx="1219199" cy="457200"/>
          </a:xfrm>
          <a:prstGeom prst="curvedUpArrow">
            <a:avLst>
              <a:gd fmla="val 53333" name="adj1"/>
              <a:gd fmla="val 106667" name="adj2"/>
              <a:gd fmla="val 33333" name="adj3"/>
            </a:avLst>
          </a:prstGeom>
          <a:solidFill>
            <a:schemeClr val="accent1"/>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3" name="Google Shape;103;p11"/>
          <p:cNvSpPr/>
          <p:nvPr/>
        </p:nvSpPr>
        <p:spPr>
          <a:xfrm flipH="1" rot="95647">
            <a:off x="3584581" y="5791199"/>
            <a:ext cx="2133599" cy="457200"/>
          </a:xfrm>
          <a:prstGeom prst="curvedUpArrow">
            <a:avLst>
              <a:gd fmla="val 93333" name="adj1"/>
              <a:gd fmla="val 186667" name="adj2"/>
              <a:gd fmla="val 33333" name="adj3"/>
            </a:avLst>
          </a:prstGeom>
          <a:solidFill>
            <a:schemeClr val="accent1"/>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4" name="Google Shape;104;p11"/>
          <p:cNvSpPr/>
          <p:nvPr/>
        </p:nvSpPr>
        <p:spPr>
          <a:xfrm flipH="1" rot="5383451">
            <a:off x="2590800" y="3810000"/>
            <a:ext cx="1219199" cy="457199"/>
          </a:xfrm>
          <a:prstGeom prst="curvedUpArrow">
            <a:avLst>
              <a:gd fmla="val 53333" name="adj1"/>
              <a:gd fmla="val 106667" name="adj2"/>
              <a:gd fmla="val 33333" name="adj3"/>
            </a:avLst>
          </a:prstGeom>
          <a:solidFill>
            <a:schemeClr val="accent1"/>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105" name="Google Shape;105;p11"/>
          <p:cNvSpPr txBox="1"/>
          <p:nvPr/>
        </p:nvSpPr>
        <p:spPr>
          <a:xfrm>
            <a:off x="4267200" y="3657600"/>
            <a:ext cx="1303338" cy="822324"/>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2"/>
              </a:buClr>
              <a:buSzPts val="600"/>
              <a:buFont typeface="Comic Sans MS"/>
              <a:buNone/>
            </a:pPr>
            <a:r>
              <a:rPr b="1" i="0" lang="en-US" sz="2400" u="none" cap="none" strike="noStrike">
                <a:solidFill>
                  <a:schemeClr val="dk2"/>
                </a:solidFill>
                <a:latin typeface="Comic Sans MS"/>
                <a:ea typeface="Comic Sans MS"/>
                <a:cs typeface="Comic Sans MS"/>
                <a:sym typeface="Comic Sans MS"/>
              </a:rPr>
              <a:t>Natural</a:t>
            </a:r>
            <a:endParaRPr/>
          </a:p>
          <a:p>
            <a:pPr indent="0" lvl="0" marL="0" marR="0" rtl="0" algn="ctr">
              <a:lnSpc>
                <a:spcPct val="100000"/>
              </a:lnSpc>
              <a:spcBef>
                <a:spcPts val="0"/>
              </a:spcBef>
              <a:spcAft>
                <a:spcPts val="0"/>
              </a:spcAft>
              <a:buClr>
                <a:schemeClr val="dk2"/>
              </a:buClr>
              <a:buSzPts val="600"/>
              <a:buFont typeface="Comic Sans MS"/>
              <a:buNone/>
            </a:pPr>
            <a:r>
              <a:rPr b="1" i="0" lang="en-US" sz="2400" u="none" cap="none" strike="noStrike">
                <a:solidFill>
                  <a:schemeClr val="dk2"/>
                </a:solidFill>
                <a:latin typeface="Comic Sans MS"/>
                <a:ea typeface="Comic Sans MS"/>
                <a:cs typeface="Comic Sans MS"/>
                <a:sym typeface="Comic Sans MS"/>
              </a:rPr>
              <a:t>Cycle</a:t>
            </a:r>
            <a:endParaRPr/>
          </a:p>
        </p:txBody>
      </p:sp>
      <p:sp>
        <p:nvSpPr>
          <p:cNvPr id="106" name="Google Shape;106;p11"/>
          <p:cNvSpPr/>
          <p:nvPr/>
        </p:nvSpPr>
        <p:spPr>
          <a:xfrm>
            <a:off x="1828800" y="152400"/>
            <a:ext cx="6934199" cy="944562"/>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What is Backyard Composting?</a:t>
            </a:r>
            <a:endParaRPr/>
          </a:p>
        </p:txBody>
      </p:sp>
      <p:sp>
        <p:nvSpPr>
          <p:cNvPr id="107" name="Google Shape;107;p1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26" name="Shape 526"/>
        <p:cNvGrpSpPr/>
        <p:nvPr/>
      </p:nvGrpSpPr>
      <p:grpSpPr>
        <a:xfrm>
          <a:off x="0" y="0"/>
          <a:ext cx="0" cy="0"/>
          <a:chOff x="0" y="0"/>
          <a:chExt cx="0" cy="0"/>
        </a:xfrm>
      </p:grpSpPr>
      <p:pic>
        <p:nvPicPr>
          <p:cNvPr id="527" name="Google Shape;527;p47"/>
          <p:cNvPicPr preferRelativeResize="0"/>
          <p:nvPr>
            <p:ph idx="1" type="body"/>
          </p:nvPr>
        </p:nvPicPr>
        <p:blipFill rotWithShape="1">
          <a:blip r:embed="rId3">
            <a:alphaModFix/>
          </a:blip>
          <a:srcRect b="0" l="0" r="0" t="0"/>
          <a:stretch/>
        </p:blipFill>
        <p:spPr>
          <a:xfrm>
            <a:off x="457200" y="3962400"/>
            <a:ext cx="2135188" cy="2392363"/>
          </a:xfrm>
          <a:prstGeom prst="rect">
            <a:avLst/>
          </a:prstGeom>
          <a:noFill/>
          <a:ln>
            <a:noFill/>
          </a:ln>
        </p:spPr>
      </p:pic>
      <p:pic>
        <p:nvPicPr>
          <p:cNvPr id="528" name="Google Shape;528;p47"/>
          <p:cNvPicPr preferRelativeResize="0"/>
          <p:nvPr>
            <p:ph idx="2" type="body"/>
          </p:nvPr>
        </p:nvPicPr>
        <p:blipFill rotWithShape="1">
          <a:blip r:embed="rId4">
            <a:alphaModFix/>
          </a:blip>
          <a:srcRect b="0" l="0" r="0" t="0"/>
          <a:stretch/>
        </p:blipFill>
        <p:spPr>
          <a:xfrm>
            <a:off x="395287" y="1412775"/>
            <a:ext cx="2184399" cy="2447925"/>
          </a:xfrm>
          <a:prstGeom prst="rect">
            <a:avLst/>
          </a:prstGeom>
          <a:noFill/>
          <a:ln>
            <a:noFill/>
          </a:ln>
        </p:spPr>
      </p:pic>
      <p:sp>
        <p:nvSpPr>
          <p:cNvPr id="529" name="Google Shape;529;p47"/>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530" name="Google Shape;530;p47"/>
          <p:cNvPicPr preferRelativeResize="0"/>
          <p:nvPr/>
        </p:nvPicPr>
        <p:blipFill rotWithShape="1">
          <a:blip r:embed="rId5">
            <a:alphaModFix/>
          </a:blip>
          <a:srcRect b="0" l="0" r="0" t="0"/>
          <a:stretch/>
        </p:blipFill>
        <p:spPr>
          <a:xfrm>
            <a:off x="3581400" y="1524000"/>
            <a:ext cx="2592387" cy="2306638"/>
          </a:xfrm>
          <a:prstGeom prst="rect">
            <a:avLst/>
          </a:prstGeom>
          <a:noFill/>
          <a:ln>
            <a:noFill/>
          </a:ln>
        </p:spPr>
      </p:pic>
      <p:sp>
        <p:nvSpPr>
          <p:cNvPr id="531" name="Google Shape;531;p47"/>
          <p:cNvSpPr txBox="1"/>
          <p:nvPr/>
        </p:nvSpPr>
        <p:spPr>
          <a:xfrm>
            <a:off x="3798600" y="5304400"/>
            <a:ext cx="4278600" cy="116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For Santa Clara County Residents: </a:t>
            </a:r>
            <a:br>
              <a:rPr b="0" i="0" lang="en-US" sz="1800" u="none" cap="none" strike="noStrike">
                <a:solidFill>
                  <a:schemeClr val="dk1"/>
                </a:solidFill>
                <a:latin typeface="Comic Sans MS"/>
                <a:ea typeface="Comic Sans MS"/>
                <a:cs typeface="Comic Sans MS"/>
                <a:sym typeface="Comic Sans MS"/>
              </a:rPr>
            </a:br>
            <a:r>
              <a:rPr b="0" i="0" lang="en-US" sz="1800" u="none" cap="none" strike="noStrike">
                <a:solidFill>
                  <a:schemeClr val="dk1"/>
                </a:solidFill>
                <a:latin typeface="Comic Sans MS"/>
                <a:ea typeface="Comic Sans MS"/>
                <a:cs typeface="Comic Sans MS"/>
                <a:sym typeface="Comic Sans MS"/>
              </a:rPr>
              <a:t>Special pricing on Wriggly Wranch worm compost bin </a:t>
            </a:r>
            <a:endParaRPr/>
          </a:p>
        </p:txBody>
      </p:sp>
      <p:sp>
        <p:nvSpPr>
          <p:cNvPr id="532" name="Google Shape;532;p47"/>
          <p:cNvSpPr txBox="1"/>
          <p:nvPr/>
        </p:nvSpPr>
        <p:spPr>
          <a:xfrm>
            <a:off x="838200" y="214312"/>
            <a:ext cx="7924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Selecting a Worm Bin</a:t>
            </a:r>
            <a:endParaRPr/>
          </a:p>
        </p:txBody>
      </p:sp>
      <p:sp>
        <p:nvSpPr>
          <p:cNvPr id="533" name="Google Shape;533;p47"/>
          <p:cNvSpPr txBox="1"/>
          <p:nvPr/>
        </p:nvSpPr>
        <p:spPr>
          <a:xfrm>
            <a:off x="3962400" y="4037310"/>
            <a:ext cx="4114800" cy="831850"/>
          </a:xfrm>
          <a:prstGeom prst="rect">
            <a:avLst/>
          </a:prstGeom>
          <a:gradFill>
            <a:gsLst>
              <a:gs pos="0">
                <a:srgbClr val="19197B"/>
              </a:gs>
              <a:gs pos="80000">
                <a:srgbClr val="2222A2"/>
              </a:gs>
              <a:gs pos="100000">
                <a:srgbClr val="1F1FA5"/>
              </a:gs>
            </a:gsLst>
            <a:lin ang="16200000"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FFFFFF"/>
              </a:buClr>
              <a:buSzPts val="600"/>
              <a:buFont typeface="Arial"/>
              <a:buNone/>
            </a:pPr>
            <a:r>
              <a:rPr b="1" i="0" lang="en-US" sz="2400" u="none" cap="none" strike="noStrike">
                <a:solidFill>
                  <a:srgbClr val="FFFFFF"/>
                </a:solidFill>
                <a:latin typeface="Arial"/>
                <a:ea typeface="Arial"/>
                <a:cs typeface="Arial"/>
                <a:sym typeface="Arial"/>
              </a:rPr>
              <a:t>Worm bins are available in many designs and styles!</a:t>
            </a:r>
            <a:endParaRPr/>
          </a:p>
        </p:txBody>
      </p:sp>
      <p:pic>
        <p:nvPicPr>
          <p:cNvPr id="534" name="Google Shape;534;p47"/>
          <p:cNvPicPr preferRelativeResize="0"/>
          <p:nvPr/>
        </p:nvPicPr>
        <p:blipFill rotWithShape="1">
          <a:blip r:embed="rId6">
            <a:alphaModFix/>
          </a:blip>
          <a:srcRect b="0" l="0" r="0" t="0"/>
          <a:stretch/>
        </p:blipFill>
        <p:spPr>
          <a:xfrm>
            <a:off x="6400800" y="1371600"/>
            <a:ext cx="2438399" cy="2438399"/>
          </a:xfrm>
          <a:prstGeom prst="rect">
            <a:avLst/>
          </a:prstGeom>
          <a:noFill/>
          <a:ln>
            <a:noFill/>
          </a:ln>
        </p:spPr>
      </p:pic>
      <p:sp>
        <p:nvSpPr>
          <p:cNvPr id="535" name="Google Shape;535;p47"/>
          <p:cNvSpPr txBox="1"/>
          <p:nvPr/>
        </p:nvSpPr>
        <p:spPr>
          <a:xfrm>
            <a:off x="2703983" y="2789311"/>
            <a:ext cx="991200"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Stacking trays</a:t>
            </a:r>
            <a:endParaRPr/>
          </a:p>
        </p:txBody>
      </p:sp>
      <p:sp>
        <p:nvSpPr>
          <p:cNvPr id="536" name="Google Shape;536;p47"/>
          <p:cNvSpPr txBox="1"/>
          <p:nvPr/>
        </p:nvSpPr>
        <p:spPr>
          <a:xfrm>
            <a:off x="2655350" y="4572000"/>
            <a:ext cx="926100" cy="8310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Flow-</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through bag</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41" name="Shape 541"/>
        <p:cNvGrpSpPr/>
        <p:nvPr/>
      </p:nvGrpSpPr>
      <p:grpSpPr>
        <a:xfrm>
          <a:off x="0" y="0"/>
          <a:ext cx="0" cy="0"/>
          <a:chOff x="0" y="0"/>
          <a:chExt cx="0" cy="0"/>
        </a:xfrm>
      </p:grpSpPr>
      <p:sp>
        <p:nvSpPr>
          <p:cNvPr id="542" name="Google Shape;542;p48"/>
          <p:cNvSpPr txBox="1"/>
          <p:nvPr/>
        </p:nvSpPr>
        <p:spPr>
          <a:xfrm>
            <a:off x="838200" y="214312"/>
            <a:ext cx="7924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Making a Worm Bin</a:t>
            </a:r>
            <a:endParaRPr/>
          </a:p>
        </p:txBody>
      </p:sp>
      <p:pic>
        <p:nvPicPr>
          <p:cNvPr id="543" name="Google Shape;543;p48"/>
          <p:cNvPicPr preferRelativeResize="0"/>
          <p:nvPr/>
        </p:nvPicPr>
        <p:blipFill rotWithShape="1">
          <a:blip r:embed="rId3">
            <a:alphaModFix/>
          </a:blip>
          <a:srcRect b="0" l="0" r="0" t="0"/>
          <a:stretch/>
        </p:blipFill>
        <p:spPr>
          <a:xfrm>
            <a:off x="381000" y="3440112"/>
            <a:ext cx="3886200" cy="3036887"/>
          </a:xfrm>
          <a:prstGeom prst="rect">
            <a:avLst/>
          </a:prstGeom>
          <a:noFill/>
          <a:ln>
            <a:noFill/>
          </a:ln>
        </p:spPr>
      </p:pic>
      <p:pic>
        <p:nvPicPr>
          <p:cNvPr id="544" name="Google Shape;544;p48"/>
          <p:cNvPicPr preferRelativeResize="0"/>
          <p:nvPr/>
        </p:nvPicPr>
        <p:blipFill rotWithShape="1">
          <a:blip r:embed="rId4">
            <a:alphaModFix/>
          </a:blip>
          <a:srcRect b="0" l="6865" r="0" t="0"/>
          <a:stretch/>
        </p:blipFill>
        <p:spPr>
          <a:xfrm>
            <a:off x="4648200" y="3543300"/>
            <a:ext cx="4133849" cy="2933700"/>
          </a:xfrm>
          <a:prstGeom prst="rect">
            <a:avLst/>
          </a:prstGeom>
          <a:noFill/>
          <a:ln>
            <a:noFill/>
          </a:ln>
        </p:spPr>
      </p:pic>
      <p:pic>
        <p:nvPicPr>
          <p:cNvPr id="545" name="Google Shape;545;p48"/>
          <p:cNvPicPr preferRelativeResize="0"/>
          <p:nvPr/>
        </p:nvPicPr>
        <p:blipFill rotWithShape="1">
          <a:blip r:embed="rId5">
            <a:alphaModFix/>
          </a:blip>
          <a:srcRect b="0" l="0" r="0" t="0"/>
          <a:stretch/>
        </p:blipFill>
        <p:spPr>
          <a:xfrm>
            <a:off x="3200400" y="1225550"/>
            <a:ext cx="2666999" cy="2051050"/>
          </a:xfrm>
          <a:prstGeom prst="rect">
            <a:avLst/>
          </a:prstGeom>
          <a:noFill/>
          <a:ln>
            <a:noFill/>
          </a:ln>
        </p:spPr>
      </p:pic>
      <p:sp>
        <p:nvSpPr>
          <p:cNvPr id="546" name="Google Shape;546;p48"/>
          <p:cNvSpPr/>
          <p:nvPr/>
        </p:nvSpPr>
        <p:spPr>
          <a:xfrm>
            <a:off x="381000" y="5861050"/>
            <a:ext cx="1539874" cy="584200"/>
          </a:xfrm>
          <a:prstGeom prst="wedgeRectCallout">
            <a:avLst>
              <a:gd fmla="val 132782" name="adj1"/>
              <a:gd fmla="val -56792" name="adj2"/>
            </a:avLst>
          </a:prstGeom>
          <a:no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9"/>
              </a:buClr>
              <a:buSzPts val="500"/>
              <a:buFont typeface="Comic Sans MS"/>
              <a:buNone/>
            </a:pPr>
            <a:r>
              <a:rPr b="1" i="0" lang="en-US" sz="2000" u="none" cap="none" strike="noStrike">
                <a:solidFill>
                  <a:srgbClr val="000099"/>
                </a:solidFill>
                <a:latin typeface="Comic Sans MS"/>
                <a:ea typeface="Comic Sans MS"/>
                <a:cs typeface="Comic Sans MS"/>
                <a:sym typeface="Comic Sans MS"/>
              </a:rPr>
              <a:t>Old fence </a:t>
            </a:r>
            <a:endParaRPr/>
          </a:p>
          <a:p>
            <a:pPr indent="0" lvl="0" marL="0" marR="0" rtl="0" algn="ctr">
              <a:lnSpc>
                <a:spcPct val="100000"/>
              </a:lnSpc>
              <a:spcBef>
                <a:spcPts val="0"/>
              </a:spcBef>
              <a:spcAft>
                <a:spcPts val="0"/>
              </a:spcAft>
              <a:buClr>
                <a:srgbClr val="000099"/>
              </a:buClr>
              <a:buSzPts val="500"/>
              <a:buFont typeface="Comic Sans MS"/>
              <a:buNone/>
            </a:pPr>
            <a:r>
              <a:rPr b="1" i="0" lang="en-US" sz="2000" u="none" cap="none" strike="noStrike">
                <a:solidFill>
                  <a:srgbClr val="000099"/>
                </a:solidFill>
                <a:latin typeface="Comic Sans MS"/>
                <a:ea typeface="Comic Sans MS"/>
                <a:cs typeface="Comic Sans MS"/>
                <a:sym typeface="Comic Sans MS"/>
              </a:rPr>
              <a:t>wood</a:t>
            </a:r>
            <a:endParaRPr/>
          </a:p>
        </p:txBody>
      </p:sp>
      <p:sp>
        <p:nvSpPr>
          <p:cNvPr id="547" name="Google Shape;547;p48"/>
          <p:cNvSpPr/>
          <p:nvPr/>
        </p:nvSpPr>
        <p:spPr>
          <a:xfrm>
            <a:off x="5638800" y="5105400"/>
            <a:ext cx="1828800" cy="609599"/>
          </a:xfrm>
          <a:prstGeom prst="wedgeRectCallout">
            <a:avLst>
              <a:gd fmla="val -74481" name="adj1"/>
              <a:gd fmla="val 1824" name="adj2"/>
            </a:avLst>
          </a:prstGeom>
          <a:no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9"/>
              </a:buClr>
              <a:buSzPts val="500"/>
              <a:buFont typeface="Comic Sans MS"/>
              <a:buNone/>
            </a:pPr>
            <a:r>
              <a:rPr b="1" i="0" lang="en-US" sz="2000" u="none" cap="none" strike="noStrike">
                <a:solidFill>
                  <a:srgbClr val="000099"/>
                </a:solidFill>
                <a:latin typeface="Comic Sans MS"/>
                <a:ea typeface="Comic Sans MS"/>
                <a:cs typeface="Comic Sans MS"/>
                <a:sym typeface="Comic Sans MS"/>
              </a:rPr>
              <a:t>Old 2x4 </a:t>
            </a:r>
            <a:endParaRPr/>
          </a:p>
          <a:p>
            <a:pPr indent="0" lvl="0" marL="0" marR="0" rtl="0" algn="ctr">
              <a:lnSpc>
                <a:spcPct val="100000"/>
              </a:lnSpc>
              <a:spcBef>
                <a:spcPts val="0"/>
              </a:spcBef>
              <a:spcAft>
                <a:spcPts val="0"/>
              </a:spcAft>
              <a:buClr>
                <a:srgbClr val="000099"/>
              </a:buClr>
              <a:buSzPts val="500"/>
              <a:buFont typeface="Comic Sans MS"/>
              <a:buNone/>
            </a:pPr>
            <a:r>
              <a:rPr b="1" i="0" lang="en-US" sz="2000" u="none" cap="none" strike="noStrike">
                <a:solidFill>
                  <a:srgbClr val="000099"/>
                </a:solidFill>
                <a:latin typeface="Comic Sans MS"/>
                <a:ea typeface="Comic Sans MS"/>
                <a:cs typeface="Comic Sans MS"/>
                <a:sym typeface="Comic Sans MS"/>
              </a:rPr>
              <a:t>from anything</a:t>
            </a:r>
            <a:endParaRPr/>
          </a:p>
        </p:txBody>
      </p:sp>
      <p:sp>
        <p:nvSpPr>
          <p:cNvPr id="548" name="Google Shape;548;p48"/>
          <p:cNvSpPr/>
          <p:nvPr/>
        </p:nvSpPr>
        <p:spPr>
          <a:xfrm>
            <a:off x="6172200" y="2057400"/>
            <a:ext cx="2438399" cy="1143000"/>
          </a:xfrm>
          <a:prstGeom prst="wedgeRectCallout">
            <a:avLst>
              <a:gd fmla="val -22722" name="adj1"/>
              <a:gd fmla="val 105000" name="adj2"/>
            </a:avLst>
          </a:prstGeom>
          <a:no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99"/>
              </a:buClr>
              <a:buSzPts val="500"/>
              <a:buFont typeface="Comic Sans MS"/>
              <a:buNone/>
            </a:pPr>
            <a:r>
              <a:rPr b="1" i="0" lang="en-US" sz="2000" u="none" cap="none" strike="noStrike">
                <a:solidFill>
                  <a:srgbClr val="000099"/>
                </a:solidFill>
                <a:latin typeface="Comic Sans MS"/>
                <a:ea typeface="Comic Sans MS"/>
                <a:cs typeface="Comic Sans MS"/>
                <a:sym typeface="Comic Sans MS"/>
              </a:rPr>
              <a:t>Many 1/4” holes</a:t>
            </a:r>
            <a:br>
              <a:rPr b="1" i="0" lang="en-US" sz="2000" u="none" cap="none" strike="noStrike">
                <a:solidFill>
                  <a:srgbClr val="000099"/>
                </a:solidFill>
                <a:latin typeface="Comic Sans MS"/>
                <a:ea typeface="Comic Sans MS"/>
                <a:cs typeface="Comic Sans MS"/>
                <a:sym typeface="Comic Sans MS"/>
              </a:rPr>
            </a:br>
            <a:r>
              <a:rPr b="1" i="0" lang="en-US" sz="2000" u="none" cap="none" strike="noStrike">
                <a:solidFill>
                  <a:srgbClr val="000099"/>
                </a:solidFill>
                <a:latin typeface="Comic Sans MS"/>
                <a:ea typeface="Comic Sans MS"/>
                <a:cs typeface="Comic Sans MS"/>
                <a:sym typeface="Comic Sans MS"/>
              </a:rPr>
              <a:t>for drainage and</a:t>
            </a:r>
            <a:br>
              <a:rPr b="1" i="0" lang="en-US" sz="2000" u="none" cap="none" strike="noStrike">
                <a:solidFill>
                  <a:srgbClr val="000099"/>
                </a:solidFill>
                <a:latin typeface="Comic Sans MS"/>
                <a:ea typeface="Comic Sans MS"/>
                <a:cs typeface="Comic Sans MS"/>
                <a:sym typeface="Comic Sans MS"/>
              </a:rPr>
            </a:br>
            <a:r>
              <a:rPr b="1" i="0" lang="en-US" sz="2000" u="none" cap="none" strike="noStrike">
                <a:solidFill>
                  <a:srgbClr val="000099"/>
                </a:solidFill>
                <a:latin typeface="Comic Sans MS"/>
                <a:ea typeface="Comic Sans MS"/>
                <a:cs typeface="Comic Sans MS"/>
                <a:sym typeface="Comic Sans MS"/>
              </a:rPr>
              <a:t>air circulation</a:t>
            </a:r>
            <a:endParaRPr/>
          </a:p>
        </p:txBody>
      </p:sp>
      <p:sp>
        <p:nvSpPr>
          <p:cNvPr id="549" name="Google Shape;549;p48"/>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53" name="Shape 553"/>
        <p:cNvGrpSpPr/>
        <p:nvPr/>
      </p:nvGrpSpPr>
      <p:grpSpPr>
        <a:xfrm>
          <a:off x="0" y="0"/>
          <a:ext cx="0" cy="0"/>
          <a:chOff x="0" y="0"/>
          <a:chExt cx="0" cy="0"/>
        </a:xfrm>
      </p:grpSpPr>
      <p:sp>
        <p:nvSpPr>
          <p:cNvPr id="554" name="Google Shape;554;p49"/>
          <p:cNvSpPr txBox="1"/>
          <p:nvPr>
            <p:ph type="title"/>
          </p:nvPr>
        </p:nvSpPr>
        <p:spPr>
          <a:xfrm>
            <a:off x="1403648" y="228600"/>
            <a:ext cx="7359352"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Any Size Bin Can Work</a:t>
            </a:r>
            <a:endParaRPr/>
          </a:p>
        </p:txBody>
      </p:sp>
      <p:sp>
        <p:nvSpPr>
          <p:cNvPr id="555" name="Google Shape;555;p49"/>
          <p:cNvSpPr txBox="1"/>
          <p:nvPr>
            <p:ph idx="1" type="body"/>
          </p:nvPr>
        </p:nvSpPr>
        <p:spPr>
          <a:xfrm>
            <a:off x="467550" y="1412775"/>
            <a:ext cx="5199600" cy="20883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A rule of thumb is two square feet of surface area per person or one square foot per pound of waste per week</a:t>
            </a:r>
            <a:endParaRPr/>
          </a:p>
        </p:txBody>
      </p:sp>
      <p:pic>
        <p:nvPicPr>
          <p:cNvPr id="556" name="Google Shape;556;p49"/>
          <p:cNvPicPr preferRelativeResize="0"/>
          <p:nvPr/>
        </p:nvPicPr>
        <p:blipFill rotWithShape="1">
          <a:blip r:embed="rId3">
            <a:alphaModFix/>
          </a:blip>
          <a:srcRect b="0" l="0" r="0" t="0"/>
          <a:stretch/>
        </p:blipFill>
        <p:spPr>
          <a:xfrm>
            <a:off x="5736749" y="1340775"/>
            <a:ext cx="2937899" cy="2016300"/>
          </a:xfrm>
          <a:prstGeom prst="rect">
            <a:avLst/>
          </a:prstGeom>
          <a:noFill/>
          <a:ln>
            <a:noFill/>
          </a:ln>
        </p:spPr>
      </p:pic>
      <p:sp>
        <p:nvSpPr>
          <p:cNvPr id="557" name="Google Shape;557;p49"/>
          <p:cNvSpPr txBox="1"/>
          <p:nvPr/>
        </p:nvSpPr>
        <p:spPr>
          <a:xfrm>
            <a:off x="467550" y="3422850"/>
            <a:ext cx="8352900" cy="2751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Start with a pound of worms (purchased or donated by a friend)</a:t>
            </a:r>
            <a:endParaRPr/>
          </a:p>
          <a:p>
            <a:pPr indent="-342900" lvl="0" marL="342900" marR="0" rtl="0" algn="l">
              <a:lnSpc>
                <a:spcPct val="90000"/>
              </a:lnSpc>
              <a:spcBef>
                <a:spcPts val="560"/>
              </a:spcBef>
              <a:spcAft>
                <a:spcPts val="0"/>
              </a:spcAft>
              <a:buClr>
                <a:schemeClr val="dk1"/>
              </a:buClr>
              <a:buSzPts val="2800"/>
              <a:buFont typeface="Arial"/>
              <a:buChar char="•"/>
            </a:pPr>
            <a:r>
              <a:rPr b="0" i="0" lang="en-US" sz="2800" u="none" cap="none" strike="noStrike">
                <a:solidFill>
                  <a:schemeClr val="dk1"/>
                </a:solidFill>
                <a:latin typeface="Arial"/>
                <a:ea typeface="Arial"/>
                <a:cs typeface="Arial"/>
                <a:sym typeface="Arial"/>
              </a:rPr>
              <a:t>Worms will reproduce to fill the box but will not overpopulate</a:t>
            </a:r>
            <a:endParaRPr/>
          </a:p>
          <a:p>
            <a:pPr indent="-285750" lvl="1" marL="742950" marR="0" rtl="0" algn="l">
              <a:lnSpc>
                <a:spcPct val="90000"/>
              </a:lnSpc>
              <a:spcBef>
                <a:spcPts val="1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hermaphrodites (both male and female organs)</a:t>
            </a:r>
            <a:endParaRPr/>
          </a:p>
          <a:p>
            <a:pPr indent="-285750" lvl="1" marL="74295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reproduce at two months of age</a:t>
            </a:r>
            <a:endParaRPr/>
          </a:p>
        </p:txBody>
      </p:sp>
      <p:sp>
        <p:nvSpPr>
          <p:cNvPr id="558" name="Google Shape;558;p4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63" name="Shape 563"/>
        <p:cNvGrpSpPr/>
        <p:nvPr/>
      </p:nvGrpSpPr>
      <p:grpSpPr>
        <a:xfrm>
          <a:off x="0" y="0"/>
          <a:ext cx="0" cy="0"/>
          <a:chOff x="0" y="0"/>
          <a:chExt cx="0" cy="0"/>
        </a:xfrm>
      </p:grpSpPr>
      <p:sp>
        <p:nvSpPr>
          <p:cNvPr id="564" name="Google Shape;564;p50"/>
          <p:cNvSpPr txBox="1"/>
          <p:nvPr>
            <p:ph type="title"/>
          </p:nvPr>
        </p:nvSpPr>
        <p:spPr>
          <a:xfrm>
            <a:off x="762000" y="228600"/>
            <a:ext cx="81533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Locating the Worm Bin</a:t>
            </a:r>
            <a:endParaRPr/>
          </a:p>
        </p:txBody>
      </p:sp>
      <p:sp>
        <p:nvSpPr>
          <p:cNvPr id="565" name="Google Shape;565;p50"/>
          <p:cNvSpPr txBox="1"/>
          <p:nvPr>
            <p:ph idx="1" type="body"/>
          </p:nvPr>
        </p:nvSpPr>
        <p:spPr>
          <a:xfrm>
            <a:off x="2847975" y="4114800"/>
            <a:ext cx="5904000" cy="2283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In the shade during summer, </a:t>
            </a:r>
            <a:r>
              <a:rPr b="0" i="0" lang="en-US" sz="2400" u="sng" cap="none" strike="noStrike">
                <a:solidFill>
                  <a:schemeClr val="dk1"/>
                </a:solidFill>
                <a:latin typeface="Arial"/>
                <a:ea typeface="Arial"/>
                <a:cs typeface="Arial"/>
                <a:sym typeface="Arial"/>
              </a:rPr>
              <a:t>especially</a:t>
            </a:r>
            <a:r>
              <a:rPr b="0" i="0" lang="en-US" sz="2400" u="none" cap="none" strike="noStrike">
                <a:solidFill>
                  <a:schemeClr val="dk1"/>
                </a:solidFill>
                <a:latin typeface="Arial"/>
                <a:ea typeface="Arial"/>
                <a:cs typeface="Arial"/>
                <a:sym typeface="Arial"/>
              </a:rPr>
              <a:t> if a plastic bin is being used</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Good locations include: under a shade tree or in covered patio, garage or laundry room, or under the kitchen sink</a:t>
            </a:r>
            <a:endParaRPr/>
          </a:p>
          <a:p>
            <a:pPr indent="0" lvl="0" marL="0" marR="0" rtl="0" algn="l">
              <a:lnSpc>
                <a:spcPct val="90000"/>
              </a:lnSpc>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id="566" name="Google Shape;566;p50"/>
          <p:cNvPicPr preferRelativeResize="0"/>
          <p:nvPr/>
        </p:nvPicPr>
        <p:blipFill rotWithShape="1">
          <a:blip r:embed="rId3">
            <a:alphaModFix/>
          </a:blip>
          <a:srcRect b="0" l="0" r="0" t="0"/>
          <a:stretch/>
        </p:blipFill>
        <p:spPr>
          <a:xfrm>
            <a:off x="6080074" y="1295400"/>
            <a:ext cx="2519400" cy="2749500"/>
          </a:xfrm>
          <a:prstGeom prst="rect">
            <a:avLst/>
          </a:prstGeom>
          <a:noFill/>
          <a:ln>
            <a:noFill/>
          </a:ln>
        </p:spPr>
      </p:pic>
      <p:sp>
        <p:nvSpPr>
          <p:cNvPr id="567" name="Google Shape;567;p50"/>
          <p:cNvSpPr/>
          <p:nvPr/>
        </p:nvSpPr>
        <p:spPr>
          <a:xfrm>
            <a:off x="533400" y="1524000"/>
            <a:ext cx="4800600" cy="160019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Ideal temperature is between 55</a:t>
            </a:r>
            <a:r>
              <a:rPr b="0" baseline="30000" i="0" lang="en-US" sz="2600" u="none" cap="none" strike="noStrike">
                <a:solidFill>
                  <a:schemeClr val="dk1"/>
                </a:solidFill>
                <a:latin typeface="Arial"/>
                <a:ea typeface="Arial"/>
                <a:cs typeface="Arial"/>
                <a:sym typeface="Arial"/>
              </a:rPr>
              <a:t>o</a:t>
            </a:r>
            <a:r>
              <a:rPr b="0" i="0" lang="en-US" sz="2600" u="none" cap="none" strike="noStrike">
                <a:solidFill>
                  <a:schemeClr val="dk1"/>
                </a:solidFill>
                <a:latin typeface="Arial"/>
                <a:ea typeface="Arial"/>
                <a:cs typeface="Arial"/>
                <a:sym typeface="Arial"/>
              </a:rPr>
              <a:t>F and 77</a:t>
            </a:r>
            <a:r>
              <a:rPr b="0" baseline="30000" i="0" lang="en-US" sz="2600" u="none" cap="none" strike="noStrike">
                <a:solidFill>
                  <a:schemeClr val="dk1"/>
                </a:solidFill>
                <a:latin typeface="Arial"/>
                <a:ea typeface="Arial"/>
                <a:cs typeface="Arial"/>
                <a:sym typeface="Arial"/>
              </a:rPr>
              <a:t>o</a:t>
            </a:r>
            <a:r>
              <a:rPr b="0" i="0" lang="en-US" sz="2600" u="none" cap="none" strike="noStrike">
                <a:solidFill>
                  <a:schemeClr val="dk1"/>
                </a:solidFill>
                <a:latin typeface="Arial"/>
                <a:ea typeface="Arial"/>
                <a:cs typeface="Arial"/>
                <a:sym typeface="Arial"/>
              </a:rPr>
              <a:t>F</a:t>
            </a:r>
            <a:endParaRPr/>
          </a:p>
          <a:p>
            <a:pPr indent="-342900" lvl="0" marL="342900" marR="0" rtl="0" algn="l">
              <a:lnSpc>
                <a:spcPct val="90000"/>
              </a:lnSpc>
              <a:spcBef>
                <a:spcPts val="520"/>
              </a:spcBef>
              <a:spcAft>
                <a:spcPts val="0"/>
              </a:spcAft>
              <a:buClr>
                <a:schemeClr val="dk1"/>
              </a:buClr>
              <a:buSzPts val="2600"/>
              <a:buFont typeface="Arial"/>
              <a:buChar char="•"/>
            </a:pPr>
            <a:r>
              <a:rPr b="0" i="0" lang="en-US" sz="2600" u="none" cap="none" strike="noStrike">
                <a:solidFill>
                  <a:schemeClr val="dk1"/>
                </a:solidFill>
                <a:latin typeface="Arial"/>
                <a:ea typeface="Arial"/>
                <a:cs typeface="Arial"/>
                <a:sym typeface="Arial"/>
              </a:rPr>
              <a:t>Plenty of air circulation</a:t>
            </a:r>
            <a:br>
              <a:rPr b="0" i="0" lang="en-US" sz="2600" u="none" cap="none" strike="noStrike">
                <a:solidFill>
                  <a:schemeClr val="dk1"/>
                </a:solidFill>
                <a:latin typeface="Arial"/>
                <a:ea typeface="Arial"/>
                <a:cs typeface="Arial"/>
                <a:sym typeface="Arial"/>
              </a:rPr>
            </a:br>
            <a:endParaRPr b="0" i="0" sz="2600" u="none" cap="none" strike="noStrike">
              <a:solidFill>
                <a:schemeClr val="dk1"/>
              </a:solidFill>
              <a:latin typeface="Arial"/>
              <a:ea typeface="Arial"/>
              <a:cs typeface="Arial"/>
              <a:sym typeface="Arial"/>
            </a:endParaRPr>
          </a:p>
        </p:txBody>
      </p:sp>
      <p:pic>
        <p:nvPicPr>
          <p:cNvPr id="568" name="Google Shape;568;p50"/>
          <p:cNvPicPr preferRelativeResize="0"/>
          <p:nvPr/>
        </p:nvPicPr>
        <p:blipFill rotWithShape="1">
          <a:blip r:embed="rId4">
            <a:alphaModFix/>
          </a:blip>
          <a:srcRect b="0" l="0" r="0" t="0"/>
          <a:stretch/>
        </p:blipFill>
        <p:spPr>
          <a:xfrm>
            <a:off x="468312" y="3500437"/>
            <a:ext cx="2157411" cy="2881312"/>
          </a:xfrm>
          <a:prstGeom prst="rect">
            <a:avLst/>
          </a:prstGeom>
          <a:noFill/>
          <a:ln>
            <a:noFill/>
          </a:ln>
        </p:spPr>
      </p:pic>
      <p:sp>
        <p:nvSpPr>
          <p:cNvPr id="569" name="Google Shape;569;p50"/>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74" name="Shape 574"/>
        <p:cNvGrpSpPr/>
        <p:nvPr/>
      </p:nvGrpSpPr>
      <p:grpSpPr>
        <a:xfrm>
          <a:off x="0" y="0"/>
          <a:ext cx="0" cy="0"/>
          <a:chOff x="0" y="0"/>
          <a:chExt cx="0" cy="0"/>
        </a:xfrm>
      </p:grpSpPr>
      <p:pic>
        <p:nvPicPr>
          <p:cNvPr id="575" name="Google Shape;575;p51"/>
          <p:cNvPicPr preferRelativeResize="0"/>
          <p:nvPr/>
        </p:nvPicPr>
        <p:blipFill rotWithShape="1">
          <a:blip r:embed="rId3">
            <a:alphaModFix/>
          </a:blip>
          <a:srcRect b="0" l="0" r="0" t="0"/>
          <a:stretch/>
        </p:blipFill>
        <p:spPr>
          <a:xfrm>
            <a:off x="5123300" y="4979225"/>
            <a:ext cx="1990200" cy="1386600"/>
          </a:xfrm>
          <a:prstGeom prst="rect">
            <a:avLst/>
          </a:prstGeom>
          <a:noFill/>
          <a:ln>
            <a:noFill/>
          </a:ln>
        </p:spPr>
      </p:pic>
      <p:sp>
        <p:nvSpPr>
          <p:cNvPr id="576" name="Google Shape;576;p51"/>
          <p:cNvSpPr txBox="1"/>
          <p:nvPr>
            <p:ph type="title"/>
          </p:nvPr>
        </p:nvSpPr>
        <p:spPr>
          <a:xfrm>
            <a:off x="1066800" y="76200"/>
            <a:ext cx="7010400"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Worm Food</a:t>
            </a:r>
            <a:endParaRPr/>
          </a:p>
        </p:txBody>
      </p:sp>
      <p:sp>
        <p:nvSpPr>
          <p:cNvPr id="577" name="Google Shape;577;p51"/>
          <p:cNvSpPr txBox="1"/>
          <p:nvPr>
            <p:ph idx="1" type="body"/>
          </p:nvPr>
        </p:nvSpPr>
        <p:spPr>
          <a:xfrm>
            <a:off x="685800" y="1532383"/>
            <a:ext cx="5791200" cy="4992959"/>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Vegetable and fruit scraps</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e.g., banana peel, apple core, lettuce, potato peel, carrot tops, etc.</a:t>
            </a:r>
            <a:endParaRPr/>
          </a:p>
          <a:p>
            <a:pPr indent="-342900" lvl="0" marL="342900" marR="0" rtl="0" algn="l">
              <a:lnSpc>
                <a:spcPct val="90000"/>
              </a:lnSpc>
              <a:spcBef>
                <a:spcPts val="480"/>
              </a:spcBef>
              <a:spcAft>
                <a:spcPts val="0"/>
              </a:spcAft>
              <a:buClr>
                <a:schemeClr val="dk1"/>
              </a:buClr>
              <a:buSzPts val="600"/>
              <a:buFont typeface="Arial"/>
              <a:buNone/>
            </a:pPr>
            <a:r>
              <a:rPr b="1" i="1" lang="en-US" sz="2400" u="none" cap="none" strike="noStrike">
                <a:solidFill>
                  <a:schemeClr val="dk1"/>
                </a:solidFill>
                <a:latin typeface="Arial"/>
                <a:ea typeface="Arial"/>
                <a:cs typeface="Arial"/>
                <a:sym typeface="Arial"/>
              </a:rPr>
              <a:t>    Cut into small pieces, bruise/pierce hard skins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Pasta, cooked beans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Coffee grounds, including paper filters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Tea leaves, tea bags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Paper towels, napkins (food soiled)</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Egg cartons (paper)</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Egg shells (crushed) worms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need a small amount of grit!</a:t>
            </a:r>
            <a:endParaRPr/>
          </a:p>
          <a:p>
            <a:pPr indent="-342900" lvl="0" marL="342900" marR="0" rtl="0" algn="l">
              <a:lnSpc>
                <a:spcPct val="90000"/>
              </a:lnSpc>
              <a:spcBef>
                <a:spcPts val="48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p:txBody>
      </p:sp>
      <p:pic>
        <p:nvPicPr>
          <p:cNvPr descr="j0112680" id="578" name="Google Shape;578;p51"/>
          <p:cNvPicPr preferRelativeResize="0"/>
          <p:nvPr/>
        </p:nvPicPr>
        <p:blipFill rotWithShape="1">
          <a:blip r:embed="rId4">
            <a:alphaModFix/>
          </a:blip>
          <a:srcRect b="0" l="0" r="0" t="0"/>
          <a:stretch/>
        </p:blipFill>
        <p:spPr>
          <a:xfrm>
            <a:off x="7073900" y="4078287"/>
            <a:ext cx="1746250" cy="2158999"/>
          </a:xfrm>
          <a:prstGeom prst="rect">
            <a:avLst/>
          </a:prstGeom>
          <a:noFill/>
          <a:ln>
            <a:noFill/>
          </a:ln>
        </p:spPr>
      </p:pic>
      <p:pic>
        <p:nvPicPr>
          <p:cNvPr id="579" name="Google Shape;579;p51"/>
          <p:cNvPicPr preferRelativeResize="0"/>
          <p:nvPr/>
        </p:nvPicPr>
        <p:blipFill rotWithShape="1">
          <a:blip r:embed="rId5">
            <a:alphaModFix/>
          </a:blip>
          <a:srcRect b="0" l="0" r="0" t="0"/>
          <a:stretch/>
        </p:blipFill>
        <p:spPr>
          <a:xfrm>
            <a:off x="6407150" y="1222375"/>
            <a:ext cx="2505075" cy="2854324"/>
          </a:xfrm>
          <a:prstGeom prst="rect">
            <a:avLst/>
          </a:prstGeom>
          <a:noFill/>
          <a:ln>
            <a:noFill/>
          </a:ln>
        </p:spPr>
      </p:pic>
      <p:sp>
        <p:nvSpPr>
          <p:cNvPr id="580" name="Google Shape;580;p5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585" name="Shape 585"/>
        <p:cNvGrpSpPr/>
        <p:nvPr/>
      </p:nvGrpSpPr>
      <p:grpSpPr>
        <a:xfrm>
          <a:off x="0" y="0"/>
          <a:ext cx="0" cy="0"/>
          <a:chOff x="0" y="0"/>
          <a:chExt cx="0" cy="0"/>
        </a:xfrm>
      </p:grpSpPr>
      <p:sp>
        <p:nvSpPr>
          <p:cNvPr id="586" name="Google Shape;586;p52"/>
          <p:cNvSpPr txBox="1"/>
          <p:nvPr>
            <p:ph type="title"/>
          </p:nvPr>
        </p:nvSpPr>
        <p:spPr>
          <a:xfrm>
            <a:off x="457200" y="152400"/>
            <a:ext cx="830579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What to Avoid</a:t>
            </a:r>
            <a:endParaRPr/>
          </a:p>
        </p:txBody>
      </p:sp>
      <p:sp>
        <p:nvSpPr>
          <p:cNvPr id="587" name="Google Shape;587;p52"/>
          <p:cNvSpPr txBox="1"/>
          <p:nvPr>
            <p:ph idx="1" type="body"/>
          </p:nvPr>
        </p:nvSpPr>
        <p:spPr>
          <a:xfrm>
            <a:off x="899591" y="1371600"/>
            <a:ext cx="8136900" cy="51453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Animal products </a:t>
            </a:r>
            <a:r>
              <a:rPr b="0" i="0" lang="en-US" sz="2000" u="none" cap="none" strike="noStrike">
                <a:solidFill>
                  <a:schemeClr val="dk1"/>
                </a:solidFill>
                <a:latin typeface="Arial"/>
                <a:ea typeface="Arial"/>
                <a:cs typeface="Arial"/>
                <a:sym typeface="Arial"/>
              </a:rPr>
              <a:t>- meats, bones, fish, etc.</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Dairy products </a:t>
            </a:r>
            <a:r>
              <a:rPr b="0" i="0" lang="en-US" sz="2000" u="none" cap="none" strike="noStrike">
                <a:solidFill>
                  <a:schemeClr val="dk1"/>
                </a:solidFill>
                <a:latin typeface="Arial"/>
                <a:ea typeface="Arial"/>
                <a:cs typeface="Arial"/>
                <a:sym typeface="Arial"/>
              </a:rPr>
              <a:t>- cheese, milk, yogurt, etc.</a:t>
            </a:r>
            <a:endParaRPr/>
          </a:p>
          <a:p>
            <a:pPr indent="0" lvl="0" marL="0" marR="0" rtl="0" algn="l">
              <a:lnSpc>
                <a:spcPct val="90000"/>
              </a:lnSpc>
              <a:spcBef>
                <a:spcPts val="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Pet wastes </a:t>
            </a:r>
            <a:r>
              <a:rPr b="0" i="0" lang="en-US" sz="2000" u="none" cap="none" strike="noStrike">
                <a:solidFill>
                  <a:schemeClr val="dk1"/>
                </a:solidFill>
                <a:latin typeface="Arial"/>
                <a:ea typeface="Arial"/>
                <a:cs typeface="Arial"/>
                <a:sym typeface="Arial"/>
              </a:rPr>
              <a:t>(from carnivores)</a:t>
            </a:r>
            <a:endParaRPr/>
          </a:p>
          <a:p>
            <a:pPr indent="0" lvl="0" marL="0" marR="0" rtl="0" algn="l">
              <a:lnSpc>
                <a:spcPct val="90000"/>
              </a:lnSpc>
              <a:spcBef>
                <a:spcPts val="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Oils or plastics </a:t>
            </a:r>
            <a:r>
              <a:rPr b="0" i="0" lang="en-US" sz="2000" u="none" cap="none" strike="noStrike">
                <a:solidFill>
                  <a:schemeClr val="dk1"/>
                </a:solidFill>
                <a:latin typeface="Arial"/>
                <a:ea typeface="Arial"/>
                <a:cs typeface="Arial"/>
                <a:sym typeface="Arial"/>
              </a:rPr>
              <a:t>(petroleum products)</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Be careful with breads </a:t>
            </a:r>
            <a:r>
              <a:rPr b="0" i="0" lang="en-US" sz="2000" u="none" cap="none" strike="noStrike">
                <a:solidFill>
                  <a:schemeClr val="dk1"/>
                </a:solidFill>
                <a:latin typeface="Arial"/>
                <a:ea typeface="Arial"/>
                <a:cs typeface="Arial"/>
                <a:sym typeface="Arial"/>
              </a:rPr>
              <a:t>(for folks with mold allergies)</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Avoid seeds and nuts with hard hulls &amp; shells </a:t>
            </a:r>
            <a:r>
              <a:rPr b="0" i="0" lang="en-US" sz="2000" u="none" cap="none" strike="noStrike">
                <a:solidFill>
                  <a:schemeClr val="dk1"/>
                </a:solidFill>
                <a:latin typeface="Arial"/>
                <a:ea typeface="Arial"/>
                <a:cs typeface="Arial"/>
                <a:sym typeface="Arial"/>
              </a:rPr>
              <a:t>– they break down slowly and may sprout later when conditions are right</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Avoid large amount of acidic or pungent produce </a:t>
            </a:r>
            <a:br>
              <a:rPr b="0" i="0" lang="en-US" sz="28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 lemon, lime, orange, ginger, onion, garlic, etc.</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Yard clippings </a:t>
            </a:r>
            <a:r>
              <a:rPr b="0" i="0" lang="en-US" sz="2000" u="none" cap="none" strike="noStrike">
                <a:solidFill>
                  <a:schemeClr val="dk1"/>
                </a:solidFill>
                <a:latin typeface="Arial"/>
                <a:ea typeface="Arial"/>
                <a:cs typeface="Arial"/>
                <a:sym typeface="Arial"/>
              </a:rPr>
              <a:t>- may include herbicides, pesticides; branches &amp; woody stems break down slowly, soft ‘edible’ leaves ok</a:t>
            </a:r>
            <a:endParaRPr/>
          </a:p>
          <a:p>
            <a:pPr indent="0" lvl="0" marL="0" marR="0" rtl="0" algn="l">
              <a:lnSpc>
                <a:spcPct val="90000"/>
              </a:lnSpc>
              <a:spcBef>
                <a:spcPts val="560"/>
              </a:spcBef>
              <a:spcAft>
                <a:spcPts val="0"/>
              </a:spcAft>
              <a:buClr>
                <a:schemeClr val="dk1"/>
              </a:buClr>
              <a:buSzPts val="700"/>
              <a:buFont typeface="Arial"/>
              <a:buNone/>
            </a:pPr>
            <a:r>
              <a:rPr b="0" i="0" lang="en-US" sz="2800" u="none" cap="none" strike="noStrike">
                <a:solidFill>
                  <a:schemeClr val="dk1"/>
                </a:solidFill>
                <a:latin typeface="Arial"/>
                <a:ea typeface="Arial"/>
                <a:cs typeface="Arial"/>
                <a:sym typeface="Arial"/>
              </a:rPr>
              <a:t>Soil </a:t>
            </a:r>
            <a:r>
              <a:rPr b="0" i="0" lang="en-US" sz="2000" u="none" cap="none" strike="noStrike">
                <a:solidFill>
                  <a:schemeClr val="dk1"/>
                </a:solidFill>
                <a:latin typeface="Arial"/>
                <a:ea typeface="Arial"/>
                <a:cs typeface="Arial"/>
                <a:sym typeface="Arial"/>
              </a:rPr>
              <a:t>(small amount ok)</a:t>
            </a:r>
            <a:endParaRPr/>
          </a:p>
          <a:p>
            <a:pPr indent="-342900" lvl="0" marL="342900" marR="0" rtl="0" algn="l">
              <a:lnSpc>
                <a:spcPct val="90000"/>
              </a:lnSpc>
              <a:spcBef>
                <a:spcPts val="560"/>
              </a:spcBef>
              <a:spcAft>
                <a:spcPts val="0"/>
              </a:spcAft>
              <a:buClr>
                <a:schemeClr val="dk1"/>
              </a:buClr>
              <a:buSzPts val="2800"/>
              <a:buFont typeface="Arial"/>
              <a:buNone/>
            </a:pPr>
            <a:r>
              <a:t/>
            </a:r>
            <a:endParaRPr b="0" i="0" sz="2800" u="none" cap="none" strike="noStrike">
              <a:solidFill>
                <a:schemeClr val="dk1"/>
              </a:solidFill>
              <a:latin typeface="Arial"/>
              <a:ea typeface="Arial"/>
              <a:cs typeface="Arial"/>
              <a:sym typeface="Arial"/>
            </a:endParaRPr>
          </a:p>
        </p:txBody>
      </p:sp>
      <p:pic>
        <p:nvPicPr>
          <p:cNvPr id="588" name="Google Shape;588;p52"/>
          <p:cNvPicPr preferRelativeResize="0"/>
          <p:nvPr/>
        </p:nvPicPr>
        <p:blipFill rotWithShape="1">
          <a:blip r:embed="rId3">
            <a:alphaModFix/>
          </a:blip>
          <a:srcRect b="0" l="0" r="0" t="0"/>
          <a:stretch/>
        </p:blipFill>
        <p:spPr>
          <a:xfrm>
            <a:off x="467543" y="1476400"/>
            <a:ext cx="288000" cy="288000"/>
          </a:xfrm>
          <a:prstGeom prst="rect">
            <a:avLst/>
          </a:prstGeom>
          <a:noFill/>
          <a:ln>
            <a:noFill/>
          </a:ln>
        </p:spPr>
      </p:pic>
      <p:pic>
        <p:nvPicPr>
          <p:cNvPr id="589" name="Google Shape;589;p52"/>
          <p:cNvPicPr preferRelativeResize="0"/>
          <p:nvPr/>
        </p:nvPicPr>
        <p:blipFill rotWithShape="1">
          <a:blip r:embed="rId4">
            <a:alphaModFix/>
          </a:blip>
          <a:srcRect b="0" l="0" r="0" t="0"/>
          <a:stretch/>
        </p:blipFill>
        <p:spPr>
          <a:xfrm>
            <a:off x="467543" y="5540896"/>
            <a:ext cx="360000" cy="360000"/>
          </a:xfrm>
          <a:prstGeom prst="rect">
            <a:avLst/>
          </a:prstGeom>
          <a:noFill/>
          <a:ln>
            <a:noFill/>
          </a:ln>
        </p:spPr>
      </p:pic>
      <p:pic>
        <p:nvPicPr>
          <p:cNvPr id="590" name="Google Shape;590;p52"/>
          <p:cNvPicPr preferRelativeResize="0"/>
          <p:nvPr/>
        </p:nvPicPr>
        <p:blipFill rotWithShape="1">
          <a:blip r:embed="rId3">
            <a:alphaModFix/>
          </a:blip>
          <a:srcRect b="0" l="0" r="0" t="0"/>
          <a:stretch/>
        </p:blipFill>
        <p:spPr>
          <a:xfrm>
            <a:off x="467543" y="1984648"/>
            <a:ext cx="288000" cy="288000"/>
          </a:xfrm>
          <a:prstGeom prst="rect">
            <a:avLst/>
          </a:prstGeom>
          <a:noFill/>
          <a:ln>
            <a:noFill/>
          </a:ln>
        </p:spPr>
      </p:pic>
      <p:pic>
        <p:nvPicPr>
          <p:cNvPr id="591" name="Google Shape;591;p52"/>
          <p:cNvPicPr preferRelativeResize="0"/>
          <p:nvPr/>
        </p:nvPicPr>
        <p:blipFill rotWithShape="1">
          <a:blip r:embed="rId4">
            <a:alphaModFix/>
          </a:blip>
          <a:srcRect b="0" l="0" r="0" t="0"/>
          <a:stretch/>
        </p:blipFill>
        <p:spPr>
          <a:xfrm>
            <a:off x="467543" y="4749551"/>
            <a:ext cx="360000" cy="360000"/>
          </a:xfrm>
          <a:prstGeom prst="rect">
            <a:avLst/>
          </a:prstGeom>
          <a:noFill/>
          <a:ln>
            <a:noFill/>
          </a:ln>
        </p:spPr>
      </p:pic>
      <p:pic>
        <p:nvPicPr>
          <p:cNvPr id="592" name="Google Shape;592;p52"/>
          <p:cNvPicPr preferRelativeResize="0"/>
          <p:nvPr/>
        </p:nvPicPr>
        <p:blipFill rotWithShape="1">
          <a:blip r:embed="rId4">
            <a:alphaModFix/>
          </a:blip>
          <a:srcRect b="0" l="0" r="0" t="0"/>
          <a:stretch/>
        </p:blipFill>
        <p:spPr>
          <a:xfrm>
            <a:off x="467543" y="3488432"/>
            <a:ext cx="360000" cy="360000"/>
          </a:xfrm>
          <a:prstGeom prst="rect">
            <a:avLst/>
          </a:prstGeom>
          <a:noFill/>
          <a:ln>
            <a:noFill/>
          </a:ln>
        </p:spPr>
      </p:pic>
      <p:pic>
        <p:nvPicPr>
          <p:cNvPr id="593" name="Google Shape;593;p52"/>
          <p:cNvPicPr preferRelativeResize="0"/>
          <p:nvPr/>
        </p:nvPicPr>
        <p:blipFill rotWithShape="1">
          <a:blip r:embed="rId4">
            <a:alphaModFix/>
          </a:blip>
          <a:srcRect b="0" l="0" r="0" t="0"/>
          <a:stretch/>
        </p:blipFill>
        <p:spPr>
          <a:xfrm>
            <a:off x="467543" y="6317703"/>
            <a:ext cx="360000" cy="360000"/>
          </a:xfrm>
          <a:prstGeom prst="rect">
            <a:avLst/>
          </a:prstGeom>
          <a:noFill/>
          <a:ln>
            <a:noFill/>
          </a:ln>
        </p:spPr>
      </p:pic>
      <p:pic>
        <p:nvPicPr>
          <p:cNvPr id="594" name="Google Shape;594;p52"/>
          <p:cNvPicPr preferRelativeResize="0"/>
          <p:nvPr/>
        </p:nvPicPr>
        <p:blipFill rotWithShape="1">
          <a:blip r:embed="rId3">
            <a:alphaModFix/>
          </a:blip>
          <a:srcRect b="0" l="0" r="0" t="0"/>
          <a:stretch/>
        </p:blipFill>
        <p:spPr>
          <a:xfrm>
            <a:off x="467543" y="2943200"/>
            <a:ext cx="288000" cy="288000"/>
          </a:xfrm>
          <a:prstGeom prst="rect">
            <a:avLst/>
          </a:prstGeom>
          <a:noFill/>
          <a:ln>
            <a:noFill/>
          </a:ln>
        </p:spPr>
      </p:pic>
      <p:pic>
        <p:nvPicPr>
          <p:cNvPr id="595" name="Google Shape;595;p52"/>
          <p:cNvPicPr preferRelativeResize="0"/>
          <p:nvPr/>
        </p:nvPicPr>
        <p:blipFill rotWithShape="1">
          <a:blip r:embed="rId3">
            <a:alphaModFix/>
          </a:blip>
          <a:srcRect b="0" l="0" r="0" t="0"/>
          <a:stretch/>
        </p:blipFill>
        <p:spPr>
          <a:xfrm>
            <a:off x="467543" y="2460848"/>
            <a:ext cx="288000" cy="288000"/>
          </a:xfrm>
          <a:prstGeom prst="rect">
            <a:avLst/>
          </a:prstGeom>
          <a:noFill/>
          <a:ln>
            <a:noFill/>
          </a:ln>
        </p:spPr>
      </p:pic>
      <p:pic>
        <p:nvPicPr>
          <p:cNvPr id="596" name="Google Shape;596;p52"/>
          <p:cNvPicPr preferRelativeResize="0"/>
          <p:nvPr/>
        </p:nvPicPr>
        <p:blipFill rotWithShape="1">
          <a:blip r:embed="rId4">
            <a:alphaModFix/>
          </a:blip>
          <a:srcRect b="0" l="0" r="0" t="0"/>
          <a:stretch/>
        </p:blipFill>
        <p:spPr>
          <a:xfrm>
            <a:off x="467543" y="3903712"/>
            <a:ext cx="360000" cy="360000"/>
          </a:xfrm>
          <a:prstGeom prst="rect">
            <a:avLst/>
          </a:prstGeom>
          <a:noFill/>
          <a:ln>
            <a:noFill/>
          </a:ln>
        </p:spPr>
      </p:pic>
      <p:sp>
        <p:nvSpPr>
          <p:cNvPr id="597" name="Google Shape;597;p52"/>
          <p:cNvSpPr txBox="1"/>
          <p:nvPr>
            <p:ph idx="12" type="sldNum"/>
          </p:nvPr>
        </p:nvSpPr>
        <p:spPr>
          <a:xfrm>
            <a:off x="6553200" y="6092825"/>
            <a:ext cx="2133600" cy="476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02" name="Shape 602"/>
        <p:cNvGrpSpPr/>
        <p:nvPr/>
      </p:nvGrpSpPr>
      <p:grpSpPr>
        <a:xfrm>
          <a:off x="0" y="0"/>
          <a:ext cx="0" cy="0"/>
          <a:chOff x="0" y="0"/>
          <a:chExt cx="0" cy="0"/>
        </a:xfrm>
      </p:grpSpPr>
      <p:sp>
        <p:nvSpPr>
          <p:cNvPr id="603" name="Google Shape;603;p53"/>
          <p:cNvSpPr txBox="1"/>
          <p:nvPr>
            <p:ph type="title"/>
          </p:nvPr>
        </p:nvSpPr>
        <p:spPr>
          <a:xfrm>
            <a:off x="533400" y="304800"/>
            <a:ext cx="8229600"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Bedding Material</a:t>
            </a:r>
            <a:endParaRPr/>
          </a:p>
        </p:txBody>
      </p:sp>
      <p:sp>
        <p:nvSpPr>
          <p:cNvPr id="604" name="Google Shape;604;p53"/>
          <p:cNvSpPr txBox="1"/>
          <p:nvPr>
            <p:ph idx="1" type="body"/>
          </p:nvPr>
        </p:nvSpPr>
        <p:spPr>
          <a:xfrm>
            <a:off x="381000" y="1246187"/>
            <a:ext cx="8458200" cy="54189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8000"/>
              </a:buClr>
              <a:buSzPts val="2400"/>
              <a:buFont typeface="Arial"/>
              <a:buChar char="•"/>
            </a:pPr>
            <a:r>
              <a:rPr b="0" i="0" lang="en-US" sz="2400" u="none" cap="none" strike="noStrike">
                <a:solidFill>
                  <a:srgbClr val="008000"/>
                </a:solidFill>
                <a:latin typeface="Arial"/>
                <a:ea typeface="Arial"/>
                <a:cs typeface="Arial"/>
                <a:sym typeface="Arial"/>
              </a:rPr>
              <a:t>Shredded newsprint</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Hand-shred or use paper shredder</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“Spaghetti” shredder works best, cross-cut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shredded paper tends to clump when moist</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Avoid glossy inserts</a:t>
            </a:r>
            <a:endParaRPr/>
          </a:p>
          <a:p>
            <a:pPr indent="-342900" lvl="0" marL="342900" marR="0" rtl="0" algn="l">
              <a:lnSpc>
                <a:spcPct val="90000"/>
              </a:lnSpc>
              <a:spcBef>
                <a:spcPts val="480"/>
              </a:spcBef>
              <a:spcAft>
                <a:spcPts val="0"/>
              </a:spcAft>
              <a:buClr>
                <a:srgbClr val="008000"/>
              </a:buClr>
              <a:buSzPts val="2400"/>
              <a:buFont typeface="Arial"/>
              <a:buChar char="•"/>
            </a:pPr>
            <a:r>
              <a:rPr b="0" i="0" lang="en-US" sz="2400" u="none" cap="none" strike="noStrike">
                <a:solidFill>
                  <a:srgbClr val="008000"/>
                </a:solidFill>
                <a:latin typeface="Arial"/>
                <a:ea typeface="Arial"/>
                <a:cs typeface="Arial"/>
                <a:sym typeface="Arial"/>
              </a:rPr>
              <a:t>Shredded cardboard</a:t>
            </a:r>
            <a:endParaRPr/>
          </a:p>
          <a:p>
            <a:pPr indent="-457200" lvl="1" marL="12001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Pizza boxes, cores from paper towel &amp; toilet paper rolls</a:t>
            </a:r>
            <a:endParaRPr/>
          </a:p>
          <a:p>
            <a:pPr indent="-285750" lvl="1" marL="742950" marR="0" rtl="0" algn="l">
              <a:lnSpc>
                <a:spcPct val="90000"/>
              </a:lnSpc>
              <a:spcBef>
                <a:spcPts val="480"/>
              </a:spcBef>
              <a:spcAft>
                <a:spcPts val="0"/>
              </a:spcAft>
              <a:buClr>
                <a:schemeClr val="dk1"/>
              </a:buClr>
              <a:buSzPts val="2400"/>
              <a:buFont typeface="Arial"/>
              <a:buChar char="–"/>
            </a:pPr>
            <a:r>
              <a:rPr b="0" i="0" lang="en-US" sz="2000" u="none" cap="none" strike="noStrike">
                <a:solidFill>
                  <a:schemeClr val="dk1"/>
                </a:solidFill>
                <a:latin typeface="Arial"/>
                <a:ea typeface="Arial"/>
                <a:cs typeface="Arial"/>
                <a:sym typeface="Arial"/>
              </a:rPr>
              <a:t>Cardboard is a valuable recyclable material, best in recycle bin</a:t>
            </a:r>
            <a:r>
              <a:rPr b="0" i="0" lang="en-US" sz="2400" u="none" cap="none" strike="noStrike">
                <a:solidFill>
                  <a:schemeClr val="dk1"/>
                </a:solidFill>
                <a:latin typeface="Arial"/>
                <a:ea typeface="Arial"/>
                <a:cs typeface="Arial"/>
                <a:sym typeface="Arial"/>
              </a:rPr>
              <a:t> </a:t>
            </a:r>
            <a:endParaRPr/>
          </a:p>
          <a:p>
            <a:pPr indent="-342900" lvl="0" marL="342900" marR="0" rtl="0" algn="l">
              <a:lnSpc>
                <a:spcPct val="90000"/>
              </a:lnSpc>
              <a:spcBef>
                <a:spcPts val="480"/>
              </a:spcBef>
              <a:spcAft>
                <a:spcPts val="0"/>
              </a:spcAft>
              <a:buClr>
                <a:srgbClr val="008000"/>
              </a:buClr>
              <a:buSzPts val="2400"/>
              <a:buFont typeface="Arial"/>
              <a:buChar char="•"/>
            </a:pPr>
            <a:r>
              <a:rPr b="0" i="0" lang="en-US" sz="2400" u="none" cap="none" strike="noStrike">
                <a:solidFill>
                  <a:srgbClr val="008000"/>
                </a:solidFill>
                <a:latin typeface="Arial"/>
                <a:ea typeface="Arial"/>
                <a:cs typeface="Arial"/>
                <a:sym typeface="Arial"/>
              </a:rPr>
              <a:t>Shredded office and junk mail paper</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Use sparingly, mix with shredded newsprint</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Can dry out faster than newsprint, or clump together</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Some inks are petroleum-based, best avoided</a:t>
            </a:r>
            <a:endParaRPr/>
          </a:p>
          <a:p>
            <a:pPr indent="-342900" lvl="0" marL="342900" marR="0" rtl="0" algn="l">
              <a:lnSpc>
                <a:spcPct val="90000"/>
              </a:lnSpc>
              <a:spcBef>
                <a:spcPts val="480"/>
              </a:spcBef>
              <a:spcAft>
                <a:spcPts val="0"/>
              </a:spcAft>
              <a:buClr>
                <a:srgbClr val="008000"/>
              </a:buClr>
              <a:buSzPts val="2400"/>
              <a:buFont typeface="Arial"/>
              <a:buChar char="•"/>
            </a:pPr>
            <a:r>
              <a:rPr b="0" i="0" lang="en-US" sz="2400" u="none" cap="none" strike="noStrike">
                <a:solidFill>
                  <a:srgbClr val="008000"/>
                </a:solidFill>
                <a:latin typeface="Arial"/>
                <a:ea typeface="Arial"/>
                <a:cs typeface="Arial"/>
                <a:sym typeface="Arial"/>
              </a:rPr>
              <a:t>Dried, partially-decomposed leaves</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Avoid leaves that decompose slowly</a:t>
            </a:r>
            <a:endParaRPr/>
          </a:p>
          <a:p>
            <a:pPr indent="-342900" lvl="0" marL="342900" marR="0" rtl="0" algn="l">
              <a:lnSpc>
                <a:spcPct val="90000"/>
              </a:lnSpc>
              <a:spcBef>
                <a:spcPts val="560"/>
              </a:spcBef>
              <a:spcAft>
                <a:spcPts val="0"/>
              </a:spcAft>
              <a:buClr>
                <a:schemeClr val="dk1"/>
              </a:buClr>
              <a:buSzPts val="700"/>
              <a:buFont typeface="Arial"/>
              <a:buNone/>
            </a:pPr>
            <a:r>
              <a:t/>
            </a:r>
            <a:endParaRPr b="0" i="0" sz="2800" u="none" cap="none" strike="noStrike">
              <a:solidFill>
                <a:schemeClr val="dk1"/>
              </a:solidFill>
              <a:latin typeface="Arial"/>
              <a:ea typeface="Arial"/>
              <a:cs typeface="Arial"/>
              <a:sym typeface="Arial"/>
            </a:endParaRPr>
          </a:p>
        </p:txBody>
      </p:sp>
      <p:pic>
        <p:nvPicPr>
          <p:cNvPr id="605" name="Google Shape;605;p53"/>
          <p:cNvPicPr preferRelativeResize="0"/>
          <p:nvPr/>
        </p:nvPicPr>
        <p:blipFill rotWithShape="1">
          <a:blip r:embed="rId3">
            <a:alphaModFix/>
          </a:blip>
          <a:srcRect b="0" l="0" r="0" t="0"/>
          <a:stretch/>
        </p:blipFill>
        <p:spPr>
          <a:xfrm>
            <a:off x="6307832" y="1420813"/>
            <a:ext cx="2440500" cy="1731300"/>
          </a:xfrm>
          <a:prstGeom prst="rect">
            <a:avLst/>
          </a:prstGeom>
          <a:noFill/>
          <a:ln>
            <a:noFill/>
          </a:ln>
        </p:spPr>
      </p:pic>
      <p:sp>
        <p:nvSpPr>
          <p:cNvPr id="606" name="Google Shape;606;p5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11" name="Shape 611"/>
        <p:cNvGrpSpPr/>
        <p:nvPr/>
      </p:nvGrpSpPr>
      <p:grpSpPr>
        <a:xfrm>
          <a:off x="0" y="0"/>
          <a:ext cx="0" cy="0"/>
          <a:chOff x="0" y="0"/>
          <a:chExt cx="0" cy="0"/>
        </a:xfrm>
      </p:grpSpPr>
      <p:pic>
        <p:nvPicPr>
          <p:cNvPr id="612" name="Google Shape;612;p54"/>
          <p:cNvPicPr preferRelativeResize="0"/>
          <p:nvPr/>
        </p:nvPicPr>
        <p:blipFill rotWithShape="1">
          <a:blip r:embed="rId3">
            <a:alphaModFix/>
          </a:blip>
          <a:srcRect b="0" l="0" r="0" t="0"/>
          <a:stretch/>
        </p:blipFill>
        <p:spPr>
          <a:xfrm>
            <a:off x="5999583" y="4442814"/>
            <a:ext cx="2520299" cy="1880400"/>
          </a:xfrm>
          <a:prstGeom prst="rect">
            <a:avLst/>
          </a:prstGeom>
          <a:noFill/>
          <a:ln>
            <a:noFill/>
          </a:ln>
        </p:spPr>
      </p:pic>
      <p:sp>
        <p:nvSpPr>
          <p:cNvPr id="613" name="Google Shape;613;p54"/>
          <p:cNvSpPr txBox="1"/>
          <p:nvPr>
            <p:ph type="title"/>
          </p:nvPr>
        </p:nvSpPr>
        <p:spPr>
          <a:xfrm>
            <a:off x="457200" y="116631"/>
            <a:ext cx="8381999"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Source of Worms</a:t>
            </a:r>
            <a:endParaRPr/>
          </a:p>
        </p:txBody>
      </p:sp>
      <p:sp>
        <p:nvSpPr>
          <p:cNvPr id="614" name="Google Shape;614;p54"/>
          <p:cNvSpPr txBox="1"/>
          <p:nvPr>
            <p:ph idx="1" type="body"/>
          </p:nvPr>
        </p:nvSpPr>
        <p:spPr>
          <a:xfrm>
            <a:off x="467543" y="1484783"/>
            <a:ext cx="6872436" cy="3600399"/>
          </a:xfrm>
          <a:prstGeom prst="rect">
            <a:avLst/>
          </a:prstGeom>
          <a:noFill/>
          <a:ln>
            <a:noFill/>
          </a:ln>
        </p:spPr>
        <p:txBody>
          <a:bodyPr anchorCtr="0" anchor="t" bIns="45700" lIns="91425" spcFirstLastPara="1" rIns="91425" wrap="square" tIns="45700">
            <a:noAutofit/>
          </a:bodyPr>
          <a:lstStyle/>
          <a:p>
            <a:pPr indent="-342900" lvl="0" marL="342900" marR="0" rtl="0" algn="l">
              <a:lnSpc>
                <a:spcPct val="10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The Worm Dude (San Jose)</a:t>
            </a:r>
            <a:endParaRPr/>
          </a:p>
          <a:p>
            <a:pPr indent="-342900" lvl="0" marL="342900" marR="0" rtl="0" algn="l">
              <a:lnSpc>
                <a:spcPct val="100000"/>
              </a:lnSpc>
              <a:spcBef>
                <a:spcPts val="48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Jerry Gach – (408) 227-5267</a:t>
            </a:r>
            <a:endParaRPr/>
          </a:p>
          <a:p>
            <a:pPr indent="-342900" lvl="0" marL="342900" marR="0" rtl="0" algn="l">
              <a:lnSpc>
                <a:spcPct val="100000"/>
              </a:lnSpc>
              <a:spcBef>
                <a:spcPts val="480"/>
              </a:spcBef>
              <a:spcAft>
                <a:spcPts val="0"/>
              </a:spcAft>
              <a:buClr>
                <a:schemeClr val="dk1"/>
              </a:buClr>
              <a:buSzPts val="600"/>
              <a:buFont typeface="Arial"/>
              <a:buNone/>
            </a:pPr>
            <a:r>
              <a:rPr b="0" i="0" lang="en-US" sz="2400" u="sng" cap="none" strike="noStrike">
                <a:solidFill>
                  <a:schemeClr val="hlink"/>
                </a:solidFill>
                <a:latin typeface="Arial"/>
                <a:ea typeface="Arial"/>
                <a:cs typeface="Arial"/>
                <a:sym typeface="Arial"/>
                <a:hlinkClick r:id="rId4"/>
              </a:rPr>
              <a:t>http://www.thewormdude.com/</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One pound minimum order</a:t>
            </a:r>
            <a:endParaRPr/>
          </a:p>
          <a:p>
            <a:pPr indent="0" lvl="0" marL="0" marR="0" rtl="0" algn="l">
              <a:lnSpc>
                <a:spcPct val="100000"/>
              </a:lnSpc>
              <a:spcBef>
                <a:spcPts val="160"/>
              </a:spcBef>
              <a:spcAft>
                <a:spcPts val="0"/>
              </a:spcAft>
              <a:buClr>
                <a:schemeClr val="dk1"/>
              </a:buClr>
              <a:buSzPts val="200"/>
              <a:buFont typeface="Arial"/>
              <a:buNone/>
            </a:pPr>
            <a:r>
              <a:t/>
            </a:r>
            <a:endParaRPr b="0" i="0" sz="800" u="none" cap="none" strike="noStrike">
              <a:solidFill>
                <a:schemeClr val="dk1"/>
              </a:solidFill>
              <a:latin typeface="Arial"/>
              <a:ea typeface="Arial"/>
              <a:cs typeface="Arial"/>
              <a:sym typeface="Arial"/>
            </a:endParaRPr>
          </a:p>
          <a:p>
            <a:pPr indent="-342900" lvl="0" marL="342900" marR="0" rtl="0" algn="l">
              <a:lnSpc>
                <a:spcPct val="100000"/>
              </a:lnSpc>
              <a:spcBef>
                <a:spcPts val="48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Sonoma Valley Worm Farm</a:t>
            </a:r>
            <a:endParaRPr/>
          </a:p>
          <a:p>
            <a:pPr indent="-342900" lvl="0" marL="342900" marR="0" rtl="0" algn="l">
              <a:lnSpc>
                <a:spcPct val="100000"/>
              </a:lnSpc>
              <a:spcBef>
                <a:spcPts val="48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(800) 447-6996</a:t>
            </a:r>
            <a:endParaRPr/>
          </a:p>
          <a:p>
            <a:pPr indent="-342900" lvl="0" marL="342900" marR="0" rtl="0" algn="l">
              <a:lnSpc>
                <a:spcPct val="100000"/>
              </a:lnSpc>
              <a:spcBef>
                <a:spcPts val="480"/>
              </a:spcBef>
              <a:spcAft>
                <a:spcPts val="0"/>
              </a:spcAft>
              <a:buClr>
                <a:schemeClr val="dk1"/>
              </a:buClr>
              <a:buSzPts val="600"/>
              <a:buFont typeface="Arial"/>
              <a:buNone/>
            </a:pPr>
            <a:r>
              <a:rPr b="0" i="0" lang="en-US" sz="2400" u="sng" cap="none" strike="noStrike">
                <a:solidFill>
                  <a:schemeClr val="hlink"/>
                </a:solidFill>
                <a:latin typeface="Arial"/>
                <a:ea typeface="Arial"/>
                <a:cs typeface="Arial"/>
                <a:sym typeface="Arial"/>
                <a:hlinkClick r:id="rId5"/>
              </a:rPr>
              <a:t>http://www.sonomavalleyworms.com/index.php</a:t>
            </a:r>
            <a:endParaRPr/>
          </a:p>
          <a:p>
            <a:pPr indent="-342900" lvl="0" marL="342900" marR="0" rtl="0" algn="l">
              <a:lnSpc>
                <a:spcPct val="10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Two pounds minimum order</a:t>
            </a:r>
            <a:endParaRPr/>
          </a:p>
        </p:txBody>
      </p:sp>
      <p:pic>
        <p:nvPicPr>
          <p:cNvPr id="615" name="Google Shape;615;p54"/>
          <p:cNvPicPr preferRelativeResize="0"/>
          <p:nvPr/>
        </p:nvPicPr>
        <p:blipFill rotWithShape="1">
          <a:blip r:embed="rId6">
            <a:alphaModFix/>
          </a:blip>
          <a:srcRect b="0" l="0" r="0" t="0"/>
          <a:stretch/>
        </p:blipFill>
        <p:spPr>
          <a:xfrm>
            <a:off x="6228183" y="1582796"/>
            <a:ext cx="2408999" cy="1927200"/>
          </a:xfrm>
          <a:prstGeom prst="rect">
            <a:avLst/>
          </a:prstGeom>
          <a:noFill/>
          <a:ln>
            <a:noFill/>
          </a:ln>
        </p:spPr>
      </p:pic>
      <p:sp>
        <p:nvSpPr>
          <p:cNvPr id="616" name="Google Shape;616;p54"/>
          <p:cNvSpPr txBox="1"/>
          <p:nvPr/>
        </p:nvSpPr>
        <p:spPr>
          <a:xfrm>
            <a:off x="6156176" y="3632119"/>
            <a:ext cx="2592299" cy="5847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Worms are safe to ship in mild temperatures</a:t>
            </a:r>
            <a:endParaRPr/>
          </a:p>
        </p:txBody>
      </p:sp>
      <p:sp>
        <p:nvSpPr>
          <p:cNvPr id="617" name="Google Shape;617;p54"/>
          <p:cNvSpPr txBox="1"/>
          <p:nvPr/>
        </p:nvSpPr>
        <p:spPr>
          <a:xfrm>
            <a:off x="323528" y="5153000"/>
            <a:ext cx="5400600" cy="1323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FF"/>
              </a:buClr>
              <a:buSzPts val="400"/>
              <a:buFont typeface="Arial"/>
              <a:buNone/>
            </a:pPr>
            <a:r>
              <a:rPr b="1" i="0" lang="en-US" sz="1600" u="none" cap="none" strike="noStrike">
                <a:solidFill>
                  <a:srgbClr val="0000FF"/>
                </a:solidFill>
                <a:latin typeface="Arial"/>
                <a:ea typeface="Arial"/>
                <a:cs typeface="Arial"/>
                <a:sym typeface="Arial"/>
              </a:rPr>
              <a:t>Tips for starting a new worm bin: </a:t>
            </a:r>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Set up the bin, add food &amp; bedding</a:t>
            </a:r>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Wait 1 – 2 weeks before adding worms</a:t>
            </a:r>
            <a:endParaRPr/>
          </a:p>
          <a:p>
            <a:pPr indent="-285750" lvl="0" marL="285750" marR="0" rtl="0" algn="l">
              <a:lnSpc>
                <a:spcPct val="100000"/>
              </a:lnSpc>
              <a:spcBef>
                <a:spcPts val="0"/>
              </a:spcBef>
              <a:spcAft>
                <a:spcPts val="0"/>
              </a:spcAft>
              <a:buClr>
                <a:schemeClr val="dk1"/>
              </a:buClr>
              <a:buSzPts val="1600"/>
              <a:buFont typeface="Arial"/>
              <a:buChar char="•"/>
            </a:pPr>
            <a:r>
              <a:rPr b="0" i="0" lang="en-US" sz="1600" u="none" cap="none" strike="noStrike">
                <a:solidFill>
                  <a:schemeClr val="dk1"/>
                </a:solidFill>
                <a:latin typeface="Arial"/>
                <a:ea typeface="Arial"/>
                <a:cs typeface="Arial"/>
                <a:sym typeface="Arial"/>
              </a:rPr>
              <a:t>Give worms a few days to recover from transportation and adjust to new environment</a:t>
            </a:r>
            <a:endParaRPr/>
          </a:p>
        </p:txBody>
      </p:sp>
      <p:sp>
        <p:nvSpPr>
          <p:cNvPr id="618" name="Google Shape;618;p54"/>
          <p:cNvSpPr txBox="1"/>
          <p:nvPr>
            <p:ph idx="12" type="sldNum"/>
          </p:nvPr>
        </p:nvSpPr>
        <p:spPr>
          <a:xfrm>
            <a:off x="6553200" y="6397625"/>
            <a:ext cx="2133600" cy="4761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23" name="Shape 623"/>
        <p:cNvGrpSpPr/>
        <p:nvPr/>
      </p:nvGrpSpPr>
      <p:grpSpPr>
        <a:xfrm>
          <a:off x="0" y="0"/>
          <a:ext cx="0" cy="0"/>
          <a:chOff x="0" y="0"/>
          <a:chExt cx="0" cy="0"/>
        </a:xfrm>
      </p:grpSpPr>
      <p:pic>
        <p:nvPicPr>
          <p:cNvPr id="624" name="Google Shape;624;p55"/>
          <p:cNvPicPr preferRelativeResize="0"/>
          <p:nvPr/>
        </p:nvPicPr>
        <p:blipFill rotWithShape="1">
          <a:blip r:embed="rId3">
            <a:alphaModFix/>
          </a:blip>
          <a:srcRect b="0" l="0" r="0" t="0"/>
          <a:stretch/>
        </p:blipFill>
        <p:spPr>
          <a:xfrm>
            <a:off x="4688632" y="1844823"/>
            <a:ext cx="1833900" cy="1277700"/>
          </a:xfrm>
          <a:prstGeom prst="rect">
            <a:avLst/>
          </a:prstGeom>
          <a:noFill/>
          <a:ln>
            <a:noFill/>
          </a:ln>
        </p:spPr>
      </p:pic>
      <p:sp>
        <p:nvSpPr>
          <p:cNvPr id="625" name="Google Shape;625;p55"/>
          <p:cNvSpPr txBox="1"/>
          <p:nvPr>
            <p:ph type="title"/>
          </p:nvPr>
        </p:nvSpPr>
        <p:spPr>
          <a:xfrm>
            <a:off x="1447800" y="76200"/>
            <a:ext cx="7010400" cy="1143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Putting It All Together</a:t>
            </a:r>
            <a:endParaRPr/>
          </a:p>
        </p:txBody>
      </p:sp>
      <p:sp>
        <p:nvSpPr>
          <p:cNvPr id="626" name="Google Shape;626;p55"/>
          <p:cNvSpPr txBox="1"/>
          <p:nvPr>
            <p:ph idx="1" type="body"/>
          </p:nvPr>
        </p:nvSpPr>
        <p:spPr>
          <a:xfrm>
            <a:off x="1090475" y="3640825"/>
            <a:ext cx="7081500" cy="642000"/>
          </a:xfrm>
          <a:prstGeom prst="rect">
            <a:avLst/>
          </a:prstGeom>
          <a:solidFill>
            <a:srgbClr val="93C47D"/>
          </a:solid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b="1" i="0" lang="en-US" sz="2400" u="none" cap="none" strike="noStrike">
                <a:solidFill>
                  <a:schemeClr val="dk1"/>
                </a:solidFill>
                <a:latin typeface="Arial"/>
                <a:ea typeface="Arial"/>
                <a:cs typeface="Arial"/>
                <a:sym typeface="Arial"/>
              </a:rPr>
              <a:t> Bedding  +  Moisture  +  Air  +  Food  +  Worms</a:t>
            </a:r>
            <a:endParaRPr/>
          </a:p>
        </p:txBody>
      </p:sp>
      <p:sp>
        <p:nvSpPr>
          <p:cNvPr id="627" name="Google Shape;627;p55"/>
          <p:cNvSpPr txBox="1"/>
          <p:nvPr>
            <p:ph idx="12" type="sldNum"/>
          </p:nvPr>
        </p:nvSpPr>
        <p:spPr>
          <a:xfrm>
            <a:off x="6553200" y="6245225"/>
            <a:ext cx="2133600" cy="476400"/>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pic>
        <p:nvPicPr>
          <p:cNvPr id="628" name="Google Shape;628;p55"/>
          <p:cNvPicPr preferRelativeResize="0"/>
          <p:nvPr/>
        </p:nvPicPr>
        <p:blipFill rotWithShape="1">
          <a:blip r:embed="rId4">
            <a:alphaModFix/>
          </a:blip>
          <a:srcRect b="0" l="0" r="0" t="0"/>
          <a:stretch/>
        </p:blipFill>
        <p:spPr>
          <a:xfrm>
            <a:off x="557063" y="1793646"/>
            <a:ext cx="2112600" cy="1498800"/>
          </a:xfrm>
          <a:prstGeom prst="rect">
            <a:avLst/>
          </a:prstGeom>
          <a:noFill/>
          <a:ln>
            <a:noFill/>
          </a:ln>
        </p:spPr>
      </p:pic>
      <p:pic>
        <p:nvPicPr>
          <p:cNvPr id="629" name="Google Shape;629;p55"/>
          <p:cNvPicPr preferRelativeResize="0"/>
          <p:nvPr/>
        </p:nvPicPr>
        <p:blipFill rotWithShape="1">
          <a:blip r:embed="rId5">
            <a:alphaModFix/>
          </a:blip>
          <a:srcRect b="0" l="0" r="0" t="0"/>
          <a:stretch/>
        </p:blipFill>
        <p:spPr>
          <a:xfrm>
            <a:off x="6712852" y="1844081"/>
            <a:ext cx="1815300" cy="1354500"/>
          </a:xfrm>
          <a:prstGeom prst="rect">
            <a:avLst/>
          </a:prstGeom>
          <a:noFill/>
          <a:ln>
            <a:noFill/>
          </a:ln>
        </p:spPr>
      </p:pic>
      <p:sp>
        <p:nvSpPr>
          <p:cNvPr id="630" name="Google Shape;630;p55"/>
          <p:cNvSpPr txBox="1"/>
          <p:nvPr/>
        </p:nvSpPr>
        <p:spPr>
          <a:xfrm>
            <a:off x="769975" y="4589500"/>
            <a:ext cx="7772700" cy="19809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Q: How much water? </a:t>
            </a:r>
            <a:endParaRPr/>
          </a:p>
          <a:p>
            <a:pPr indent="0" lvl="0" marL="0" marR="0" rtl="0" algn="l">
              <a:lnSpc>
                <a:spcPct val="9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A: As damp as a wrung-out sponge (moist, not dripping)</a:t>
            </a:r>
            <a:endParaRPr/>
          </a:p>
          <a:p>
            <a:pPr indent="0" lvl="0" marL="0" marR="0" rtl="0" algn="l">
              <a:lnSpc>
                <a:spcPct val="90000"/>
              </a:lnSpc>
              <a:spcBef>
                <a:spcPts val="0"/>
              </a:spcBef>
              <a:spcAft>
                <a:spcPts val="0"/>
              </a:spcAft>
              <a:buClr>
                <a:schemeClr val="dk1"/>
              </a:buClr>
              <a:buSzPts val="2400"/>
              <a:buFont typeface="Arial"/>
              <a:buNone/>
            </a:pPr>
            <a:r>
              <a:t/>
            </a:r>
            <a:endParaRPr b="0" i="0" sz="2400" u="none" cap="none" strike="noStrike">
              <a:solidFill>
                <a:schemeClr val="dk1"/>
              </a:solidFill>
              <a:latin typeface="Arial"/>
              <a:ea typeface="Arial"/>
              <a:cs typeface="Arial"/>
              <a:sym typeface="Arial"/>
            </a:endParaRPr>
          </a:p>
          <a:p>
            <a:pPr indent="0" lvl="0" marL="0" marR="0" rtl="0" algn="l">
              <a:lnSpc>
                <a:spcPct val="9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And a small amount of grit </a:t>
            </a:r>
            <a:r>
              <a:rPr b="0" i="0" lang="en-US" sz="1800" u="none" cap="none" strike="noStrike">
                <a:solidFill>
                  <a:schemeClr val="dk1"/>
                </a:solidFill>
                <a:latin typeface="Arial"/>
                <a:ea typeface="Arial"/>
                <a:cs typeface="Arial"/>
                <a:sym typeface="Arial"/>
              </a:rPr>
              <a:t>e.g., crushed egg shells,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coffee grounds, fine sand, vermiculite, perlite, etc.</a:t>
            </a:r>
            <a:endParaRPr/>
          </a:p>
        </p:txBody>
      </p:sp>
      <p:pic>
        <p:nvPicPr>
          <p:cNvPr descr="large%20water%20drop%20clipart" id="631" name="Google Shape;631;p55"/>
          <p:cNvPicPr preferRelativeResize="0"/>
          <p:nvPr/>
        </p:nvPicPr>
        <p:blipFill rotWithShape="1">
          <a:blip r:embed="rId6">
            <a:alphaModFix/>
          </a:blip>
          <a:srcRect b="0" l="0" r="0" t="0"/>
          <a:stretch/>
        </p:blipFill>
        <p:spPr>
          <a:xfrm>
            <a:off x="3428372" y="1692425"/>
            <a:ext cx="580200" cy="729900"/>
          </a:xfrm>
          <a:prstGeom prst="rect">
            <a:avLst/>
          </a:prstGeom>
          <a:noFill/>
          <a:ln>
            <a:noFill/>
          </a:ln>
        </p:spPr>
      </p:pic>
      <p:sp>
        <p:nvSpPr>
          <p:cNvPr id="632" name="Google Shape;632;p55"/>
          <p:cNvSpPr/>
          <p:nvPr/>
        </p:nvSpPr>
        <p:spPr>
          <a:xfrm>
            <a:off x="3223674" y="2729147"/>
            <a:ext cx="962325" cy="576000"/>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0C0C0">
                    <a:alpha val="83529"/>
                  </a:srgbClr>
                </a:solidFill>
                <a:latin typeface="Impact"/>
              </a:rPr>
              <a:t>Air</a:t>
            </a: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37" name="Shape 637"/>
        <p:cNvGrpSpPr/>
        <p:nvPr/>
      </p:nvGrpSpPr>
      <p:grpSpPr>
        <a:xfrm>
          <a:off x="0" y="0"/>
          <a:ext cx="0" cy="0"/>
          <a:chOff x="0" y="0"/>
          <a:chExt cx="0" cy="0"/>
        </a:xfrm>
      </p:grpSpPr>
      <p:sp>
        <p:nvSpPr>
          <p:cNvPr id="638" name="Google Shape;638;p56"/>
          <p:cNvSpPr txBox="1"/>
          <p:nvPr>
            <p:ph type="title"/>
          </p:nvPr>
        </p:nvSpPr>
        <p:spPr>
          <a:xfrm>
            <a:off x="1258887" y="125413"/>
            <a:ext cx="758031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Inside a Worm Bin</a:t>
            </a:r>
            <a:endParaRPr/>
          </a:p>
        </p:txBody>
      </p:sp>
      <p:sp>
        <p:nvSpPr>
          <p:cNvPr id="639" name="Google Shape;639;p56"/>
          <p:cNvSpPr txBox="1"/>
          <p:nvPr/>
        </p:nvSpPr>
        <p:spPr>
          <a:xfrm>
            <a:off x="3124200" y="1295400"/>
            <a:ext cx="2971799" cy="466725"/>
          </a:xfrm>
          <a:prstGeom prst="rect">
            <a:avLst/>
          </a:prstGeom>
          <a:gradFill>
            <a:gsLst>
              <a:gs pos="0">
                <a:srgbClr val="19197B"/>
              </a:gs>
              <a:gs pos="80000">
                <a:srgbClr val="2222A2"/>
              </a:gs>
              <a:gs pos="100000">
                <a:srgbClr val="1F1FA5"/>
              </a:gs>
            </a:gsLst>
            <a:lin ang="16200000"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600"/>
              <a:buFont typeface="Arial"/>
              <a:buNone/>
            </a:pPr>
            <a:r>
              <a:rPr b="0" i="0" lang="en-US" sz="2400" u="none" cap="none" strike="noStrike">
                <a:solidFill>
                  <a:srgbClr val="FFFFFF"/>
                </a:solidFill>
                <a:latin typeface="Arial"/>
                <a:ea typeface="Arial"/>
                <a:cs typeface="Arial"/>
                <a:sym typeface="Arial"/>
              </a:rPr>
              <a:t>Example: Worm Box </a:t>
            </a:r>
            <a:endParaRPr/>
          </a:p>
        </p:txBody>
      </p:sp>
      <p:grpSp>
        <p:nvGrpSpPr>
          <p:cNvPr id="640" name="Google Shape;640;p56"/>
          <p:cNvGrpSpPr/>
          <p:nvPr/>
        </p:nvGrpSpPr>
        <p:grpSpPr>
          <a:xfrm>
            <a:off x="1274762" y="3733800"/>
            <a:ext cx="5029199" cy="457199"/>
            <a:chOff x="802" y="2160"/>
            <a:chExt cx="3167" cy="357"/>
          </a:xfrm>
        </p:grpSpPr>
        <p:pic>
          <p:nvPicPr>
            <p:cNvPr id="641" name="Google Shape;641;p56"/>
            <p:cNvPicPr preferRelativeResize="0"/>
            <p:nvPr/>
          </p:nvPicPr>
          <p:blipFill rotWithShape="1">
            <a:blip r:embed="rId3">
              <a:alphaModFix/>
            </a:blip>
            <a:srcRect b="0" l="0" r="0" t="0"/>
            <a:stretch/>
          </p:blipFill>
          <p:spPr>
            <a:xfrm>
              <a:off x="802" y="2160"/>
              <a:ext cx="719" cy="357"/>
            </a:xfrm>
            <a:prstGeom prst="rect">
              <a:avLst/>
            </a:prstGeom>
            <a:noFill/>
            <a:ln>
              <a:noFill/>
            </a:ln>
          </p:spPr>
        </p:pic>
        <p:pic>
          <p:nvPicPr>
            <p:cNvPr id="642" name="Google Shape;642;p56"/>
            <p:cNvPicPr preferRelativeResize="0"/>
            <p:nvPr/>
          </p:nvPicPr>
          <p:blipFill rotWithShape="1">
            <a:blip r:embed="rId3">
              <a:alphaModFix/>
            </a:blip>
            <a:srcRect b="0" l="0" r="0" t="0"/>
            <a:stretch/>
          </p:blipFill>
          <p:spPr>
            <a:xfrm>
              <a:off x="1667" y="2160"/>
              <a:ext cx="719" cy="357"/>
            </a:xfrm>
            <a:prstGeom prst="rect">
              <a:avLst/>
            </a:prstGeom>
            <a:noFill/>
            <a:ln>
              <a:noFill/>
            </a:ln>
          </p:spPr>
        </p:pic>
        <p:pic>
          <p:nvPicPr>
            <p:cNvPr id="643" name="Google Shape;643;p56"/>
            <p:cNvPicPr preferRelativeResize="0"/>
            <p:nvPr/>
          </p:nvPicPr>
          <p:blipFill rotWithShape="1">
            <a:blip r:embed="rId3">
              <a:alphaModFix/>
            </a:blip>
            <a:srcRect b="0" l="0" r="0" t="0"/>
            <a:stretch/>
          </p:blipFill>
          <p:spPr>
            <a:xfrm>
              <a:off x="2482" y="2160"/>
              <a:ext cx="719" cy="357"/>
            </a:xfrm>
            <a:prstGeom prst="rect">
              <a:avLst/>
            </a:prstGeom>
            <a:noFill/>
            <a:ln>
              <a:noFill/>
            </a:ln>
          </p:spPr>
        </p:pic>
        <p:pic>
          <p:nvPicPr>
            <p:cNvPr id="644" name="Google Shape;644;p56"/>
            <p:cNvPicPr preferRelativeResize="0"/>
            <p:nvPr/>
          </p:nvPicPr>
          <p:blipFill rotWithShape="1">
            <a:blip r:embed="rId3">
              <a:alphaModFix/>
            </a:blip>
            <a:srcRect b="0" l="0" r="0" t="0"/>
            <a:stretch/>
          </p:blipFill>
          <p:spPr>
            <a:xfrm>
              <a:off x="3250" y="2160"/>
              <a:ext cx="719" cy="357"/>
            </a:xfrm>
            <a:prstGeom prst="rect">
              <a:avLst/>
            </a:prstGeom>
            <a:noFill/>
            <a:ln>
              <a:noFill/>
            </a:ln>
          </p:spPr>
        </p:pic>
      </p:grpSp>
      <p:sp>
        <p:nvSpPr>
          <p:cNvPr descr="Wave" id="645" name="Google Shape;645;p56"/>
          <p:cNvSpPr/>
          <p:nvPr/>
        </p:nvSpPr>
        <p:spPr>
          <a:xfrm>
            <a:off x="1274762" y="2362200"/>
            <a:ext cx="5105399" cy="1295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46" name="Google Shape;646;p56"/>
          <p:cNvSpPr/>
          <p:nvPr/>
        </p:nvSpPr>
        <p:spPr>
          <a:xfrm>
            <a:off x="6532562" y="2286000"/>
            <a:ext cx="381000" cy="1371599"/>
          </a:xfrm>
          <a:prstGeom prst="rightBrace">
            <a:avLst>
              <a:gd fmla="val 30000" name="adj1"/>
              <a:gd fmla="val 50000" name="adj2"/>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47" name="Google Shape;647;p56"/>
          <p:cNvSpPr txBox="1"/>
          <p:nvPr/>
        </p:nvSpPr>
        <p:spPr>
          <a:xfrm>
            <a:off x="7162800" y="2438400"/>
            <a:ext cx="1447800"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four inches  or more</a:t>
            </a:r>
            <a:endParaRPr/>
          </a:p>
        </p:txBody>
      </p:sp>
      <p:sp>
        <p:nvSpPr>
          <p:cNvPr id="648" name="Google Shape;648;p56"/>
          <p:cNvSpPr/>
          <p:nvPr/>
        </p:nvSpPr>
        <p:spPr>
          <a:xfrm>
            <a:off x="6608763" y="4267200"/>
            <a:ext cx="381000" cy="1143000"/>
          </a:xfrm>
          <a:prstGeom prst="rightBrace">
            <a:avLst>
              <a:gd fmla="val 25000" name="adj1"/>
              <a:gd fmla="val 50000" name="adj2"/>
            </a:avLst>
          </a:pr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49" name="Google Shape;649;p56"/>
          <p:cNvSpPr txBox="1"/>
          <p:nvPr/>
        </p:nvSpPr>
        <p:spPr>
          <a:xfrm>
            <a:off x="7218363" y="4464050"/>
            <a:ext cx="1468437"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four inches or more</a:t>
            </a:r>
            <a:endParaRPr/>
          </a:p>
        </p:txBody>
      </p:sp>
      <p:cxnSp>
        <p:nvCxnSpPr>
          <p:cNvPr id="650" name="Google Shape;650;p56"/>
          <p:cNvCxnSpPr/>
          <p:nvPr/>
        </p:nvCxnSpPr>
        <p:spPr>
          <a:xfrm>
            <a:off x="512762" y="2438400"/>
            <a:ext cx="609599" cy="0"/>
          </a:xfrm>
          <a:prstGeom prst="straightConnector1">
            <a:avLst/>
          </a:prstGeom>
          <a:noFill/>
          <a:ln cap="flat" cmpd="sng" w="12700">
            <a:solidFill>
              <a:schemeClr val="dk1"/>
            </a:solidFill>
            <a:prstDash val="solid"/>
            <a:round/>
            <a:headEnd len="sm" w="sm" type="none"/>
            <a:tailEnd len="sm" w="sm" type="none"/>
          </a:ln>
        </p:spPr>
      </p:cxnSp>
      <p:cxnSp>
        <p:nvCxnSpPr>
          <p:cNvPr id="651" name="Google Shape;651;p56"/>
          <p:cNvCxnSpPr/>
          <p:nvPr/>
        </p:nvCxnSpPr>
        <p:spPr>
          <a:xfrm>
            <a:off x="512762" y="5368925"/>
            <a:ext cx="609599" cy="0"/>
          </a:xfrm>
          <a:prstGeom prst="straightConnector1">
            <a:avLst/>
          </a:prstGeom>
          <a:noFill/>
          <a:ln cap="flat" cmpd="sng" w="12700">
            <a:solidFill>
              <a:schemeClr val="dk1"/>
            </a:solidFill>
            <a:prstDash val="solid"/>
            <a:round/>
            <a:headEnd len="sm" w="sm" type="none"/>
            <a:tailEnd len="sm" w="sm" type="none"/>
          </a:ln>
        </p:spPr>
      </p:cxnSp>
      <p:sp>
        <p:nvSpPr>
          <p:cNvPr id="652" name="Google Shape;652;p56"/>
          <p:cNvSpPr txBox="1"/>
          <p:nvPr/>
        </p:nvSpPr>
        <p:spPr>
          <a:xfrm>
            <a:off x="457200" y="3778250"/>
            <a:ext cx="709612"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8” to</a:t>
            </a:r>
            <a:endParaRPr/>
          </a:p>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16”</a:t>
            </a:r>
            <a:endParaRPr/>
          </a:p>
        </p:txBody>
      </p:sp>
      <p:cxnSp>
        <p:nvCxnSpPr>
          <p:cNvPr id="653" name="Google Shape;653;p56"/>
          <p:cNvCxnSpPr/>
          <p:nvPr/>
        </p:nvCxnSpPr>
        <p:spPr>
          <a:xfrm flipH="1" rot="10800000">
            <a:off x="741362" y="2514600"/>
            <a:ext cx="20636" cy="1066799"/>
          </a:xfrm>
          <a:prstGeom prst="straightConnector1">
            <a:avLst/>
          </a:prstGeom>
          <a:noFill/>
          <a:ln cap="flat" cmpd="dbl" w="38100">
            <a:solidFill>
              <a:schemeClr val="dk1"/>
            </a:solidFill>
            <a:prstDash val="solid"/>
            <a:round/>
            <a:headEnd len="sm" w="sm" type="none"/>
            <a:tailEnd len="med" w="med" type="triangle"/>
          </a:ln>
        </p:spPr>
      </p:cxnSp>
      <p:cxnSp>
        <p:nvCxnSpPr>
          <p:cNvPr id="654" name="Google Shape;654;p56"/>
          <p:cNvCxnSpPr/>
          <p:nvPr/>
        </p:nvCxnSpPr>
        <p:spPr>
          <a:xfrm>
            <a:off x="741362" y="4648200"/>
            <a:ext cx="0" cy="609599"/>
          </a:xfrm>
          <a:prstGeom prst="straightConnector1">
            <a:avLst/>
          </a:prstGeom>
          <a:noFill/>
          <a:ln cap="flat" cmpd="dbl" w="38100">
            <a:solidFill>
              <a:schemeClr val="dk1"/>
            </a:solidFill>
            <a:prstDash val="solid"/>
            <a:round/>
            <a:headEnd len="sm" w="sm" type="none"/>
            <a:tailEnd len="med" w="med" type="triangle"/>
          </a:ln>
        </p:spPr>
      </p:cxnSp>
      <p:sp>
        <p:nvSpPr>
          <p:cNvPr id="655" name="Google Shape;655;p56"/>
          <p:cNvSpPr/>
          <p:nvPr/>
        </p:nvSpPr>
        <p:spPr>
          <a:xfrm>
            <a:off x="1295400" y="2133600"/>
            <a:ext cx="5105399" cy="228600"/>
          </a:xfrm>
          <a:prstGeom prst="rect">
            <a:avLst/>
          </a:prstGeom>
          <a:solidFill>
            <a:srgbClr val="000000"/>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56" name="Google Shape;656;p56"/>
          <p:cNvSpPr txBox="1"/>
          <p:nvPr/>
        </p:nvSpPr>
        <p:spPr>
          <a:xfrm>
            <a:off x="6994525" y="1905000"/>
            <a:ext cx="1184275" cy="3667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Bin Cover</a:t>
            </a:r>
            <a:endParaRPr/>
          </a:p>
        </p:txBody>
      </p:sp>
      <p:cxnSp>
        <p:nvCxnSpPr>
          <p:cNvPr id="657" name="Google Shape;657;p56"/>
          <p:cNvCxnSpPr/>
          <p:nvPr/>
        </p:nvCxnSpPr>
        <p:spPr>
          <a:xfrm flipH="1">
            <a:off x="6476999" y="2133600"/>
            <a:ext cx="381000" cy="76199"/>
          </a:xfrm>
          <a:prstGeom prst="straightConnector1">
            <a:avLst/>
          </a:prstGeom>
          <a:noFill/>
          <a:ln cap="flat" cmpd="sng" w="12700">
            <a:solidFill>
              <a:schemeClr val="dk1"/>
            </a:solidFill>
            <a:prstDash val="solid"/>
            <a:round/>
            <a:headEnd len="sm" w="sm" type="none"/>
            <a:tailEnd len="med" w="med" type="triangle"/>
          </a:ln>
        </p:spPr>
      </p:cxnSp>
      <p:sp>
        <p:nvSpPr>
          <p:cNvPr id="658" name="Google Shape;658;p56"/>
          <p:cNvSpPr/>
          <p:nvPr/>
        </p:nvSpPr>
        <p:spPr>
          <a:xfrm>
            <a:off x="5257800" y="5638800"/>
            <a:ext cx="609599" cy="304799"/>
          </a:xfrm>
          <a:prstGeom prst="rect">
            <a:avLst/>
          </a:prstGeom>
          <a:solidFill>
            <a:srgbClr val="000000"/>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59" name="Google Shape;659;p56"/>
          <p:cNvSpPr/>
          <p:nvPr/>
        </p:nvSpPr>
        <p:spPr>
          <a:xfrm>
            <a:off x="1676400" y="5638800"/>
            <a:ext cx="609599" cy="304799"/>
          </a:xfrm>
          <a:prstGeom prst="rect">
            <a:avLst/>
          </a:prstGeom>
          <a:solidFill>
            <a:srgbClr val="000000"/>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60" name="Google Shape;660;p56"/>
          <p:cNvSpPr txBox="1"/>
          <p:nvPr/>
        </p:nvSpPr>
        <p:spPr>
          <a:xfrm>
            <a:off x="6705600" y="5638800"/>
            <a:ext cx="1662113" cy="3667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Comic Sans MS"/>
              <a:buNone/>
            </a:pPr>
            <a:r>
              <a:rPr b="0" i="0" lang="en-US" sz="1800" u="none" cap="none" strike="noStrike">
                <a:solidFill>
                  <a:schemeClr val="dk1"/>
                </a:solidFill>
                <a:latin typeface="Comic Sans MS"/>
                <a:ea typeface="Comic Sans MS"/>
                <a:cs typeface="Comic Sans MS"/>
                <a:sym typeface="Comic Sans MS"/>
              </a:rPr>
              <a:t>air circulation</a:t>
            </a:r>
            <a:endParaRPr/>
          </a:p>
        </p:txBody>
      </p:sp>
      <p:sp>
        <p:nvSpPr>
          <p:cNvPr id="661" name="Google Shape;661;p56"/>
          <p:cNvSpPr/>
          <p:nvPr/>
        </p:nvSpPr>
        <p:spPr>
          <a:xfrm>
            <a:off x="3962400" y="5867400"/>
            <a:ext cx="2819400" cy="381000"/>
          </a:xfrm>
          <a:custGeom>
            <a:rect b="b" l="l" r="r" t="t"/>
            <a:pathLst>
              <a:path extrusionOk="0" h="120000" w="120000">
                <a:moveTo>
                  <a:pt x="0" y="0"/>
                </a:moveTo>
                <a:cubicBezTo>
                  <a:pt x="19189" y="60000"/>
                  <a:pt x="38378" y="120000"/>
                  <a:pt x="58378" y="120000"/>
                </a:cubicBezTo>
                <a:cubicBezTo>
                  <a:pt x="78378" y="120000"/>
                  <a:pt x="99189" y="60000"/>
                  <a:pt x="120000" y="0"/>
                </a:cubicBezTo>
              </a:path>
            </a:pathLst>
          </a:custGeom>
          <a:noFill/>
          <a:ln cap="flat" cmpd="sng" w="12700">
            <a:solidFill>
              <a:schemeClr val="dk1"/>
            </a:solidFill>
            <a:prstDash val="solid"/>
            <a:round/>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62" name="Google Shape;662;p56"/>
          <p:cNvSpPr/>
          <p:nvPr/>
        </p:nvSpPr>
        <p:spPr>
          <a:xfrm>
            <a:off x="1547663" y="2564903"/>
            <a:ext cx="4608512" cy="838200"/>
          </a:xfrm>
          <a:prstGeom prst="rect">
            <a:avLst/>
          </a:prstGeom>
        </p:spPr>
        <p:txBody>
          <a:bodyPr>
            <a:prstTxWarp prst="textPlain"/>
          </a:bodyPr>
          <a:lstStyle/>
          <a:p>
            <a:pPr lvl="0" algn="ctr"/>
            <a:r>
              <a:rPr b="1" i="0">
                <a:ln cap="flat" cmpd="sng" w="12700">
                  <a:solidFill>
                    <a:schemeClr val="dk2"/>
                  </a:solidFill>
                  <a:prstDash val="solid"/>
                  <a:round/>
                  <a:headEnd len="sm" w="sm" type="none"/>
                  <a:tailEnd len="sm" w="sm" type="none"/>
                </a:ln>
                <a:solidFill>
                  <a:srgbClr val="9B9B9B"/>
                </a:solidFill>
                <a:latin typeface="Arial"/>
              </a:rPr>
              <a:t>Dry Bedding Material</a:t>
            </a:r>
          </a:p>
        </p:txBody>
      </p:sp>
      <p:sp>
        <p:nvSpPr>
          <p:cNvPr id="663" name="Google Shape;663;p56"/>
          <p:cNvSpPr/>
          <p:nvPr/>
        </p:nvSpPr>
        <p:spPr>
          <a:xfrm>
            <a:off x="1295400" y="3670300"/>
            <a:ext cx="5105399" cy="76199"/>
          </a:xfrm>
          <a:prstGeom prst="rect">
            <a:avLst/>
          </a:prstGeom>
          <a:solidFill>
            <a:srgbClr val="996633"/>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64" name="Google Shape;664;p56"/>
          <p:cNvSpPr txBox="1"/>
          <p:nvPr/>
        </p:nvSpPr>
        <p:spPr>
          <a:xfrm>
            <a:off x="7146925" y="3200400"/>
            <a:ext cx="1989138" cy="64135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996633"/>
              </a:buClr>
              <a:buSzPts val="450"/>
              <a:buFont typeface="Comic Sans MS"/>
              <a:buNone/>
            </a:pPr>
            <a:r>
              <a:rPr b="0" i="0" lang="en-US" sz="1800" u="none" cap="none" strike="noStrike">
                <a:solidFill>
                  <a:srgbClr val="996633"/>
                </a:solidFill>
                <a:latin typeface="Comic Sans MS"/>
                <a:ea typeface="Comic Sans MS"/>
                <a:cs typeface="Comic Sans MS"/>
                <a:sym typeface="Comic Sans MS"/>
              </a:rPr>
              <a:t>Moist layer of</a:t>
            </a:r>
            <a:endParaRPr/>
          </a:p>
          <a:p>
            <a:pPr indent="0" lvl="0" marL="0" marR="0" rtl="0" algn="l">
              <a:lnSpc>
                <a:spcPct val="100000"/>
              </a:lnSpc>
              <a:spcBef>
                <a:spcPts val="0"/>
              </a:spcBef>
              <a:spcAft>
                <a:spcPts val="0"/>
              </a:spcAft>
              <a:buClr>
                <a:srgbClr val="996633"/>
              </a:buClr>
              <a:buSzPts val="450"/>
              <a:buFont typeface="Comic Sans MS"/>
              <a:buNone/>
            </a:pPr>
            <a:r>
              <a:rPr b="0" i="0" lang="en-US" sz="1800" u="none" cap="none" strike="noStrike">
                <a:solidFill>
                  <a:srgbClr val="996633"/>
                </a:solidFill>
                <a:latin typeface="Comic Sans MS"/>
                <a:ea typeface="Comic Sans MS"/>
                <a:cs typeface="Comic Sans MS"/>
                <a:sym typeface="Comic Sans MS"/>
              </a:rPr>
              <a:t>Paper/cardboard</a:t>
            </a:r>
            <a:endParaRPr/>
          </a:p>
        </p:txBody>
      </p:sp>
      <p:cxnSp>
        <p:nvCxnSpPr>
          <p:cNvPr id="665" name="Google Shape;665;p56"/>
          <p:cNvCxnSpPr/>
          <p:nvPr/>
        </p:nvCxnSpPr>
        <p:spPr>
          <a:xfrm flipH="1" rot="-107856">
            <a:off x="6475413" y="3657600"/>
            <a:ext cx="685800" cy="76199"/>
          </a:xfrm>
          <a:prstGeom prst="straightConnector1">
            <a:avLst/>
          </a:prstGeom>
          <a:noFill/>
          <a:ln cap="flat" cmpd="sng" w="12700">
            <a:solidFill>
              <a:srgbClr val="996633"/>
            </a:solidFill>
            <a:prstDash val="solid"/>
            <a:round/>
            <a:headEnd len="sm" w="sm" type="none"/>
            <a:tailEnd len="med" w="med" type="triangle"/>
          </a:ln>
        </p:spPr>
      </p:cxnSp>
      <p:cxnSp>
        <p:nvCxnSpPr>
          <p:cNvPr id="666" name="Google Shape;666;p56"/>
          <p:cNvCxnSpPr/>
          <p:nvPr/>
        </p:nvCxnSpPr>
        <p:spPr>
          <a:xfrm>
            <a:off x="6477000" y="3962400"/>
            <a:ext cx="685799" cy="76199"/>
          </a:xfrm>
          <a:prstGeom prst="straightConnector1">
            <a:avLst/>
          </a:prstGeom>
          <a:noFill/>
          <a:ln cap="flat" cmpd="sng" w="12700">
            <a:solidFill>
              <a:schemeClr val="dk2"/>
            </a:solidFill>
            <a:prstDash val="solid"/>
            <a:round/>
            <a:headEnd len="lg" w="lg" type="triangle"/>
            <a:tailEnd len="sm" w="sm" type="none"/>
          </a:ln>
        </p:spPr>
      </p:cxnSp>
      <p:sp>
        <p:nvSpPr>
          <p:cNvPr id="667" name="Google Shape;667;p56"/>
          <p:cNvSpPr txBox="1"/>
          <p:nvPr/>
        </p:nvSpPr>
        <p:spPr>
          <a:xfrm>
            <a:off x="7239000" y="3886200"/>
            <a:ext cx="1300163" cy="36671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2"/>
              </a:buClr>
              <a:buSzPts val="450"/>
              <a:buFont typeface="Comic Sans MS"/>
              <a:buNone/>
            </a:pPr>
            <a:r>
              <a:rPr b="0" i="0" lang="en-US" sz="1800" u="none" cap="none" strike="noStrike">
                <a:solidFill>
                  <a:schemeClr val="dk2"/>
                </a:solidFill>
                <a:latin typeface="Comic Sans MS"/>
                <a:ea typeface="Comic Sans MS"/>
                <a:cs typeface="Comic Sans MS"/>
                <a:sym typeface="Comic Sans MS"/>
              </a:rPr>
              <a:t>Food layer</a:t>
            </a:r>
            <a:endParaRPr/>
          </a:p>
        </p:txBody>
      </p:sp>
      <p:sp>
        <p:nvSpPr>
          <p:cNvPr descr="Wave" id="668" name="Google Shape;668;p56"/>
          <p:cNvSpPr/>
          <p:nvPr/>
        </p:nvSpPr>
        <p:spPr>
          <a:xfrm>
            <a:off x="1295400" y="4267200"/>
            <a:ext cx="5105399" cy="1295400"/>
          </a:xfrm>
          <a:prstGeom prst="rect">
            <a:avLst/>
          </a:prstGeom>
          <a:solidFill>
            <a:srgbClr val="FFFFFF"/>
          </a:solidFill>
          <a:ln>
            <a:noFill/>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69" name="Google Shape;669;p56"/>
          <p:cNvSpPr/>
          <p:nvPr/>
        </p:nvSpPr>
        <p:spPr>
          <a:xfrm>
            <a:off x="1295400" y="5410200"/>
            <a:ext cx="5105399" cy="228600"/>
          </a:xfrm>
          <a:prstGeom prst="rect">
            <a:avLst/>
          </a:prstGeom>
          <a:solidFill>
            <a:srgbClr val="000000"/>
          </a:solidFill>
          <a:ln cap="flat" cmpd="sng" w="12700">
            <a:solidFill>
              <a:schemeClr val="dk1"/>
            </a:solidFill>
            <a:prstDash val="solid"/>
            <a:miter lim="8000"/>
            <a:headEnd len="sm" w="sm" type="none"/>
            <a:tailEnd len="sm" w="sm" type="none"/>
          </a:ln>
        </p:spPr>
        <p:txBody>
          <a:bodyPr anchorCtr="0" anchor="ctr"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670" name="Google Shape;670;p56"/>
          <p:cNvSpPr/>
          <p:nvPr/>
        </p:nvSpPr>
        <p:spPr>
          <a:xfrm>
            <a:off x="1371600" y="4495800"/>
            <a:ext cx="4800599" cy="838200"/>
          </a:xfrm>
          <a:prstGeom prst="rect">
            <a:avLst/>
          </a:prstGeom>
        </p:spPr>
        <p:txBody>
          <a:bodyPr>
            <a:prstTxWarp prst="textPlain"/>
          </a:bodyPr>
          <a:lstStyle/>
          <a:p>
            <a:pPr lvl="0" algn="ctr"/>
            <a:r>
              <a:rPr b="1" i="0">
                <a:ln cap="flat" cmpd="sng" w="12700">
                  <a:solidFill>
                    <a:schemeClr val="dk2"/>
                  </a:solidFill>
                  <a:prstDash val="solid"/>
                  <a:round/>
                  <a:headEnd len="sm" w="sm" type="none"/>
                  <a:tailEnd len="sm" w="sm" type="none"/>
                </a:ln>
                <a:solidFill>
                  <a:srgbClr val="9B9B9B"/>
                </a:solidFill>
                <a:latin typeface="Arial"/>
              </a:rPr>
              <a:t>Damp Bedding Material</a:t>
            </a:r>
          </a:p>
        </p:txBody>
      </p:sp>
      <p:sp>
        <p:nvSpPr>
          <p:cNvPr id="671" name="Google Shape;671;p56"/>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12" name="Shape 112"/>
        <p:cNvGrpSpPr/>
        <p:nvPr/>
      </p:nvGrpSpPr>
      <p:grpSpPr>
        <a:xfrm>
          <a:off x="0" y="0"/>
          <a:ext cx="0" cy="0"/>
          <a:chOff x="0" y="0"/>
          <a:chExt cx="0" cy="0"/>
        </a:xfrm>
      </p:grpSpPr>
      <p:sp>
        <p:nvSpPr>
          <p:cNvPr id="113" name="Google Shape;113;p12"/>
          <p:cNvSpPr txBox="1"/>
          <p:nvPr>
            <p:ph type="title"/>
          </p:nvPr>
        </p:nvSpPr>
        <p:spPr>
          <a:xfrm>
            <a:off x="1828800" y="46038"/>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Why Backyard Composting?</a:t>
            </a:r>
            <a:endParaRPr/>
          </a:p>
        </p:txBody>
      </p:sp>
      <p:pic>
        <p:nvPicPr>
          <p:cNvPr descr="landfill" id="114" name="Google Shape;114;p12"/>
          <p:cNvPicPr preferRelativeResize="0"/>
          <p:nvPr/>
        </p:nvPicPr>
        <p:blipFill rotWithShape="1">
          <a:blip r:embed="rId3">
            <a:alphaModFix/>
          </a:blip>
          <a:srcRect b="0" l="0" r="0" t="0"/>
          <a:stretch/>
        </p:blipFill>
        <p:spPr>
          <a:xfrm>
            <a:off x="4303675" y="1422400"/>
            <a:ext cx="4300773" cy="2870696"/>
          </a:xfrm>
          <a:prstGeom prst="rect">
            <a:avLst/>
          </a:prstGeom>
          <a:noFill/>
          <a:ln>
            <a:noFill/>
          </a:ln>
        </p:spPr>
      </p:pic>
      <p:pic>
        <p:nvPicPr>
          <p:cNvPr id="115" name="Google Shape;115;p12"/>
          <p:cNvPicPr preferRelativeResize="0"/>
          <p:nvPr/>
        </p:nvPicPr>
        <p:blipFill rotWithShape="1">
          <a:blip r:embed="rId4">
            <a:alphaModFix/>
          </a:blip>
          <a:srcRect b="0" l="0" r="0" t="0"/>
          <a:stretch/>
        </p:blipFill>
        <p:spPr>
          <a:xfrm>
            <a:off x="467543" y="4621205"/>
            <a:ext cx="2376263" cy="1779592"/>
          </a:xfrm>
          <a:prstGeom prst="rect">
            <a:avLst/>
          </a:prstGeom>
          <a:noFill/>
          <a:ln>
            <a:noFill/>
          </a:ln>
        </p:spPr>
      </p:pic>
      <p:sp>
        <p:nvSpPr>
          <p:cNvPr id="116" name="Google Shape;116;p12"/>
          <p:cNvSpPr/>
          <p:nvPr/>
        </p:nvSpPr>
        <p:spPr>
          <a:xfrm>
            <a:off x="381000" y="1340767"/>
            <a:ext cx="3686944" cy="30480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90"/>
              </a:buClr>
              <a:buSzPts val="650"/>
              <a:buFont typeface="Gill Sans"/>
              <a:buNone/>
            </a:pPr>
            <a:r>
              <a:rPr b="1" i="0" lang="en-US" sz="2600" u="none" cap="none" strike="noStrike">
                <a:solidFill>
                  <a:srgbClr val="000090"/>
                </a:solidFill>
                <a:latin typeface="Gill Sans"/>
                <a:ea typeface="Gill Sans"/>
                <a:cs typeface="Gill Sans"/>
                <a:sym typeface="Gill Sans"/>
              </a:rPr>
              <a:t>Let’s Minimize</a:t>
            </a:r>
            <a:r>
              <a:rPr b="0" i="0" lang="en-US" sz="2600" u="none" cap="none" strike="noStrike">
                <a:solidFill>
                  <a:schemeClr val="dk1"/>
                </a:solidFill>
                <a:latin typeface="Gill Sans"/>
                <a:ea typeface="Gill Sans"/>
                <a:cs typeface="Gill Sans"/>
                <a:sym typeface="Gill Sans"/>
              </a:rPr>
              <a:t>: </a:t>
            </a:r>
            <a:endParaRPr/>
          </a:p>
          <a:p>
            <a:pPr indent="-152400" lvl="0" marL="0" marR="0" rtl="0" algn="l">
              <a:lnSpc>
                <a:spcPct val="90000"/>
              </a:lnSpc>
              <a:spcBef>
                <a:spcPts val="480"/>
              </a:spcBef>
              <a:spcAft>
                <a:spcPts val="0"/>
              </a:spcAft>
              <a:buClr>
                <a:schemeClr val="dk1"/>
              </a:buClr>
              <a:buSzPts val="2400"/>
              <a:buFont typeface="Noto Sans Symbols"/>
              <a:buChar char="▪"/>
            </a:pPr>
            <a:r>
              <a:rPr b="0" i="0" lang="en-US" sz="2400" u="none" cap="none" strike="noStrike">
                <a:solidFill>
                  <a:schemeClr val="dk1"/>
                </a:solidFill>
                <a:latin typeface="Gill Sans"/>
                <a:ea typeface="Gill Sans"/>
                <a:cs typeface="Gill Sans"/>
                <a:sym typeface="Gill Sans"/>
              </a:rPr>
              <a:t> Landfills -- they lock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away valuable materials </a:t>
            </a:r>
            <a:br>
              <a:rPr b="0" i="0" lang="en-US" sz="2400" u="none" cap="none" strike="noStrike">
                <a:solidFill>
                  <a:schemeClr val="dk1"/>
                </a:solidFill>
                <a:latin typeface="Gill Sans"/>
                <a:ea typeface="Gill Sans"/>
                <a:cs typeface="Gill Sans"/>
                <a:sym typeface="Gill Sans"/>
              </a:rPr>
            </a:br>
            <a:r>
              <a:rPr b="0" i="0" lang="en-US" sz="2400" u="none" cap="none" strike="noStrike">
                <a:solidFill>
                  <a:schemeClr val="dk1"/>
                </a:solidFill>
                <a:latin typeface="Gill Sans"/>
                <a:ea typeface="Gill Sans"/>
                <a:cs typeface="Gill Sans"/>
                <a:sym typeface="Gill Sans"/>
              </a:rPr>
              <a:t>in un-usable forms</a:t>
            </a:r>
            <a:endParaRPr/>
          </a:p>
          <a:p>
            <a:pPr indent="-152400" lvl="0" marL="0" marR="0" rtl="0" algn="l">
              <a:lnSpc>
                <a:spcPct val="90000"/>
              </a:lnSpc>
              <a:spcBef>
                <a:spcPts val="480"/>
              </a:spcBef>
              <a:spcAft>
                <a:spcPts val="0"/>
              </a:spcAft>
              <a:buClr>
                <a:schemeClr val="dk1"/>
              </a:buClr>
              <a:buSzPts val="2400"/>
              <a:buFont typeface="Noto Sans Symbols"/>
              <a:buChar char="▪"/>
            </a:pPr>
            <a:r>
              <a:rPr b="0" i="0" lang="en-US" sz="2400" u="none" cap="none" strike="noStrike">
                <a:solidFill>
                  <a:schemeClr val="dk1"/>
                </a:solidFill>
                <a:latin typeface="Gill Sans"/>
                <a:ea typeface="Gill Sans"/>
                <a:cs typeface="Gill Sans"/>
                <a:sym typeface="Gill Sans"/>
              </a:rPr>
              <a:t> Transportation and handling costs</a:t>
            </a:r>
            <a:endParaRPr/>
          </a:p>
          <a:p>
            <a:pPr indent="-152400" lvl="0" marL="0" marR="0" rtl="0" algn="l">
              <a:lnSpc>
                <a:spcPct val="90000"/>
              </a:lnSpc>
              <a:spcBef>
                <a:spcPts val="480"/>
              </a:spcBef>
              <a:spcAft>
                <a:spcPts val="0"/>
              </a:spcAft>
              <a:buClr>
                <a:schemeClr val="dk1"/>
              </a:buClr>
              <a:buSzPts val="2400"/>
              <a:buFont typeface="Noto Sans Symbols"/>
              <a:buChar char="▪"/>
            </a:pPr>
            <a:r>
              <a:rPr b="0" i="0" lang="en-US" sz="2400" u="none" cap="none" strike="noStrike">
                <a:solidFill>
                  <a:schemeClr val="dk1"/>
                </a:solidFill>
                <a:latin typeface="Gill Sans"/>
                <a:ea typeface="Gill Sans"/>
                <a:cs typeface="Gill Sans"/>
                <a:sym typeface="Gill Sans"/>
              </a:rPr>
              <a:t> Using fossil fuels and increasing CO</a:t>
            </a:r>
            <a:r>
              <a:rPr b="0" baseline="-25000" i="0" lang="en-US" sz="2400" u="none" cap="none" strike="noStrike">
                <a:solidFill>
                  <a:schemeClr val="dk1"/>
                </a:solidFill>
                <a:latin typeface="Gill Sans"/>
                <a:ea typeface="Gill Sans"/>
                <a:cs typeface="Gill Sans"/>
                <a:sym typeface="Gill Sans"/>
              </a:rPr>
              <a:t>2</a:t>
            </a:r>
            <a:r>
              <a:rPr b="0" i="0" lang="en-US" sz="2400" u="none" cap="none" strike="noStrike">
                <a:solidFill>
                  <a:schemeClr val="dk1"/>
                </a:solidFill>
                <a:latin typeface="Gill Sans"/>
                <a:ea typeface="Gill Sans"/>
                <a:cs typeface="Gill Sans"/>
                <a:sym typeface="Gill Sans"/>
              </a:rPr>
              <a:t> emissions </a:t>
            </a:r>
            <a:endParaRPr/>
          </a:p>
          <a:p>
            <a:pPr indent="0" lvl="0" marL="0" marR="0" rtl="0" algn="l">
              <a:lnSpc>
                <a:spcPct val="90000"/>
              </a:lnSpc>
              <a:spcBef>
                <a:spcPts val="440"/>
              </a:spcBef>
              <a:spcAft>
                <a:spcPts val="0"/>
              </a:spcAft>
              <a:buClr>
                <a:schemeClr val="dk1"/>
              </a:buClr>
              <a:buSzPts val="2200"/>
              <a:buFont typeface="Noto Sans Symbols"/>
              <a:buNone/>
            </a:pPr>
            <a:r>
              <a:t/>
            </a:r>
            <a:endParaRPr b="0" i="0" sz="2200" u="none" cap="none" strike="noStrike">
              <a:solidFill>
                <a:schemeClr val="dk1"/>
              </a:solidFill>
              <a:latin typeface="Gill Sans"/>
              <a:ea typeface="Gill Sans"/>
              <a:cs typeface="Gill Sans"/>
              <a:sym typeface="Gill Sans"/>
            </a:endParaRPr>
          </a:p>
        </p:txBody>
      </p:sp>
      <p:sp>
        <p:nvSpPr>
          <p:cNvPr id="117" name="Google Shape;117;p12"/>
          <p:cNvSpPr txBox="1"/>
          <p:nvPr/>
        </p:nvSpPr>
        <p:spPr>
          <a:xfrm>
            <a:off x="3635896" y="4941167"/>
            <a:ext cx="5328591" cy="156966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90"/>
              </a:buClr>
              <a:buSzPts val="400"/>
              <a:buFont typeface="Arial"/>
              <a:buNone/>
            </a:pPr>
            <a:r>
              <a:rPr b="1" i="0" lang="en-US" sz="1600" u="none" cap="none" strike="noStrike">
                <a:solidFill>
                  <a:srgbClr val="000090"/>
                </a:solidFill>
                <a:latin typeface="Arial"/>
                <a:ea typeface="Arial"/>
                <a:cs typeface="Arial"/>
                <a:sym typeface="Arial"/>
              </a:rPr>
              <a:t>Commercial Composting</a:t>
            </a:r>
            <a:br>
              <a:rPr b="1" i="0" lang="en-US" sz="1600" u="none" cap="none" strike="noStrike">
                <a:solidFill>
                  <a:srgbClr val="000090"/>
                </a:solidFill>
                <a:latin typeface="Arial"/>
                <a:ea typeface="Arial"/>
                <a:cs typeface="Arial"/>
                <a:sym typeface="Arial"/>
              </a:rPr>
            </a:br>
            <a:r>
              <a:rPr b="0" i="0" lang="en-US" sz="1600" u="none" cap="none" strike="noStrike">
                <a:solidFill>
                  <a:schemeClr val="dk1"/>
                </a:solidFill>
                <a:latin typeface="Arial"/>
                <a:ea typeface="Arial"/>
                <a:cs typeface="Arial"/>
                <a:sym typeface="Arial"/>
              </a:rPr>
              <a:t>is appropriate when on-site composting is not possible (e.g. restaurants). </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Home gardens are perfect for small-scale composting and avoids transportation and processing costs and pollution.</a:t>
            </a:r>
            <a:endParaRPr/>
          </a:p>
        </p:txBody>
      </p:sp>
      <p:sp>
        <p:nvSpPr>
          <p:cNvPr id="118" name="Google Shape;118;p12"/>
          <p:cNvSpPr txBox="1"/>
          <p:nvPr/>
        </p:nvSpPr>
        <p:spPr>
          <a:xfrm>
            <a:off x="7830400" y="4365103"/>
            <a:ext cx="846055" cy="36933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50"/>
              <a:buFont typeface="Gill Sans"/>
              <a:buNone/>
            </a:pPr>
            <a:r>
              <a:rPr b="0" i="0" lang="en-US" sz="1800" u="none" cap="none" strike="noStrike">
                <a:solidFill>
                  <a:schemeClr val="dk1"/>
                </a:solidFill>
                <a:latin typeface="Gill Sans"/>
                <a:ea typeface="Gill Sans"/>
                <a:cs typeface="Gill Sans"/>
                <a:sym typeface="Gill Sans"/>
              </a:rPr>
              <a:t>Landfill</a:t>
            </a:r>
            <a:endParaRPr/>
          </a:p>
        </p:txBody>
      </p:sp>
      <p:cxnSp>
        <p:nvCxnSpPr>
          <p:cNvPr id="119" name="Google Shape;119;p12"/>
          <p:cNvCxnSpPr/>
          <p:nvPr/>
        </p:nvCxnSpPr>
        <p:spPr>
          <a:xfrm rot="10800000">
            <a:off x="3059831" y="5157192"/>
            <a:ext cx="504056" cy="0"/>
          </a:xfrm>
          <a:prstGeom prst="straightConnector1">
            <a:avLst/>
          </a:prstGeom>
          <a:noFill/>
          <a:ln cap="flat" cmpd="sng" w="57150">
            <a:solidFill>
              <a:srgbClr val="262672"/>
            </a:solidFill>
            <a:prstDash val="solid"/>
            <a:round/>
            <a:headEnd len="sm" w="sm" type="none"/>
            <a:tailEnd len="lg" w="lg" type="stealth"/>
          </a:ln>
          <a:effectLst>
            <a:outerShdw blurRad="39999" rotWithShape="0" dir="5400000" dist="20000">
              <a:srgbClr val="000000">
                <a:alpha val="37254"/>
              </a:srgbClr>
            </a:outerShdw>
          </a:effectLst>
        </p:spPr>
      </p:cxnSp>
      <p:sp>
        <p:nvSpPr>
          <p:cNvPr id="120" name="Google Shape;120;p12"/>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119"/>
                                        </p:tgtEl>
                                        <p:attrNameLst>
                                          <p:attrName>style.visibility</p:attrName>
                                        </p:attrNameLst>
                                      </p:cBhvr>
                                      <p:to>
                                        <p:strVal val="visible"/>
                                      </p:to>
                                    </p:set>
                                    <p:animEffect filter="fade" transition="in">
                                      <p:cBhvr>
                                        <p:cTn dur="1000"/>
                                        <p:tgtEl>
                                          <p:spTgt spid="11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76" name="Shape 676"/>
        <p:cNvGrpSpPr/>
        <p:nvPr/>
      </p:nvGrpSpPr>
      <p:grpSpPr>
        <a:xfrm>
          <a:off x="0" y="0"/>
          <a:ext cx="0" cy="0"/>
          <a:chOff x="0" y="0"/>
          <a:chExt cx="0" cy="0"/>
        </a:xfrm>
      </p:grpSpPr>
      <p:sp>
        <p:nvSpPr>
          <p:cNvPr id="677" name="Google Shape;677;p57"/>
          <p:cNvSpPr txBox="1"/>
          <p:nvPr>
            <p:ph type="title"/>
          </p:nvPr>
        </p:nvSpPr>
        <p:spPr>
          <a:xfrm>
            <a:off x="1258887" y="125413"/>
            <a:ext cx="758031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Inside a Worm Bin</a:t>
            </a:r>
            <a:endParaRPr/>
          </a:p>
        </p:txBody>
      </p:sp>
      <p:pic>
        <p:nvPicPr>
          <p:cNvPr descr="P8030080" id="678" name="Google Shape;678;p57"/>
          <p:cNvPicPr preferRelativeResize="0"/>
          <p:nvPr/>
        </p:nvPicPr>
        <p:blipFill rotWithShape="1">
          <a:blip r:embed="rId3">
            <a:alphaModFix/>
          </a:blip>
          <a:srcRect b="0" l="0" r="0" t="0"/>
          <a:stretch/>
        </p:blipFill>
        <p:spPr>
          <a:xfrm>
            <a:off x="5795962" y="2492375"/>
            <a:ext cx="2952750" cy="2214563"/>
          </a:xfrm>
          <a:prstGeom prst="rect">
            <a:avLst/>
          </a:prstGeom>
          <a:noFill/>
          <a:ln>
            <a:noFill/>
          </a:ln>
        </p:spPr>
      </p:pic>
      <p:pic>
        <p:nvPicPr>
          <p:cNvPr descr="Screen shot 2014-07-08 at 9.48.50 AM.png" id="679" name="Google Shape;679;p57"/>
          <p:cNvPicPr preferRelativeResize="0"/>
          <p:nvPr/>
        </p:nvPicPr>
        <p:blipFill rotWithShape="1">
          <a:blip r:embed="rId4">
            <a:alphaModFix/>
          </a:blip>
          <a:srcRect b="0" l="0" r="0" t="0"/>
          <a:stretch/>
        </p:blipFill>
        <p:spPr>
          <a:xfrm>
            <a:off x="323850" y="1268412"/>
            <a:ext cx="2143125" cy="5149849"/>
          </a:xfrm>
          <a:prstGeom prst="rect">
            <a:avLst/>
          </a:prstGeom>
          <a:noFill/>
          <a:ln>
            <a:noFill/>
          </a:ln>
        </p:spPr>
      </p:pic>
      <p:sp>
        <p:nvSpPr>
          <p:cNvPr id="680" name="Google Shape;680;p57"/>
          <p:cNvSpPr txBox="1"/>
          <p:nvPr/>
        </p:nvSpPr>
        <p:spPr>
          <a:xfrm>
            <a:off x="3059113" y="4140200"/>
            <a:ext cx="1720850" cy="3365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Ready to harvest</a:t>
            </a:r>
            <a:endParaRPr/>
          </a:p>
        </p:txBody>
      </p:sp>
      <p:sp>
        <p:nvSpPr>
          <p:cNvPr id="681" name="Google Shape;681;p57"/>
          <p:cNvSpPr txBox="1"/>
          <p:nvPr/>
        </p:nvSpPr>
        <p:spPr>
          <a:xfrm>
            <a:off x="3001963" y="3284537"/>
            <a:ext cx="2127249" cy="3365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Partially decomposed</a:t>
            </a:r>
            <a:endParaRPr/>
          </a:p>
        </p:txBody>
      </p:sp>
      <p:sp>
        <p:nvSpPr>
          <p:cNvPr id="682" name="Google Shape;682;p57"/>
          <p:cNvSpPr txBox="1"/>
          <p:nvPr/>
        </p:nvSpPr>
        <p:spPr>
          <a:xfrm>
            <a:off x="2987675" y="2492375"/>
            <a:ext cx="2498724" cy="5810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“Fresh” fruit &amp; veggie scraps, bedding material</a:t>
            </a:r>
            <a:endParaRPr/>
          </a:p>
        </p:txBody>
      </p:sp>
      <p:sp>
        <p:nvSpPr>
          <p:cNvPr id="683" name="Google Shape;683;p57"/>
          <p:cNvSpPr txBox="1"/>
          <p:nvPr/>
        </p:nvSpPr>
        <p:spPr>
          <a:xfrm>
            <a:off x="2987675" y="1938338"/>
            <a:ext cx="3052762" cy="3365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Cardboard layer and/or bedding</a:t>
            </a:r>
            <a:endParaRPr/>
          </a:p>
        </p:txBody>
      </p:sp>
      <p:sp>
        <p:nvSpPr>
          <p:cNvPr id="684" name="Google Shape;684;p57"/>
          <p:cNvSpPr txBox="1"/>
          <p:nvPr/>
        </p:nvSpPr>
        <p:spPr>
          <a:xfrm>
            <a:off x="2997200" y="1484312"/>
            <a:ext cx="1042987" cy="3365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Plastic lid</a:t>
            </a:r>
            <a:endParaRPr/>
          </a:p>
        </p:txBody>
      </p:sp>
      <p:sp>
        <p:nvSpPr>
          <p:cNvPr id="685" name="Google Shape;685;p57"/>
          <p:cNvSpPr txBox="1"/>
          <p:nvPr/>
        </p:nvSpPr>
        <p:spPr>
          <a:xfrm>
            <a:off x="5076825" y="1341437"/>
            <a:ext cx="3682999" cy="466725"/>
          </a:xfrm>
          <a:prstGeom prst="rect">
            <a:avLst/>
          </a:prstGeom>
          <a:gradFill>
            <a:gsLst>
              <a:gs pos="0">
                <a:srgbClr val="19197B"/>
              </a:gs>
              <a:gs pos="80000">
                <a:srgbClr val="2222A2"/>
              </a:gs>
              <a:gs pos="100000">
                <a:srgbClr val="1F1FA5"/>
              </a:gs>
            </a:gsLst>
            <a:lin ang="16200000"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FFFFFF"/>
              </a:buClr>
              <a:buSzPts val="600"/>
              <a:buFont typeface="Arial"/>
              <a:buNone/>
            </a:pPr>
            <a:r>
              <a:rPr b="0" i="0" lang="en-US" sz="2400" u="none" cap="none" strike="noStrike">
                <a:solidFill>
                  <a:srgbClr val="FFFFFF"/>
                </a:solidFill>
                <a:latin typeface="Arial"/>
                <a:ea typeface="Arial"/>
                <a:cs typeface="Arial"/>
                <a:sym typeface="Arial"/>
              </a:rPr>
              <a:t>Example: Stacking Trays</a:t>
            </a:r>
            <a:endParaRPr/>
          </a:p>
        </p:txBody>
      </p:sp>
      <p:cxnSp>
        <p:nvCxnSpPr>
          <p:cNvPr id="686" name="Google Shape;686;p57"/>
          <p:cNvCxnSpPr/>
          <p:nvPr/>
        </p:nvCxnSpPr>
        <p:spPr>
          <a:xfrm rot="10800000">
            <a:off x="2484438" y="4292600"/>
            <a:ext cx="503236"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cxnSp>
        <p:nvCxnSpPr>
          <p:cNvPr id="687" name="Google Shape;687;p57"/>
          <p:cNvCxnSpPr/>
          <p:nvPr/>
        </p:nvCxnSpPr>
        <p:spPr>
          <a:xfrm rot="10800000">
            <a:off x="2484438" y="3429000"/>
            <a:ext cx="503236"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cxnSp>
        <p:nvCxnSpPr>
          <p:cNvPr id="688" name="Google Shape;688;p57"/>
          <p:cNvCxnSpPr/>
          <p:nvPr/>
        </p:nvCxnSpPr>
        <p:spPr>
          <a:xfrm rot="10800000">
            <a:off x="2484438" y="2636838"/>
            <a:ext cx="503236"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cxnSp>
        <p:nvCxnSpPr>
          <p:cNvPr id="689" name="Google Shape;689;p57"/>
          <p:cNvCxnSpPr/>
          <p:nvPr/>
        </p:nvCxnSpPr>
        <p:spPr>
          <a:xfrm rot="10800000">
            <a:off x="2484438" y="2133600"/>
            <a:ext cx="503236"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cxnSp>
        <p:nvCxnSpPr>
          <p:cNvPr id="690" name="Google Shape;690;p57"/>
          <p:cNvCxnSpPr/>
          <p:nvPr/>
        </p:nvCxnSpPr>
        <p:spPr>
          <a:xfrm rot="10800000">
            <a:off x="2484438" y="1700213"/>
            <a:ext cx="503236"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cxnSp>
        <p:nvCxnSpPr>
          <p:cNvPr id="691" name="Google Shape;691;p57"/>
          <p:cNvCxnSpPr/>
          <p:nvPr/>
        </p:nvCxnSpPr>
        <p:spPr>
          <a:xfrm rot="10800000">
            <a:off x="2411413" y="5229225"/>
            <a:ext cx="504824"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sp>
        <p:nvSpPr>
          <p:cNvPr id="692" name="Google Shape;692;p57"/>
          <p:cNvSpPr txBox="1"/>
          <p:nvPr/>
        </p:nvSpPr>
        <p:spPr>
          <a:xfrm>
            <a:off x="2916238" y="5013325"/>
            <a:ext cx="2519361" cy="581024"/>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400"/>
              <a:buFont typeface="Arial"/>
              <a:buNone/>
            </a:pPr>
            <a:r>
              <a:rPr b="0" i="0" lang="en-US" sz="1600" u="none" cap="none" strike="noStrike">
                <a:solidFill>
                  <a:schemeClr val="dk1"/>
                </a:solidFill>
                <a:latin typeface="Arial"/>
                <a:ea typeface="Arial"/>
                <a:cs typeface="Arial"/>
                <a:sym typeface="Arial"/>
              </a:rPr>
              <a:t>Base: Collector tray with spigot for liquid (leachate)</a:t>
            </a:r>
            <a:endParaRPr/>
          </a:p>
        </p:txBody>
      </p:sp>
      <p:cxnSp>
        <p:nvCxnSpPr>
          <p:cNvPr id="693" name="Google Shape;693;p57"/>
          <p:cNvCxnSpPr/>
          <p:nvPr/>
        </p:nvCxnSpPr>
        <p:spPr>
          <a:xfrm>
            <a:off x="5156200" y="3500437"/>
            <a:ext cx="568324" cy="0"/>
          </a:xfrm>
          <a:prstGeom prst="straightConnector1">
            <a:avLst/>
          </a:prstGeom>
          <a:noFill/>
          <a:ln cap="flat" cmpd="sng" w="57150">
            <a:solidFill>
              <a:srgbClr val="262626"/>
            </a:solidFill>
            <a:prstDash val="solid"/>
            <a:round/>
            <a:headEnd len="sm" w="sm" type="none"/>
            <a:tailEnd len="lg" w="lg" type="stealth"/>
          </a:ln>
          <a:effectLst>
            <a:outerShdw blurRad="39999" rotWithShape="0" dir="5400000" dist="20000">
              <a:srgbClr val="000000">
                <a:alpha val="37254"/>
              </a:srgbClr>
            </a:outerShdw>
          </a:effectLst>
        </p:spPr>
      </p:cxnSp>
      <p:sp>
        <p:nvSpPr>
          <p:cNvPr id="694" name="Google Shape;694;p57"/>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10" presetSubtype="0">
                                  <p:stCondLst>
                                    <p:cond delay="0"/>
                                  </p:stCondLst>
                                  <p:childTnLst>
                                    <p:set>
                                      <p:cBhvr>
                                        <p:cTn dur="1" fill="hold">
                                          <p:stCondLst>
                                            <p:cond delay="0"/>
                                          </p:stCondLst>
                                        </p:cTn>
                                        <p:tgtEl>
                                          <p:spTgt spid="686"/>
                                        </p:tgtEl>
                                        <p:attrNameLst>
                                          <p:attrName>style.visibility</p:attrName>
                                        </p:attrNameLst>
                                      </p:cBhvr>
                                      <p:to>
                                        <p:strVal val="visible"/>
                                      </p:to>
                                    </p:set>
                                    <p:animEffect filter="fade" transition="in">
                                      <p:cBhvr>
                                        <p:cTn dur="1000"/>
                                        <p:tgtEl>
                                          <p:spTgt spid="686"/>
                                        </p:tgtEl>
                                      </p:cBhvr>
                                    </p:animEffect>
                                  </p:childTnLst>
                                </p:cTn>
                              </p:par>
                              <p:par>
                                <p:cTn fill="hold" nodeType="withEffect" presetClass="entr" presetID="10" presetSubtype="0">
                                  <p:stCondLst>
                                    <p:cond delay="0"/>
                                  </p:stCondLst>
                                  <p:childTnLst>
                                    <p:set>
                                      <p:cBhvr>
                                        <p:cTn dur="1" fill="hold">
                                          <p:stCondLst>
                                            <p:cond delay="0"/>
                                          </p:stCondLst>
                                        </p:cTn>
                                        <p:tgtEl>
                                          <p:spTgt spid="687"/>
                                        </p:tgtEl>
                                        <p:attrNameLst>
                                          <p:attrName>style.visibility</p:attrName>
                                        </p:attrNameLst>
                                      </p:cBhvr>
                                      <p:to>
                                        <p:strVal val="visible"/>
                                      </p:to>
                                    </p:set>
                                    <p:animEffect filter="fade" transition="in">
                                      <p:cBhvr>
                                        <p:cTn dur="1000"/>
                                        <p:tgtEl>
                                          <p:spTgt spid="687"/>
                                        </p:tgtEl>
                                      </p:cBhvr>
                                    </p:animEffect>
                                  </p:childTnLst>
                                </p:cTn>
                              </p:par>
                              <p:par>
                                <p:cTn fill="hold" nodeType="withEffect" presetClass="entr" presetID="10" presetSubtype="0">
                                  <p:stCondLst>
                                    <p:cond delay="0"/>
                                  </p:stCondLst>
                                  <p:childTnLst>
                                    <p:set>
                                      <p:cBhvr>
                                        <p:cTn dur="1" fill="hold">
                                          <p:stCondLst>
                                            <p:cond delay="0"/>
                                          </p:stCondLst>
                                        </p:cTn>
                                        <p:tgtEl>
                                          <p:spTgt spid="688"/>
                                        </p:tgtEl>
                                        <p:attrNameLst>
                                          <p:attrName>style.visibility</p:attrName>
                                        </p:attrNameLst>
                                      </p:cBhvr>
                                      <p:to>
                                        <p:strVal val="visible"/>
                                      </p:to>
                                    </p:set>
                                    <p:animEffect filter="fade" transition="in">
                                      <p:cBhvr>
                                        <p:cTn dur="1000"/>
                                        <p:tgtEl>
                                          <p:spTgt spid="688"/>
                                        </p:tgtEl>
                                      </p:cBhvr>
                                    </p:animEffect>
                                  </p:childTnLst>
                                </p:cTn>
                              </p:par>
                              <p:par>
                                <p:cTn fill="hold" nodeType="withEffect" presetClass="entr" presetID="10" presetSubtype="0">
                                  <p:stCondLst>
                                    <p:cond delay="0"/>
                                  </p:stCondLst>
                                  <p:childTnLst>
                                    <p:set>
                                      <p:cBhvr>
                                        <p:cTn dur="1" fill="hold">
                                          <p:stCondLst>
                                            <p:cond delay="0"/>
                                          </p:stCondLst>
                                        </p:cTn>
                                        <p:tgtEl>
                                          <p:spTgt spid="689"/>
                                        </p:tgtEl>
                                        <p:attrNameLst>
                                          <p:attrName>style.visibility</p:attrName>
                                        </p:attrNameLst>
                                      </p:cBhvr>
                                      <p:to>
                                        <p:strVal val="visible"/>
                                      </p:to>
                                    </p:set>
                                    <p:animEffect filter="fade" transition="in">
                                      <p:cBhvr>
                                        <p:cTn dur="1000"/>
                                        <p:tgtEl>
                                          <p:spTgt spid="689"/>
                                        </p:tgtEl>
                                      </p:cBhvr>
                                    </p:animEffect>
                                  </p:childTnLst>
                                </p:cTn>
                              </p:par>
                              <p:par>
                                <p:cTn fill="hold" nodeType="withEffect" presetClass="entr" presetID="10" presetSubtype="0">
                                  <p:stCondLst>
                                    <p:cond delay="0"/>
                                  </p:stCondLst>
                                  <p:childTnLst>
                                    <p:set>
                                      <p:cBhvr>
                                        <p:cTn dur="1" fill="hold">
                                          <p:stCondLst>
                                            <p:cond delay="0"/>
                                          </p:stCondLst>
                                        </p:cTn>
                                        <p:tgtEl>
                                          <p:spTgt spid="690"/>
                                        </p:tgtEl>
                                        <p:attrNameLst>
                                          <p:attrName>style.visibility</p:attrName>
                                        </p:attrNameLst>
                                      </p:cBhvr>
                                      <p:to>
                                        <p:strVal val="visible"/>
                                      </p:to>
                                    </p:set>
                                    <p:animEffect filter="fade" transition="in">
                                      <p:cBhvr>
                                        <p:cTn dur="1000"/>
                                        <p:tgtEl>
                                          <p:spTgt spid="690"/>
                                        </p:tgtEl>
                                      </p:cBhvr>
                                    </p:animEffect>
                                  </p:childTnLst>
                                </p:cTn>
                              </p:par>
                              <p:par>
                                <p:cTn fill="hold" nodeType="withEffect" presetClass="entr" presetID="10" presetSubtype="0">
                                  <p:stCondLst>
                                    <p:cond delay="0"/>
                                  </p:stCondLst>
                                  <p:childTnLst>
                                    <p:set>
                                      <p:cBhvr>
                                        <p:cTn dur="1" fill="hold">
                                          <p:stCondLst>
                                            <p:cond delay="0"/>
                                          </p:stCondLst>
                                        </p:cTn>
                                        <p:tgtEl>
                                          <p:spTgt spid="691"/>
                                        </p:tgtEl>
                                        <p:attrNameLst>
                                          <p:attrName>style.visibility</p:attrName>
                                        </p:attrNameLst>
                                      </p:cBhvr>
                                      <p:to>
                                        <p:strVal val="visible"/>
                                      </p:to>
                                    </p:set>
                                    <p:animEffect filter="fade" transition="in">
                                      <p:cBhvr>
                                        <p:cTn dur="1000"/>
                                        <p:tgtEl>
                                          <p:spTgt spid="691"/>
                                        </p:tgtEl>
                                      </p:cBhvr>
                                    </p:animEffect>
                                  </p:childTnLst>
                                </p:cTn>
                              </p:par>
                              <p:par>
                                <p:cTn fill="hold" nodeType="withEffect" presetClass="entr" presetID="10" presetSubtype="0">
                                  <p:stCondLst>
                                    <p:cond delay="0"/>
                                  </p:stCondLst>
                                  <p:childTnLst>
                                    <p:set>
                                      <p:cBhvr>
                                        <p:cTn dur="1" fill="hold">
                                          <p:stCondLst>
                                            <p:cond delay="0"/>
                                          </p:stCondLst>
                                        </p:cTn>
                                        <p:tgtEl>
                                          <p:spTgt spid="693"/>
                                        </p:tgtEl>
                                        <p:attrNameLst>
                                          <p:attrName>style.visibility</p:attrName>
                                        </p:attrNameLst>
                                      </p:cBhvr>
                                      <p:to>
                                        <p:strVal val="visible"/>
                                      </p:to>
                                    </p:set>
                                    <p:animEffect filter="fade" transition="in">
                                      <p:cBhvr>
                                        <p:cTn dur="1000"/>
                                        <p:tgtEl>
                                          <p:spTgt spid="693"/>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699" name="Shape 699"/>
        <p:cNvGrpSpPr/>
        <p:nvPr/>
      </p:nvGrpSpPr>
      <p:grpSpPr>
        <a:xfrm>
          <a:off x="0" y="0"/>
          <a:ext cx="0" cy="0"/>
          <a:chOff x="0" y="0"/>
          <a:chExt cx="0" cy="0"/>
        </a:xfrm>
      </p:grpSpPr>
      <p:sp>
        <p:nvSpPr>
          <p:cNvPr id="700" name="Google Shape;700;p58"/>
          <p:cNvSpPr txBox="1"/>
          <p:nvPr>
            <p:ph type="title"/>
          </p:nvPr>
        </p:nvSpPr>
        <p:spPr>
          <a:xfrm>
            <a:off x="1042987" y="44450"/>
            <a:ext cx="779621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Maintaining Your Worm Bin</a:t>
            </a:r>
            <a:endParaRPr/>
          </a:p>
        </p:txBody>
      </p:sp>
      <p:sp>
        <p:nvSpPr>
          <p:cNvPr id="701" name="Google Shape;701;p58"/>
          <p:cNvSpPr txBox="1"/>
          <p:nvPr>
            <p:ph idx="1" type="body"/>
          </p:nvPr>
        </p:nvSpPr>
        <p:spPr>
          <a:xfrm>
            <a:off x="323850" y="1328750"/>
            <a:ext cx="8496600" cy="5392800"/>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rgbClr val="0000FF"/>
              </a:buClr>
              <a:buSzPts val="2400"/>
              <a:buFont typeface="Arial"/>
              <a:buChar char="•"/>
            </a:pPr>
            <a:r>
              <a:rPr b="0" i="0" lang="en-US" sz="2400" u="none" cap="none" strike="noStrike">
                <a:solidFill>
                  <a:srgbClr val="0000FF"/>
                </a:solidFill>
                <a:latin typeface="Arial"/>
                <a:ea typeface="Arial"/>
                <a:cs typeface="Arial"/>
                <a:sym typeface="Arial"/>
              </a:rPr>
              <a:t>Check weekly </a:t>
            </a:r>
            <a:r>
              <a:rPr b="0" i="0" lang="en-US" sz="2000" u="none" cap="none" strike="noStrike">
                <a:solidFill>
                  <a:schemeClr val="dk1"/>
                </a:solidFill>
                <a:latin typeface="Arial"/>
                <a:ea typeface="Arial"/>
                <a:cs typeface="Arial"/>
                <a:sym typeface="Arial"/>
              </a:rPr>
              <a:t>(more often if temperatures are very low or very high)</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Move to a different location if needed</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Add food if previous batch is being eaten (disappearing)</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Don’t over-feed! Remove food if there’s too much (smelly)</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If bedding is dry -- add water (spray bottle)</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If bin is too moist -- add dry bedding &amp; mix in to absorb</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Add moist bedding if bedding layer is thin</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Sprinkle a small amount of grit every month or so</a:t>
            </a:r>
            <a:endParaRPr/>
          </a:p>
          <a:p>
            <a:pPr indent="-342900" lvl="0" marL="342900" marR="0" rtl="0" algn="l">
              <a:lnSpc>
                <a:spcPct val="90000"/>
              </a:lnSpc>
              <a:spcBef>
                <a:spcPts val="480"/>
              </a:spcBef>
              <a:spcAft>
                <a:spcPts val="0"/>
              </a:spcAft>
              <a:buClr>
                <a:srgbClr val="0000FF"/>
              </a:buClr>
              <a:buSzPts val="2400"/>
              <a:buFont typeface="Arial"/>
              <a:buChar char="•"/>
            </a:pPr>
            <a:r>
              <a:rPr b="0" i="0" lang="en-US" sz="2400" u="none" cap="none" strike="noStrike">
                <a:solidFill>
                  <a:srgbClr val="0000FF"/>
                </a:solidFill>
                <a:latin typeface="Arial"/>
                <a:ea typeface="Arial"/>
                <a:cs typeface="Arial"/>
                <a:sym typeface="Arial"/>
              </a:rPr>
              <a:t>Preparing for vacation</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Add extra food and moist bedding in thin layers (minimizes anerobic decomposition) and top with a thick layer of bedding </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Creative long-lasting food can be: whole apple or potato with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a small hole in skin, sprinkling of flour, cereal, raisins, etc.</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Add extra moisture in summer time</a:t>
            </a:r>
            <a:endParaRPr/>
          </a:p>
          <a:p>
            <a:pPr indent="-285750" lvl="1" marL="742950" marR="0" rtl="0" algn="l">
              <a:lnSpc>
                <a:spcPct val="90000"/>
              </a:lnSpc>
              <a:spcBef>
                <a:spcPts val="36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p:txBody>
      </p:sp>
      <p:sp>
        <p:nvSpPr>
          <p:cNvPr id="702" name="Google Shape;702;p58"/>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07" name="Shape 707"/>
        <p:cNvGrpSpPr/>
        <p:nvPr/>
      </p:nvGrpSpPr>
      <p:grpSpPr>
        <a:xfrm>
          <a:off x="0" y="0"/>
          <a:ext cx="0" cy="0"/>
          <a:chOff x="0" y="0"/>
          <a:chExt cx="0" cy="0"/>
        </a:xfrm>
      </p:grpSpPr>
      <p:sp>
        <p:nvSpPr>
          <p:cNvPr id="708" name="Google Shape;708;p59"/>
          <p:cNvSpPr txBox="1"/>
          <p:nvPr>
            <p:ph type="title"/>
          </p:nvPr>
        </p:nvSpPr>
        <p:spPr>
          <a:xfrm>
            <a:off x="1042987" y="44450"/>
            <a:ext cx="7796211" cy="11430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Harvesting Castings</a:t>
            </a:r>
            <a:endParaRPr/>
          </a:p>
        </p:txBody>
      </p:sp>
      <p:sp>
        <p:nvSpPr>
          <p:cNvPr id="709" name="Google Shape;709;p59"/>
          <p:cNvSpPr txBox="1"/>
          <p:nvPr>
            <p:ph idx="1" type="body"/>
          </p:nvPr>
        </p:nvSpPr>
        <p:spPr>
          <a:xfrm>
            <a:off x="323850" y="2204864"/>
            <a:ext cx="5952563" cy="4464496"/>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There are many ways to harvest</a:t>
            </a:r>
            <a:endParaRPr/>
          </a:p>
          <a:p>
            <a:pPr indent="-342900" lvl="0" marL="34290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Worm box:</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vertical harvest: take lower layers</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horizontal harvest: move finished materials </a:t>
            </a:r>
            <a:br>
              <a:rPr b="0" i="0" lang="en-US" sz="1800" u="none" cap="none" strike="noStrike">
                <a:solidFill>
                  <a:schemeClr val="dk1"/>
                </a:solidFill>
                <a:latin typeface="Arial"/>
                <a:ea typeface="Arial"/>
                <a:cs typeface="Arial"/>
                <a:sym typeface="Arial"/>
              </a:rPr>
            </a:br>
            <a:r>
              <a:rPr b="0" i="0" lang="en-US" sz="1800" u="none" cap="none" strike="noStrike">
                <a:solidFill>
                  <a:schemeClr val="dk1"/>
                </a:solidFill>
                <a:latin typeface="Arial"/>
                <a:ea typeface="Arial"/>
                <a:cs typeface="Arial"/>
                <a:sym typeface="Arial"/>
              </a:rPr>
              <a:t>to one side and feed on the other side</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dump and sort: spread out and pick out worms</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Keep the worms to go back into the worm bin</a:t>
            </a:r>
            <a:endParaRPr/>
          </a:p>
          <a:p>
            <a:pPr indent="-342900" lvl="0" marL="34290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Stacking trays:</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Harvest the “oldest” tray, normally the bottom one</a:t>
            </a:r>
            <a:endParaRPr/>
          </a:p>
          <a:p>
            <a:pPr indent="-285750" lvl="1" marL="742950" marR="0" rtl="0" algn="l">
              <a:lnSpc>
                <a:spcPct val="90000"/>
              </a:lnSpc>
              <a:spcBef>
                <a:spcPts val="360"/>
              </a:spcBef>
              <a:spcAft>
                <a:spcPts val="0"/>
              </a:spcAft>
              <a:buClr>
                <a:schemeClr val="dk1"/>
              </a:buClr>
              <a:buSzPts val="1800"/>
              <a:buFont typeface="Arial"/>
              <a:buChar char="–"/>
            </a:pPr>
            <a:r>
              <a:rPr b="0" i="0" lang="en-US" sz="1800" u="none" cap="none" strike="noStrike">
                <a:solidFill>
                  <a:schemeClr val="dk1"/>
                </a:solidFill>
                <a:latin typeface="Arial"/>
                <a:ea typeface="Arial"/>
                <a:cs typeface="Arial"/>
                <a:sym typeface="Arial"/>
              </a:rPr>
              <a:t>If worms are still there, put the tray on top or the stack and leave the cover off. As moisture evaporates, worms head down to the tray below</a:t>
            </a:r>
            <a:endParaRPr/>
          </a:p>
          <a:p>
            <a:pPr indent="-342900" lvl="0" marL="342900" marR="0" rtl="0" algn="l">
              <a:lnSpc>
                <a:spcPct val="90000"/>
              </a:lnSpc>
              <a:spcBef>
                <a:spcPts val="280"/>
              </a:spcBef>
              <a:spcAft>
                <a:spcPts val="0"/>
              </a:spcAft>
              <a:buClr>
                <a:schemeClr val="dk1"/>
              </a:buClr>
              <a:buSzPts val="1400"/>
              <a:buFont typeface="Arial"/>
              <a:buNone/>
            </a:pPr>
            <a:r>
              <a:t/>
            </a:r>
            <a:endParaRPr b="0" i="0" sz="1400" u="none" cap="none" strike="noStrike">
              <a:solidFill>
                <a:schemeClr val="dk1"/>
              </a:solidFill>
              <a:latin typeface="Arial"/>
              <a:ea typeface="Arial"/>
              <a:cs typeface="Arial"/>
              <a:sym typeface="Arial"/>
            </a:endParaRPr>
          </a:p>
          <a:p>
            <a:pPr indent="-342900" lvl="0" marL="34290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Use the castings to fertilize your plants!</a:t>
            </a:r>
            <a:endParaRPr/>
          </a:p>
        </p:txBody>
      </p:sp>
      <p:pic>
        <p:nvPicPr>
          <p:cNvPr id="710" name="Google Shape;710;p59"/>
          <p:cNvPicPr preferRelativeResize="0"/>
          <p:nvPr/>
        </p:nvPicPr>
        <p:blipFill rotWithShape="1">
          <a:blip r:embed="rId3">
            <a:alphaModFix/>
          </a:blip>
          <a:srcRect b="0" l="0" r="0" t="0"/>
          <a:stretch/>
        </p:blipFill>
        <p:spPr>
          <a:xfrm>
            <a:off x="6276414" y="4275732"/>
            <a:ext cx="2522379" cy="1889572"/>
          </a:xfrm>
          <a:prstGeom prst="rect">
            <a:avLst/>
          </a:prstGeom>
          <a:noFill/>
          <a:ln>
            <a:noFill/>
          </a:ln>
        </p:spPr>
      </p:pic>
      <p:pic>
        <p:nvPicPr>
          <p:cNvPr descr="Screen shot 2014-07-08 at 9.37.47 PM.png" id="711" name="Google Shape;711;p59"/>
          <p:cNvPicPr preferRelativeResize="0"/>
          <p:nvPr/>
        </p:nvPicPr>
        <p:blipFill rotWithShape="1">
          <a:blip r:embed="rId4">
            <a:alphaModFix/>
          </a:blip>
          <a:srcRect b="0" l="0" r="0" t="0"/>
          <a:stretch/>
        </p:blipFill>
        <p:spPr>
          <a:xfrm>
            <a:off x="6300192" y="2117791"/>
            <a:ext cx="2469157" cy="1815265"/>
          </a:xfrm>
          <a:prstGeom prst="rect">
            <a:avLst/>
          </a:prstGeom>
          <a:noFill/>
          <a:ln>
            <a:noFill/>
          </a:ln>
        </p:spPr>
      </p:pic>
      <p:sp>
        <p:nvSpPr>
          <p:cNvPr id="712" name="Google Shape;712;p59"/>
          <p:cNvSpPr txBox="1"/>
          <p:nvPr/>
        </p:nvSpPr>
        <p:spPr>
          <a:xfrm>
            <a:off x="323850" y="1284754"/>
            <a:ext cx="8515349" cy="848101"/>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chemeClr val="dk1"/>
              </a:buClr>
              <a:buSzPts val="600"/>
              <a:buFont typeface="Arial"/>
              <a:buNone/>
            </a:pPr>
            <a:r>
              <a:rPr b="0" i="0" lang="en-US" sz="2400" u="none" cap="none" strike="noStrike">
                <a:solidFill>
                  <a:schemeClr val="dk1"/>
                </a:solidFill>
                <a:latin typeface="Arial"/>
                <a:ea typeface="Arial"/>
                <a:cs typeface="Arial"/>
                <a:sym typeface="Arial"/>
              </a:rPr>
              <a:t>Castings are toxic to worms and should be harvested when </a:t>
            </a:r>
            <a:r>
              <a:rPr b="0" i="0" lang="en-US" sz="2400" u="sng" cap="none" strike="noStrike">
                <a:solidFill>
                  <a:schemeClr val="dk1"/>
                </a:solidFill>
                <a:latin typeface="Arial"/>
                <a:ea typeface="Arial"/>
                <a:cs typeface="Arial"/>
                <a:sym typeface="Arial"/>
              </a:rPr>
              <a:t>most</a:t>
            </a:r>
            <a:r>
              <a:rPr b="0" i="0" lang="en-US" sz="2400" u="none" cap="none" strike="noStrike">
                <a:solidFill>
                  <a:schemeClr val="dk1"/>
                </a:solidFill>
                <a:latin typeface="Arial"/>
                <a:ea typeface="Arial"/>
                <a:cs typeface="Arial"/>
                <a:sym typeface="Arial"/>
              </a:rPr>
              <a:t> of the bedding materials have become dark castings</a:t>
            </a:r>
            <a:endParaRPr/>
          </a:p>
        </p:txBody>
      </p:sp>
      <p:sp>
        <p:nvSpPr>
          <p:cNvPr id="713" name="Google Shape;713;p59"/>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18" name="Shape 718"/>
        <p:cNvGrpSpPr/>
        <p:nvPr/>
      </p:nvGrpSpPr>
      <p:grpSpPr>
        <a:xfrm>
          <a:off x="0" y="0"/>
          <a:ext cx="0" cy="0"/>
          <a:chOff x="0" y="0"/>
          <a:chExt cx="0" cy="0"/>
        </a:xfrm>
      </p:grpSpPr>
      <p:sp>
        <p:nvSpPr>
          <p:cNvPr id="719" name="Google Shape;719;p60"/>
          <p:cNvSpPr txBox="1"/>
          <p:nvPr>
            <p:ph type="title"/>
          </p:nvPr>
        </p:nvSpPr>
        <p:spPr>
          <a:xfrm>
            <a:off x="1403350" y="214312"/>
            <a:ext cx="7359649" cy="838199"/>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100"/>
              <a:buFont typeface="Arial"/>
              <a:buNone/>
            </a:pPr>
            <a:r>
              <a:rPr b="0" i="0" lang="en-US" sz="4400" u="none" cap="none" strike="noStrike">
                <a:solidFill>
                  <a:schemeClr val="dk2"/>
                </a:solidFill>
                <a:latin typeface="Arial"/>
                <a:ea typeface="Arial"/>
                <a:cs typeface="Arial"/>
                <a:sym typeface="Arial"/>
              </a:rPr>
              <a:t>Using Worm Compost</a:t>
            </a:r>
            <a:endParaRPr/>
          </a:p>
        </p:txBody>
      </p:sp>
      <p:sp>
        <p:nvSpPr>
          <p:cNvPr id="720" name="Google Shape;720;p60"/>
          <p:cNvSpPr txBox="1"/>
          <p:nvPr>
            <p:ph idx="1" type="body"/>
          </p:nvPr>
        </p:nvSpPr>
        <p:spPr>
          <a:xfrm>
            <a:off x="250823" y="1412875"/>
            <a:ext cx="5833342" cy="5040313"/>
          </a:xfrm>
          <a:prstGeom prst="rect">
            <a:avLst/>
          </a:prstGeom>
          <a:noFill/>
          <a:ln>
            <a:noFill/>
          </a:ln>
        </p:spPr>
        <p:txBody>
          <a:bodyPr anchorCtr="0" anchor="t" bIns="45700" lIns="91425" spcFirstLastPara="1" rIns="91425" wrap="square" tIns="45700">
            <a:noAutofit/>
          </a:bodyPr>
          <a:lstStyle/>
          <a:p>
            <a:pPr indent="-342900" lvl="0" marL="342900" marR="0" rtl="0" algn="l">
              <a:lnSpc>
                <a:spcPct val="90000"/>
              </a:lnSpc>
              <a:spcBef>
                <a:spcPts val="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Slow Release Nitrogen-Rich Fertilizer</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Use it instead of fish emulsion on bedding plants in greenhouse</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Spread around potted plants</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Spread around vegetables or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flowering plants in the garden</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Can be sifted onto lawns</a:t>
            </a:r>
            <a:endParaRPr/>
          </a:p>
          <a:p>
            <a:pPr indent="-285750" lvl="1" marL="742950" marR="0" rtl="0" algn="l">
              <a:lnSpc>
                <a:spcPct val="90000"/>
              </a:lnSpc>
              <a:spcBef>
                <a:spcPts val="4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Incorporate into soil around shrubs </a:t>
            </a:r>
            <a:br>
              <a:rPr b="0" i="0" lang="en-US" sz="2000" u="none" cap="none" strike="noStrike">
                <a:solidFill>
                  <a:schemeClr val="dk1"/>
                </a:solidFill>
                <a:latin typeface="Arial"/>
                <a:ea typeface="Arial"/>
                <a:cs typeface="Arial"/>
                <a:sym typeface="Arial"/>
              </a:rPr>
            </a:br>
            <a:r>
              <a:rPr b="0" i="0" lang="en-US" sz="2000" u="none" cap="none" strike="noStrike">
                <a:solidFill>
                  <a:schemeClr val="dk1"/>
                </a:solidFill>
                <a:latin typeface="Arial"/>
                <a:ea typeface="Arial"/>
                <a:cs typeface="Arial"/>
                <a:sym typeface="Arial"/>
              </a:rPr>
              <a:t>and trees</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Can be incorporated into a planting </a:t>
            </a:r>
            <a:br>
              <a:rPr b="0" i="0" lang="en-US" sz="2400" u="none" cap="none" strike="noStrike">
                <a:solidFill>
                  <a:schemeClr val="dk1"/>
                </a:solidFill>
                <a:latin typeface="Arial"/>
                <a:ea typeface="Arial"/>
                <a:cs typeface="Arial"/>
                <a:sym typeface="Arial"/>
              </a:rPr>
            </a:br>
            <a:r>
              <a:rPr b="0" i="0" lang="en-US" sz="2400" u="none" cap="none" strike="noStrike">
                <a:solidFill>
                  <a:schemeClr val="dk1"/>
                </a:solidFill>
                <a:latin typeface="Arial"/>
                <a:ea typeface="Arial"/>
                <a:cs typeface="Arial"/>
                <a:sym typeface="Arial"/>
              </a:rPr>
              <a:t>soil mix</a:t>
            </a:r>
            <a:endParaRPr/>
          </a:p>
          <a:p>
            <a:pPr indent="-342900" lvl="0" marL="342900" marR="0" rtl="0" algn="l">
              <a:lnSpc>
                <a:spcPct val="90000"/>
              </a:lnSpc>
              <a:spcBef>
                <a:spcPts val="480"/>
              </a:spcBef>
              <a:spcAft>
                <a:spcPts val="0"/>
              </a:spcAft>
              <a:buClr>
                <a:schemeClr val="dk1"/>
              </a:buClr>
              <a:buSzPts val="2400"/>
              <a:buFont typeface="Arial"/>
              <a:buChar char="•"/>
            </a:pPr>
            <a:r>
              <a:rPr b="0" i="0" lang="en-US" sz="2400" u="none" cap="none" strike="noStrike">
                <a:solidFill>
                  <a:schemeClr val="dk1"/>
                </a:solidFill>
                <a:latin typeface="Arial"/>
                <a:ea typeface="Arial"/>
                <a:cs typeface="Arial"/>
                <a:sym typeface="Arial"/>
              </a:rPr>
              <a:t>Preferred ingredient for brewing compost tea</a:t>
            </a:r>
            <a:endParaRPr/>
          </a:p>
        </p:txBody>
      </p:sp>
      <p:pic>
        <p:nvPicPr>
          <p:cNvPr id="721" name="Google Shape;721;p60"/>
          <p:cNvPicPr preferRelativeResize="0"/>
          <p:nvPr/>
        </p:nvPicPr>
        <p:blipFill rotWithShape="1">
          <a:blip r:embed="rId3">
            <a:alphaModFix/>
          </a:blip>
          <a:srcRect b="0" l="0" r="0" t="0"/>
          <a:stretch/>
        </p:blipFill>
        <p:spPr>
          <a:xfrm>
            <a:off x="5867400" y="4005262"/>
            <a:ext cx="2881312" cy="2160586"/>
          </a:xfrm>
          <a:prstGeom prst="rect">
            <a:avLst/>
          </a:prstGeom>
          <a:noFill/>
          <a:ln>
            <a:noFill/>
          </a:ln>
        </p:spPr>
      </p:pic>
      <p:pic>
        <p:nvPicPr>
          <p:cNvPr id="722" name="Google Shape;722;p60"/>
          <p:cNvPicPr preferRelativeResize="0"/>
          <p:nvPr/>
        </p:nvPicPr>
        <p:blipFill rotWithShape="1">
          <a:blip r:embed="rId4">
            <a:alphaModFix/>
          </a:blip>
          <a:srcRect b="0" l="0" r="0" t="0"/>
          <a:stretch/>
        </p:blipFill>
        <p:spPr>
          <a:xfrm>
            <a:off x="6156325" y="1296987"/>
            <a:ext cx="1976437" cy="2636836"/>
          </a:xfrm>
          <a:prstGeom prst="rect">
            <a:avLst/>
          </a:prstGeom>
          <a:noFill/>
          <a:ln>
            <a:noFill/>
          </a:ln>
        </p:spPr>
      </p:pic>
      <p:sp>
        <p:nvSpPr>
          <p:cNvPr id="723" name="Google Shape;723;p60"/>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28" name="Shape 728"/>
        <p:cNvGrpSpPr/>
        <p:nvPr/>
      </p:nvGrpSpPr>
      <p:grpSpPr>
        <a:xfrm>
          <a:off x="0" y="0"/>
          <a:ext cx="0" cy="0"/>
          <a:chOff x="0" y="0"/>
          <a:chExt cx="0" cy="0"/>
        </a:xfrm>
      </p:grpSpPr>
      <p:sp>
        <p:nvSpPr>
          <p:cNvPr id="729" name="Google Shape;729;p61"/>
          <p:cNvSpPr txBox="1"/>
          <p:nvPr>
            <p:ph type="title"/>
          </p:nvPr>
        </p:nvSpPr>
        <p:spPr>
          <a:xfrm>
            <a:off x="1828800" y="46038"/>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Troubleshooting a Worm Bin</a:t>
            </a:r>
            <a:endParaRPr/>
          </a:p>
        </p:txBody>
      </p:sp>
      <p:sp>
        <p:nvSpPr>
          <p:cNvPr id="730" name="Google Shape;730;p61"/>
          <p:cNvSpPr txBox="1"/>
          <p:nvPr>
            <p:ph idx="1" type="body"/>
          </p:nvPr>
        </p:nvSpPr>
        <p:spPr>
          <a:xfrm>
            <a:off x="323850" y="1600200"/>
            <a:ext cx="3960118"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90"/>
              </a:buClr>
              <a:buSzPts val="500"/>
              <a:buFont typeface="Gill Sans"/>
              <a:buNone/>
            </a:pPr>
            <a:r>
              <a:rPr b="1" i="0" lang="en-US" sz="2000" u="none" cap="none" strike="noStrike">
                <a:solidFill>
                  <a:srgbClr val="000090"/>
                </a:solidFill>
                <a:latin typeface="Gill Sans"/>
                <a:ea typeface="Gill Sans"/>
                <a:cs typeface="Gill Sans"/>
                <a:sym typeface="Gill Sans"/>
              </a:rPr>
              <a:t>Fruit Flies in Worm Bin</a:t>
            </a:r>
            <a:endParaRPr/>
          </a:p>
          <a:p>
            <a:pPr indent="-342900" lvl="1" marL="342900" marR="0" rtl="0" algn="l">
              <a:lnSpc>
                <a:spcPct val="100000"/>
              </a:lnSpc>
              <a:spcBef>
                <a:spcPts val="360"/>
              </a:spcBef>
              <a:spcAft>
                <a:spcPts val="0"/>
              </a:spcAft>
              <a:buClr>
                <a:schemeClr val="dk2"/>
              </a:buClr>
              <a:buSzPts val="1800"/>
              <a:buFont typeface="Arial"/>
              <a:buChar char="•"/>
            </a:pPr>
            <a:r>
              <a:rPr b="0" i="0" lang="en-US" sz="1800" u="none" cap="none" strike="noStrike">
                <a:solidFill>
                  <a:schemeClr val="dk2"/>
                </a:solidFill>
                <a:latin typeface="Arial"/>
                <a:ea typeface="Arial"/>
                <a:cs typeface="Arial"/>
                <a:sym typeface="Arial"/>
              </a:rPr>
              <a:t>Food scraps not adequately covered</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Add four or more inches of dry or slightly moist shredded paper over food scrap layer</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Set a bowl of vinegar in the </a:t>
            </a:r>
            <a:br>
              <a:rPr b="0" i="0" lang="en-US" sz="1800" u="none" cap="none" strike="noStrike">
                <a:solidFill>
                  <a:srgbClr val="003399"/>
                </a:solidFill>
                <a:latin typeface="Gill Sans"/>
                <a:ea typeface="Gill Sans"/>
                <a:cs typeface="Gill Sans"/>
                <a:sym typeface="Gill Sans"/>
              </a:rPr>
            </a:br>
            <a:r>
              <a:rPr b="0" i="0" lang="en-US" sz="1800" u="none" cap="none" strike="noStrike">
                <a:solidFill>
                  <a:srgbClr val="003399"/>
                </a:solidFill>
                <a:latin typeface="Gill Sans"/>
                <a:ea typeface="Gill Sans"/>
                <a:cs typeface="Gill Sans"/>
                <a:sym typeface="Gill Sans"/>
              </a:rPr>
              <a:t>bin on top of the shredded paper</a:t>
            </a:r>
            <a:endParaRPr/>
          </a:p>
          <a:p>
            <a:pPr indent="-342900" lvl="1" marL="342900" marR="0" rtl="0" algn="l">
              <a:lnSpc>
                <a:spcPct val="100000"/>
              </a:lnSpc>
              <a:spcBef>
                <a:spcPts val="360"/>
              </a:spcBef>
              <a:spcAft>
                <a:spcPts val="0"/>
              </a:spcAft>
              <a:buClr>
                <a:schemeClr val="dk2"/>
              </a:buClr>
              <a:buSzPts val="1800"/>
              <a:buFont typeface="Arial"/>
              <a:buChar char="•"/>
            </a:pPr>
            <a:r>
              <a:rPr b="0" i="0" lang="en-US" sz="1800" u="none" cap="none" strike="noStrike">
                <a:solidFill>
                  <a:schemeClr val="dk2"/>
                </a:solidFill>
                <a:latin typeface="Arial"/>
                <a:ea typeface="Arial"/>
                <a:cs typeface="Arial"/>
                <a:sym typeface="Arial"/>
              </a:rPr>
              <a:t>Fruit flies already present in food scraps before adding to bin</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Store food scraps in covered container or freezer before adding to the worm bin</a:t>
            </a:r>
            <a:endParaRPr/>
          </a:p>
          <a:p>
            <a:pPr indent="0" lvl="0" marL="0" marR="0" rtl="0" algn="l">
              <a:lnSpc>
                <a:spcPct val="100000"/>
              </a:lnSpc>
              <a:spcBef>
                <a:spcPts val="560"/>
              </a:spcBef>
              <a:spcAft>
                <a:spcPts val="0"/>
              </a:spcAft>
              <a:buClr>
                <a:schemeClr val="dk1"/>
              </a:buClr>
              <a:buSzPts val="700"/>
              <a:buFont typeface="Gill Sans"/>
              <a:buNone/>
            </a:pPr>
            <a:r>
              <a:t/>
            </a:r>
            <a:endParaRPr b="0" i="0" sz="2800" u="none" cap="none" strike="noStrike">
              <a:solidFill>
                <a:schemeClr val="dk1"/>
              </a:solidFill>
              <a:latin typeface="Gill Sans"/>
              <a:ea typeface="Gill Sans"/>
              <a:cs typeface="Gill Sans"/>
              <a:sym typeface="Gill Sans"/>
            </a:endParaRPr>
          </a:p>
        </p:txBody>
      </p:sp>
      <p:sp>
        <p:nvSpPr>
          <p:cNvPr id="731" name="Google Shape;731;p61"/>
          <p:cNvSpPr txBox="1"/>
          <p:nvPr>
            <p:ph idx="2" type="body"/>
          </p:nvPr>
        </p:nvSpPr>
        <p:spPr>
          <a:xfrm>
            <a:off x="4499992" y="1600200"/>
            <a:ext cx="4572000" cy="452596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90"/>
              </a:buClr>
              <a:buSzPts val="500"/>
              <a:buFont typeface="Gill Sans"/>
              <a:buNone/>
            </a:pPr>
            <a:r>
              <a:rPr b="1" i="0" lang="en-US" sz="2000" u="none" cap="none" strike="noStrike">
                <a:solidFill>
                  <a:srgbClr val="000090"/>
                </a:solidFill>
                <a:latin typeface="Gill Sans"/>
                <a:ea typeface="Gill Sans"/>
                <a:cs typeface="Gill Sans"/>
                <a:sym typeface="Gill Sans"/>
              </a:rPr>
              <a:t>Worms Die</a:t>
            </a:r>
            <a:endParaRPr/>
          </a:p>
          <a:p>
            <a:pPr indent="-342900" lvl="1" marL="342900" marR="0" rtl="0" algn="l">
              <a:lnSpc>
                <a:spcPct val="100000"/>
              </a:lnSpc>
              <a:spcBef>
                <a:spcPts val="360"/>
              </a:spcBef>
              <a:spcAft>
                <a:spcPts val="0"/>
              </a:spcAft>
              <a:buClr>
                <a:schemeClr val="dk2"/>
              </a:buClr>
              <a:buSzPts val="1800"/>
              <a:buFont typeface="Arial"/>
              <a:buChar char="•"/>
            </a:pPr>
            <a:r>
              <a:rPr b="0" i="0" lang="en-US" sz="1800" u="none" cap="none" strike="noStrike">
                <a:solidFill>
                  <a:schemeClr val="dk2"/>
                </a:solidFill>
                <a:latin typeface="Arial"/>
                <a:ea typeface="Arial"/>
                <a:cs typeface="Arial"/>
                <a:sym typeface="Arial"/>
              </a:rPr>
              <a:t>Worm box overheated </a:t>
            </a:r>
            <a:r>
              <a:rPr b="0" i="0" lang="en-US" sz="1600" u="none" cap="none" strike="noStrike">
                <a:solidFill>
                  <a:schemeClr val="dk2"/>
                </a:solidFill>
                <a:latin typeface="Arial"/>
                <a:ea typeface="Arial"/>
                <a:cs typeface="Arial"/>
                <a:sym typeface="Arial"/>
              </a:rPr>
              <a:t>(more than 100°F) </a:t>
            </a:r>
            <a:r>
              <a:rPr b="0" i="0" lang="en-US" sz="1800" u="none" cap="none" strike="noStrike">
                <a:solidFill>
                  <a:schemeClr val="dk2"/>
                </a:solidFill>
                <a:latin typeface="Arial"/>
                <a:ea typeface="Arial"/>
                <a:cs typeface="Arial"/>
                <a:sym typeface="Arial"/>
              </a:rPr>
              <a:t>common with plastic bins</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Keep worm bin in shady area</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Add a few ice cubes for quick cooling</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Consider using a wood worm bin if adequate shade can’t be found</a:t>
            </a:r>
            <a:endParaRPr/>
          </a:p>
          <a:p>
            <a:pPr indent="-342900" lvl="1" marL="342900" marR="0" rtl="0" algn="l">
              <a:lnSpc>
                <a:spcPct val="100000"/>
              </a:lnSpc>
              <a:spcBef>
                <a:spcPts val="360"/>
              </a:spcBef>
              <a:spcAft>
                <a:spcPts val="0"/>
              </a:spcAft>
              <a:buClr>
                <a:schemeClr val="dk2"/>
              </a:buClr>
              <a:buSzPts val="1800"/>
              <a:buFont typeface="Arial"/>
              <a:buChar char="•"/>
            </a:pPr>
            <a:r>
              <a:rPr b="0" i="0" lang="en-US" sz="1800" u="none" cap="none" strike="noStrike">
                <a:solidFill>
                  <a:schemeClr val="dk2"/>
                </a:solidFill>
                <a:latin typeface="Arial"/>
                <a:ea typeface="Arial"/>
                <a:cs typeface="Arial"/>
                <a:sym typeface="Arial"/>
              </a:rPr>
              <a:t>Bedding material has dried out</a:t>
            </a:r>
            <a:endParaRPr/>
          </a:p>
          <a:p>
            <a:pPr indent="-342900" lvl="1"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Check moisture when feeding, add extra water on hot, dry days </a:t>
            </a:r>
            <a:endParaRPr/>
          </a:p>
          <a:p>
            <a:pPr indent="-342900" lvl="1" marL="342900" marR="0" rtl="0" algn="l">
              <a:lnSpc>
                <a:spcPct val="100000"/>
              </a:lnSpc>
              <a:spcBef>
                <a:spcPts val="360"/>
              </a:spcBef>
              <a:spcAft>
                <a:spcPts val="0"/>
              </a:spcAft>
              <a:buClr>
                <a:schemeClr val="dk2"/>
              </a:buClr>
              <a:buSzPts val="1800"/>
              <a:buFont typeface="Arial"/>
              <a:buChar char="•"/>
            </a:pPr>
            <a:r>
              <a:rPr b="0" i="0" lang="en-US" sz="1800" u="none" cap="none" strike="noStrike">
                <a:solidFill>
                  <a:schemeClr val="dk2"/>
                </a:solidFill>
                <a:latin typeface="Arial"/>
                <a:ea typeface="Arial"/>
                <a:cs typeface="Arial"/>
                <a:sym typeface="Arial"/>
              </a:rPr>
              <a:t>No food scraps have been added for long period of time (weeks/months)</a:t>
            </a:r>
            <a:endParaRPr/>
          </a:p>
          <a:p>
            <a:pPr indent="-342900" lvl="2" marL="342900" marR="0" rtl="0" algn="l">
              <a:lnSpc>
                <a:spcPct val="100000"/>
              </a:lnSpc>
              <a:spcBef>
                <a:spcPts val="360"/>
              </a:spcBef>
              <a:spcAft>
                <a:spcPts val="0"/>
              </a:spcAft>
              <a:buClr>
                <a:srgbClr val="003399"/>
              </a:buClr>
              <a:buSzPts val="1800"/>
              <a:buFont typeface="Noto Sans Symbols"/>
              <a:buChar char="❑"/>
            </a:pPr>
            <a:r>
              <a:rPr b="0" i="0" lang="en-US" sz="1800" u="none" cap="none" strike="noStrike">
                <a:solidFill>
                  <a:srgbClr val="003399"/>
                </a:solidFill>
                <a:latin typeface="Gill Sans"/>
                <a:ea typeface="Gill Sans"/>
                <a:cs typeface="Gill Sans"/>
                <a:sym typeface="Gill Sans"/>
              </a:rPr>
              <a:t>Don’t be mean to your pets, feed them </a:t>
            </a:r>
            <a:br>
              <a:rPr b="0" i="0" lang="en-US" sz="1800" u="none" cap="none" strike="noStrike">
                <a:solidFill>
                  <a:srgbClr val="003399"/>
                </a:solidFill>
                <a:latin typeface="Gill Sans"/>
                <a:ea typeface="Gill Sans"/>
                <a:cs typeface="Gill Sans"/>
                <a:sym typeface="Gill Sans"/>
              </a:rPr>
            </a:br>
            <a:r>
              <a:rPr b="0" i="0" lang="en-US" sz="1800" u="none" cap="none" strike="noStrike">
                <a:solidFill>
                  <a:srgbClr val="003399"/>
                </a:solidFill>
                <a:latin typeface="Gill Sans"/>
                <a:ea typeface="Gill Sans"/>
                <a:cs typeface="Gill Sans"/>
                <a:sym typeface="Gill Sans"/>
              </a:rPr>
              <a:t>as required!</a:t>
            </a:r>
            <a:endParaRPr/>
          </a:p>
          <a:p>
            <a:pPr indent="-342900" lvl="2" marL="342900" marR="0" rtl="0" algn="l">
              <a:lnSpc>
                <a:spcPct val="100000"/>
              </a:lnSpc>
              <a:spcBef>
                <a:spcPts val="440"/>
              </a:spcBef>
              <a:spcAft>
                <a:spcPts val="0"/>
              </a:spcAft>
              <a:buClr>
                <a:schemeClr val="dk1"/>
              </a:buClr>
              <a:buSzPts val="550"/>
              <a:buFont typeface="Gill Sans"/>
              <a:buNone/>
            </a:pPr>
            <a:r>
              <a:t/>
            </a:r>
            <a:endParaRPr b="0" i="0" sz="2200" u="none" cap="none" strike="noStrike">
              <a:solidFill>
                <a:srgbClr val="003399"/>
              </a:solidFill>
              <a:latin typeface="Gill Sans"/>
              <a:ea typeface="Gill Sans"/>
              <a:cs typeface="Gill Sans"/>
              <a:sym typeface="Gill Sans"/>
            </a:endParaRPr>
          </a:p>
        </p:txBody>
      </p:sp>
      <p:sp>
        <p:nvSpPr>
          <p:cNvPr id="732" name="Google Shape;732;p61"/>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37" name="Shape 737"/>
        <p:cNvGrpSpPr/>
        <p:nvPr/>
      </p:nvGrpSpPr>
      <p:grpSpPr>
        <a:xfrm>
          <a:off x="0" y="0"/>
          <a:ext cx="0" cy="0"/>
          <a:chOff x="0" y="0"/>
          <a:chExt cx="0" cy="0"/>
        </a:xfrm>
      </p:grpSpPr>
      <p:sp>
        <p:nvSpPr>
          <p:cNvPr id="738" name="Google Shape;738;p62"/>
          <p:cNvSpPr/>
          <p:nvPr/>
        </p:nvSpPr>
        <p:spPr>
          <a:xfrm>
            <a:off x="407150" y="2493800"/>
            <a:ext cx="7360200" cy="790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rgbClr val="000000"/>
                </a:solidFill>
                <a:latin typeface="Arial"/>
                <a:ea typeface="Arial"/>
                <a:cs typeface="Arial"/>
                <a:sym typeface="Arial"/>
              </a:rPr>
              <a:t>The ROTLINE: (408) 918-4640</a:t>
            </a:r>
            <a:endParaRPr/>
          </a:p>
          <a:p>
            <a:pPr indent="0" lvl="0" marL="0" marR="0" rtl="0" algn="l">
              <a:lnSpc>
                <a:spcPct val="100000"/>
              </a:lnSpc>
              <a:spcBef>
                <a:spcPts val="0"/>
              </a:spcBef>
              <a:spcAft>
                <a:spcPts val="0"/>
              </a:spcAft>
              <a:buClr>
                <a:srgbClr val="000000"/>
              </a:buClr>
              <a:buSzPts val="500"/>
              <a:buFont typeface="Arial"/>
              <a:buNone/>
            </a:pPr>
            <a:r>
              <a:rPr b="0" i="0" lang="en-US" sz="2000" u="none" cap="none" strike="noStrike">
                <a:solidFill>
                  <a:srgbClr val="000000"/>
                </a:solidFill>
                <a:latin typeface="Arial"/>
                <a:ea typeface="Arial"/>
                <a:cs typeface="Arial"/>
                <a:sym typeface="Arial"/>
              </a:rPr>
              <a:t>http://cesantaclara.ucanr.edu/Home_Composting_Education/</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739" name="Google Shape;739;p62"/>
          <p:cNvSpPr/>
          <p:nvPr/>
        </p:nvSpPr>
        <p:spPr>
          <a:xfrm>
            <a:off x="1828800" y="198438"/>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Where Do I Get Help?</a:t>
            </a:r>
            <a:endParaRPr/>
          </a:p>
        </p:txBody>
      </p:sp>
      <p:pic>
        <p:nvPicPr>
          <p:cNvPr id="740" name="Google Shape;740;p62"/>
          <p:cNvPicPr preferRelativeResize="0"/>
          <p:nvPr/>
        </p:nvPicPr>
        <p:blipFill rotWithShape="1">
          <a:blip r:embed="rId3">
            <a:alphaModFix/>
          </a:blip>
          <a:srcRect b="0" l="0" r="0" t="0"/>
          <a:stretch/>
        </p:blipFill>
        <p:spPr>
          <a:xfrm>
            <a:off x="4791175" y="1536549"/>
            <a:ext cx="2421600" cy="1225200"/>
          </a:xfrm>
          <a:prstGeom prst="rect">
            <a:avLst/>
          </a:prstGeom>
          <a:noFill/>
          <a:ln>
            <a:noFill/>
          </a:ln>
        </p:spPr>
      </p:pic>
      <p:sp>
        <p:nvSpPr>
          <p:cNvPr id="741" name="Google Shape;741;p62"/>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742" name="Google Shape;742;p62"/>
          <p:cNvSpPr txBox="1"/>
          <p:nvPr/>
        </p:nvSpPr>
        <p:spPr>
          <a:xfrm>
            <a:off x="6837475" y="4096650"/>
            <a:ext cx="1786200" cy="1397400"/>
          </a:xfrm>
          <a:prstGeom prst="rect">
            <a:avLst/>
          </a:prstGeom>
          <a:gradFill>
            <a:gsLst>
              <a:gs pos="0">
                <a:srgbClr val="19197B"/>
              </a:gs>
              <a:gs pos="80000">
                <a:srgbClr val="2222A2"/>
              </a:gs>
              <a:gs pos="100000">
                <a:srgbClr val="1F1FA5"/>
              </a:gs>
            </a:gsLst>
            <a:lin ang="16200038" scaled="0"/>
          </a:gradFill>
          <a:ln cap="flat" cmpd="sng" w="9525">
            <a:solidFill>
              <a:srgbClr val="2E2E97"/>
            </a:solidFill>
            <a:prstDash val="solid"/>
            <a:round/>
            <a:headEnd len="sm" w="sm" type="none"/>
            <a:tailEnd len="sm" w="sm" type="none"/>
          </a:ln>
          <a:effectLst>
            <a:outerShdw blurRad="39999" rotWithShape="0" dir="5400000" dist="23000">
              <a:srgbClr val="000000">
                <a:alpha val="34509"/>
              </a:srgbClr>
            </a:outerShdw>
          </a:effectLst>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lt1"/>
              </a:buClr>
              <a:buSzPts val="500"/>
              <a:buFont typeface="Arial"/>
              <a:buNone/>
            </a:pPr>
            <a:r>
              <a:rPr b="0" i="0" lang="en-US" sz="2000" u="none" cap="none" strike="noStrike">
                <a:solidFill>
                  <a:schemeClr val="lt1"/>
                </a:solidFill>
                <a:latin typeface="Arial"/>
                <a:ea typeface="Arial"/>
                <a:cs typeface="Arial"/>
                <a:sym typeface="Arial"/>
              </a:rPr>
              <a:t>Lots of Information Available!</a:t>
            </a:r>
            <a:endParaRPr/>
          </a:p>
        </p:txBody>
      </p:sp>
      <p:pic>
        <p:nvPicPr>
          <p:cNvPr descr="Screen Shot 2017-03-22 at 2.54.04 PM.png" id="743" name="Google Shape;743;p62"/>
          <p:cNvPicPr preferRelativeResize="0"/>
          <p:nvPr/>
        </p:nvPicPr>
        <p:blipFill rotWithShape="1">
          <a:blip r:embed="rId4">
            <a:alphaModFix/>
          </a:blip>
          <a:srcRect b="0" l="0" r="0" t="0"/>
          <a:stretch/>
        </p:blipFill>
        <p:spPr>
          <a:xfrm>
            <a:off x="543975" y="1537400"/>
            <a:ext cx="3800475" cy="790575"/>
          </a:xfrm>
          <a:prstGeom prst="rect">
            <a:avLst/>
          </a:prstGeom>
          <a:noFill/>
          <a:ln>
            <a:noFill/>
          </a:ln>
        </p:spPr>
      </p:pic>
      <p:sp>
        <p:nvSpPr>
          <p:cNvPr id="744" name="Google Shape;744;p62"/>
          <p:cNvSpPr txBox="1"/>
          <p:nvPr/>
        </p:nvSpPr>
        <p:spPr>
          <a:xfrm>
            <a:off x="386350" y="3478750"/>
            <a:ext cx="7929600" cy="3051900"/>
          </a:xfrm>
          <a:prstGeom prst="rect">
            <a:avLst/>
          </a:prstGeom>
          <a:noFill/>
          <a:ln>
            <a:noFill/>
          </a:ln>
        </p:spPr>
        <p:txBody>
          <a:bodyPr anchorCtr="0" anchor="t" bIns="45700" lIns="91425" spcFirstLastPara="1" rIns="91425" wrap="square" tIns="45700">
            <a:noAutofit/>
          </a:bodyPr>
          <a:lstStyle/>
          <a:p>
            <a:pPr indent="-285750" lvl="0" marL="285750" marR="0" rtl="0" algn="l">
              <a:lnSpc>
                <a:spcPct val="100000"/>
              </a:lnSpc>
              <a:spcBef>
                <a:spcPts val="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United States </a:t>
            </a:r>
            <a:r>
              <a:rPr b="0" i="0" lang="en-US" sz="1600" u="none" cap="none" strike="noStrike">
                <a:solidFill>
                  <a:schemeClr val="dk1"/>
                </a:solidFill>
                <a:latin typeface="Arial"/>
                <a:ea typeface="Arial"/>
                <a:cs typeface="Arial"/>
                <a:sym typeface="Arial"/>
              </a:rPr>
              <a:t>Environmental Protection Agency (EPA), Composting At Home</a:t>
            </a:r>
            <a:br>
              <a:rPr b="0" i="0" lang="en-US" sz="1600" u="none" cap="none" strike="noStrike">
                <a:solidFill>
                  <a:schemeClr val="dk1"/>
                </a:solidFill>
                <a:latin typeface="Arial"/>
                <a:ea typeface="Arial"/>
                <a:cs typeface="Arial"/>
                <a:sym typeface="Arial"/>
              </a:rPr>
            </a:br>
            <a:r>
              <a:rPr b="0" i="0" lang="en-US" sz="1600" u="none" cap="none" strike="noStrike">
                <a:solidFill>
                  <a:srgbClr val="0000FF"/>
                </a:solidFill>
                <a:latin typeface="Arial"/>
                <a:ea typeface="Arial"/>
                <a:cs typeface="Arial"/>
                <a:sym typeface="Arial"/>
              </a:rPr>
              <a:t>http://www2.epa.gov/recycle/composting-home</a:t>
            </a:r>
            <a:endParaRPr/>
          </a:p>
          <a:p>
            <a:pPr indent="-285750" lvl="0" marL="285750" marR="0" rtl="0" algn="l">
              <a:lnSpc>
                <a:spcPct val="100000"/>
              </a:lnSpc>
              <a:spcBef>
                <a:spcPts val="0"/>
              </a:spcBef>
              <a:spcAft>
                <a:spcPts val="0"/>
              </a:spcAft>
              <a:buClr>
                <a:schemeClr val="dk1"/>
              </a:buClr>
              <a:buSzPts val="1800"/>
              <a:buFont typeface="Arial"/>
              <a:buNone/>
            </a:pPr>
            <a:r>
              <a:t/>
            </a:r>
            <a:endParaRPr b="0" i="0" sz="1800" u="none" cap="none" strike="noStrike">
              <a:solidFill>
                <a:schemeClr val="dk1"/>
              </a:solidFill>
              <a:latin typeface="Arial"/>
              <a:ea typeface="Arial"/>
              <a:cs typeface="Arial"/>
              <a:sym typeface="Arial"/>
            </a:endParaRPr>
          </a:p>
          <a:p>
            <a:pPr indent="-285750" lvl="0" marL="285750" marR="0" rtl="0" algn="l">
              <a:lnSpc>
                <a:spcPct val="100000"/>
              </a:lnSpc>
              <a:spcBef>
                <a:spcPts val="50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California</a:t>
            </a:r>
            <a:r>
              <a:rPr b="0" i="0" lang="en-US" sz="1600" u="none" cap="none" strike="noStrike">
                <a:solidFill>
                  <a:schemeClr val="dk1"/>
                </a:solidFill>
                <a:latin typeface="Arial"/>
                <a:ea typeface="Arial"/>
                <a:cs typeface="Arial"/>
                <a:sym typeface="Arial"/>
              </a:rPr>
              <a:t>, CalRecycle, Backyard Composting</a:t>
            </a:r>
            <a:br>
              <a:rPr b="0" i="0" lang="en-US" sz="1600" u="none" cap="none" strike="noStrike">
                <a:solidFill>
                  <a:schemeClr val="dk1"/>
                </a:solidFill>
                <a:latin typeface="Arial"/>
                <a:ea typeface="Arial"/>
                <a:cs typeface="Arial"/>
                <a:sym typeface="Arial"/>
              </a:rPr>
            </a:br>
            <a:r>
              <a:rPr b="0" i="0" lang="en-US" sz="1600" u="none" cap="none" strike="noStrike">
                <a:solidFill>
                  <a:srgbClr val="0000FF"/>
                </a:solidFill>
                <a:latin typeface="Arial"/>
                <a:ea typeface="Arial"/>
                <a:cs typeface="Arial"/>
                <a:sym typeface="Arial"/>
              </a:rPr>
              <a:t>http://www.calrecycle.ca.gov/organics/homecompost/</a:t>
            </a:r>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50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Bay Area Eco-Gardens  </a:t>
            </a:r>
            <a:r>
              <a:rPr b="0" i="0" lang="en-US" sz="1600" u="none" cap="none" strike="noStrike">
                <a:solidFill>
                  <a:srgbClr val="0000FF"/>
                </a:solidFill>
                <a:latin typeface="Arial"/>
                <a:ea typeface="Arial"/>
                <a:cs typeface="Arial"/>
                <a:sym typeface="Arial"/>
              </a:rPr>
              <a:t>http://bayareaecogardens.org/</a:t>
            </a:r>
            <a:endParaRPr/>
          </a:p>
          <a:p>
            <a:pPr indent="-285750" lvl="0" marL="285750" marR="0" rtl="0" algn="l">
              <a:lnSpc>
                <a:spcPct val="100000"/>
              </a:lnSpc>
              <a:spcBef>
                <a:spcPts val="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285750" lvl="0" marL="285750" marR="0" rtl="0" algn="l">
              <a:lnSpc>
                <a:spcPct val="100000"/>
              </a:lnSpc>
              <a:spcBef>
                <a:spcPts val="500"/>
              </a:spcBef>
              <a:spcAft>
                <a:spcPts val="0"/>
              </a:spcAft>
              <a:buClr>
                <a:schemeClr val="dk1"/>
              </a:buClr>
              <a:buSzPts val="1600"/>
              <a:buFont typeface="Arial"/>
              <a:buChar char="•"/>
            </a:pPr>
            <a:r>
              <a:rPr b="1" i="0" lang="en-US" sz="1600" u="none" cap="none" strike="noStrike">
                <a:solidFill>
                  <a:schemeClr val="dk1"/>
                </a:solidFill>
                <a:latin typeface="Arial"/>
                <a:ea typeface="Arial"/>
                <a:cs typeface="Arial"/>
                <a:sym typeface="Arial"/>
              </a:rPr>
              <a:t>Libraries </a:t>
            </a:r>
            <a:br>
              <a:rPr b="1"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Santa Clara County Library District (</a:t>
            </a:r>
            <a:r>
              <a:rPr b="0" i="0" lang="en-US" sz="1600" u="none" cap="none" strike="noStrike">
                <a:solidFill>
                  <a:srgbClr val="0000FF"/>
                </a:solidFill>
                <a:latin typeface="Arial"/>
                <a:ea typeface="Arial"/>
                <a:cs typeface="Arial"/>
                <a:sym typeface="Arial"/>
              </a:rPr>
              <a:t>sccl.org</a:t>
            </a:r>
            <a:r>
              <a:rPr b="0" i="0" lang="en-US" sz="1600" u="none" cap="none" strike="noStrike">
                <a:solidFill>
                  <a:schemeClr val="dk1"/>
                </a:solidFill>
                <a:latin typeface="Arial"/>
                <a:ea typeface="Arial"/>
                <a:cs typeface="Arial"/>
                <a:sym typeface="Arial"/>
              </a:rPr>
              <a:t>) or your city's library</a:t>
            </a:r>
            <a:br>
              <a:rPr b="0" i="0" lang="en-US" sz="1600" u="none" cap="none" strike="noStrike">
                <a:solidFill>
                  <a:schemeClr val="dk1"/>
                </a:solidFill>
                <a:latin typeface="Arial"/>
                <a:ea typeface="Arial"/>
                <a:cs typeface="Arial"/>
                <a:sym typeface="Arial"/>
              </a:rPr>
            </a:br>
            <a:r>
              <a:rPr b="0" i="0" lang="en-US" sz="1600" u="none" cap="none" strike="noStrike">
                <a:solidFill>
                  <a:schemeClr val="dk1"/>
                </a:solidFill>
                <a:latin typeface="Arial"/>
                <a:ea typeface="Arial"/>
                <a:cs typeface="Arial"/>
                <a:sym typeface="Arial"/>
              </a:rPr>
              <a:t>Search for "home composting" to find related books, magazines and videos</a:t>
            </a:r>
            <a:endParaRPr/>
          </a:p>
          <a:p>
            <a:pPr indent="-285750" lvl="0" marL="285750" marR="0" rtl="0" algn="l">
              <a:lnSpc>
                <a:spcPct val="100000"/>
              </a:lnSpc>
              <a:spcBef>
                <a:spcPts val="500"/>
              </a:spcBef>
              <a:spcAft>
                <a:spcPts val="0"/>
              </a:spcAft>
              <a:buClr>
                <a:schemeClr val="dk1"/>
              </a:buClr>
              <a:buSzPts val="1600"/>
              <a:buFont typeface="Arial"/>
              <a:buNone/>
            </a:pPr>
            <a:r>
              <a:t/>
            </a:r>
            <a:endParaRPr b="0" i="0" sz="16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748" name="Shape 748"/>
        <p:cNvGrpSpPr/>
        <p:nvPr/>
      </p:nvGrpSpPr>
      <p:grpSpPr>
        <a:xfrm>
          <a:off x="0" y="0"/>
          <a:ext cx="0" cy="0"/>
          <a:chOff x="0" y="0"/>
          <a:chExt cx="0" cy="0"/>
        </a:xfrm>
      </p:grpSpPr>
      <p:sp>
        <p:nvSpPr>
          <p:cNvPr id="749" name="Google Shape;749;p63"/>
          <p:cNvSpPr/>
          <p:nvPr/>
        </p:nvSpPr>
        <p:spPr>
          <a:xfrm>
            <a:off x="1752600" y="198438"/>
            <a:ext cx="6934200" cy="9444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3600"/>
              <a:buFont typeface="Arial"/>
              <a:buNone/>
            </a:pPr>
            <a:r>
              <a:t/>
            </a:r>
            <a:endParaRPr b="0" i="0" sz="3600" u="none" cap="none" strike="noStrike">
              <a:solidFill>
                <a:schemeClr val="dk2"/>
              </a:solidFill>
              <a:latin typeface="Gill Sans"/>
              <a:ea typeface="Gill Sans"/>
              <a:cs typeface="Gill Sans"/>
              <a:sym typeface="Gill Sans"/>
            </a:endParaRPr>
          </a:p>
        </p:txBody>
      </p:sp>
      <p:sp>
        <p:nvSpPr>
          <p:cNvPr id="750" name="Google Shape;750;p63"/>
          <p:cNvSpPr txBox="1"/>
          <p:nvPr/>
        </p:nvSpPr>
        <p:spPr>
          <a:xfrm>
            <a:off x="3962400" y="2980266"/>
            <a:ext cx="184800" cy="33839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Arial"/>
              <a:ea typeface="Arial"/>
              <a:cs typeface="Arial"/>
              <a:sym typeface="Arial"/>
            </a:endParaRPr>
          </a:p>
        </p:txBody>
      </p:sp>
      <p:sp>
        <p:nvSpPr>
          <p:cNvPr id="751" name="Google Shape;751;p63"/>
          <p:cNvSpPr/>
          <p:nvPr/>
        </p:nvSpPr>
        <p:spPr>
          <a:xfrm>
            <a:off x="2411759" y="1772816"/>
            <a:ext cx="4752600" cy="33123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1200"/>
              <a:buFont typeface="Gill Sans"/>
              <a:buNone/>
            </a:pPr>
            <a:r>
              <a:rPr b="0" i="0" lang="en-US" sz="4800" u="none" cap="none" strike="noStrike">
                <a:solidFill>
                  <a:schemeClr val="dk2"/>
                </a:solidFill>
                <a:latin typeface="Gill Sans"/>
                <a:ea typeface="Gill Sans"/>
                <a:cs typeface="Gill Sans"/>
                <a:sym typeface="Gill Sans"/>
              </a:rPr>
              <a:t>Hands-On Demonstration</a:t>
            </a:r>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26" name="Shape 126"/>
        <p:cNvGrpSpPr/>
        <p:nvPr/>
      </p:nvGrpSpPr>
      <p:grpSpPr>
        <a:xfrm>
          <a:off x="0" y="0"/>
          <a:ext cx="0" cy="0"/>
          <a:chOff x="0" y="0"/>
          <a:chExt cx="0" cy="0"/>
        </a:xfrm>
      </p:grpSpPr>
      <p:sp>
        <p:nvSpPr>
          <p:cNvPr id="127" name="Google Shape;127;p13"/>
          <p:cNvSpPr txBox="1"/>
          <p:nvPr>
            <p:ph type="title"/>
          </p:nvPr>
        </p:nvSpPr>
        <p:spPr>
          <a:xfrm>
            <a:off x="1828800" y="198438"/>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Home Composting Advantages</a:t>
            </a:r>
            <a:endParaRPr/>
          </a:p>
        </p:txBody>
      </p:sp>
      <p:sp>
        <p:nvSpPr>
          <p:cNvPr id="128" name="Google Shape;128;p13"/>
          <p:cNvSpPr txBox="1"/>
          <p:nvPr/>
        </p:nvSpPr>
        <p:spPr>
          <a:xfrm>
            <a:off x="457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350"/>
              <a:buFont typeface="Arial"/>
              <a:buNone/>
            </a:pPr>
            <a:r>
              <a:rPr b="0" i="0" lang="en-US" sz="1400" u="none" cap="none" strike="noStrike">
                <a:solidFill>
                  <a:schemeClr val="dk1"/>
                </a:solidFill>
                <a:latin typeface="Arial"/>
                <a:ea typeface="Arial"/>
                <a:cs typeface="Arial"/>
                <a:sym typeface="Arial"/>
              </a:rPr>
              <a:t>4/14/16</a:t>
            </a:r>
            <a:endParaRPr/>
          </a:p>
        </p:txBody>
      </p:sp>
      <p:sp>
        <p:nvSpPr>
          <p:cNvPr id="129" name="Google Shape;129;p13"/>
          <p:cNvSpPr txBox="1"/>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130" name="Google Shape;130;p13"/>
          <p:cNvSpPr/>
          <p:nvPr/>
        </p:nvSpPr>
        <p:spPr>
          <a:xfrm>
            <a:off x="381000" y="2590800"/>
            <a:ext cx="4341600" cy="3797700"/>
          </a:xfrm>
          <a:prstGeom prst="rect">
            <a:avLst/>
          </a:prstGeom>
          <a:noFill/>
          <a:ln>
            <a:noFill/>
          </a:ln>
        </p:spPr>
        <p:txBody>
          <a:bodyPr anchorCtr="0" anchor="t" bIns="45700" lIns="91425" spcFirstLastPara="1" rIns="91425" wrap="square" tIns="45700">
            <a:noAutofit/>
          </a:bodyPr>
          <a:lstStyle/>
          <a:p>
            <a:pPr indent="-165100" lvl="0" marL="0" marR="0" rtl="0" algn="l">
              <a:lnSpc>
                <a:spcPct val="90000"/>
              </a:lnSpc>
              <a:spcBef>
                <a:spcPts val="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Grow healthy plants</a:t>
            </a:r>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Good exercise</a:t>
            </a:r>
            <a:endParaRPr/>
          </a:p>
          <a:p>
            <a:pPr indent="-165100" lvl="0" marL="0" marR="0" rtl="0" algn="l">
              <a:lnSpc>
                <a:spcPct val="90000"/>
              </a:lnSpc>
              <a:spcBef>
                <a:spcPts val="520"/>
              </a:spcBef>
              <a:spcAft>
                <a:spcPts val="0"/>
              </a:spcAft>
              <a:buClr>
                <a:schemeClr val="dk1"/>
              </a:buClr>
              <a:buSzPts val="2600"/>
              <a:buFont typeface="Gill Sans"/>
              <a:buChar char="▪"/>
            </a:pPr>
            <a:r>
              <a:rPr b="0" i="0" lang="en-US" sz="2600" u="none" cap="none" strike="noStrike">
                <a:solidFill>
                  <a:schemeClr val="dk1"/>
                </a:solidFill>
                <a:latin typeface="Gill Sans"/>
                <a:ea typeface="Gill Sans"/>
                <a:cs typeface="Gill Sans"/>
                <a:sym typeface="Gill Sans"/>
              </a:rPr>
              <a:t> Fun and rewarding</a:t>
            </a:r>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Get in touch with nature</a:t>
            </a:r>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Reduces carbon emissions</a:t>
            </a:r>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Promotes a more </a:t>
            </a:r>
            <a:br>
              <a:rPr b="0" i="0" lang="en-US" sz="2600" u="none" cap="none" strike="noStrike">
                <a:solidFill>
                  <a:schemeClr val="dk1"/>
                </a:solidFill>
                <a:latin typeface="Gill Sans"/>
                <a:ea typeface="Gill Sans"/>
                <a:cs typeface="Gill Sans"/>
                <a:sym typeface="Gill Sans"/>
              </a:rPr>
            </a:br>
            <a:r>
              <a:rPr b="0" i="0" lang="en-US" sz="2600" u="none" cap="none" strike="noStrike">
                <a:solidFill>
                  <a:schemeClr val="dk1"/>
                </a:solidFill>
                <a:latin typeface="Gill Sans"/>
                <a:ea typeface="Gill Sans"/>
                <a:cs typeface="Gill Sans"/>
                <a:sym typeface="Gill Sans"/>
              </a:rPr>
              <a:t>      sustainable lifestyle</a:t>
            </a:r>
            <a:endParaRPr/>
          </a:p>
        </p:txBody>
      </p:sp>
      <p:pic>
        <p:nvPicPr>
          <p:cNvPr id="131" name="Google Shape;131;p13"/>
          <p:cNvPicPr preferRelativeResize="0"/>
          <p:nvPr/>
        </p:nvPicPr>
        <p:blipFill rotWithShape="1">
          <a:blip r:embed="rId3">
            <a:alphaModFix/>
          </a:blip>
          <a:srcRect b="0" l="0" r="0" t="0"/>
          <a:stretch/>
        </p:blipFill>
        <p:spPr>
          <a:xfrm>
            <a:off x="4820875" y="2955150"/>
            <a:ext cx="3942000" cy="2629500"/>
          </a:xfrm>
          <a:prstGeom prst="rect">
            <a:avLst/>
          </a:prstGeom>
          <a:noFill/>
          <a:ln>
            <a:noFill/>
          </a:ln>
        </p:spPr>
      </p:pic>
      <p:sp>
        <p:nvSpPr>
          <p:cNvPr id="132" name="Google Shape;132;p13"/>
          <p:cNvSpPr/>
          <p:nvPr/>
        </p:nvSpPr>
        <p:spPr>
          <a:xfrm>
            <a:off x="381000" y="1143000"/>
            <a:ext cx="8305800" cy="14478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2600"/>
              <a:buFont typeface="Arial"/>
              <a:buNone/>
            </a:pPr>
            <a:r>
              <a:t/>
            </a:r>
            <a:endParaRPr b="0" i="0" sz="2600" u="none" cap="none" strike="noStrike">
              <a:solidFill>
                <a:schemeClr val="dk1"/>
              </a:solidFill>
              <a:latin typeface="Gill Sans"/>
              <a:ea typeface="Gill Sans"/>
              <a:cs typeface="Gill Sans"/>
              <a:sym typeface="Gill Sans"/>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Reuse valuable nutrients to feed your plants &amp; trees</a:t>
            </a:r>
            <a:endParaRPr/>
          </a:p>
          <a:p>
            <a:pPr indent="-165100" lvl="0" marL="0" marR="0" rtl="0" algn="l">
              <a:lnSpc>
                <a:spcPct val="90000"/>
              </a:lnSpc>
              <a:spcBef>
                <a:spcPts val="520"/>
              </a:spcBef>
              <a:spcAft>
                <a:spcPts val="0"/>
              </a:spcAft>
              <a:buClr>
                <a:schemeClr val="dk1"/>
              </a:buClr>
              <a:buSzPts val="2600"/>
              <a:buFont typeface="Noto Sans Symbols"/>
              <a:buChar char="▪"/>
            </a:pPr>
            <a:r>
              <a:rPr b="0" i="0" lang="en-US" sz="2600" u="none" cap="none" strike="noStrike">
                <a:solidFill>
                  <a:schemeClr val="dk1"/>
                </a:solidFill>
                <a:latin typeface="Gill Sans"/>
                <a:ea typeface="Gill Sans"/>
                <a:cs typeface="Gill Sans"/>
                <a:sym typeface="Gill Sans"/>
              </a:rPr>
              <a:t> Use less water in your garden</a:t>
            </a:r>
            <a:endParaRPr/>
          </a:p>
        </p:txBody>
      </p:sp>
      <p:sp>
        <p:nvSpPr>
          <p:cNvPr id="133" name="Google Shape;133;p13"/>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39" name="Shape 139"/>
        <p:cNvGrpSpPr/>
        <p:nvPr/>
      </p:nvGrpSpPr>
      <p:grpSpPr>
        <a:xfrm>
          <a:off x="0" y="0"/>
          <a:ext cx="0" cy="0"/>
          <a:chOff x="0" y="0"/>
          <a:chExt cx="0" cy="0"/>
        </a:xfrm>
      </p:grpSpPr>
      <p:pic>
        <p:nvPicPr>
          <p:cNvPr descr="compost%20worm" id="140" name="Google Shape;140;p14"/>
          <p:cNvPicPr preferRelativeResize="0"/>
          <p:nvPr/>
        </p:nvPicPr>
        <p:blipFill rotWithShape="1">
          <a:blip r:embed="rId3">
            <a:alphaModFix/>
          </a:blip>
          <a:srcRect b="0" l="0" r="0" t="0"/>
          <a:stretch/>
        </p:blipFill>
        <p:spPr>
          <a:xfrm>
            <a:off x="4343400" y="4970462"/>
            <a:ext cx="777875" cy="973136"/>
          </a:xfrm>
          <a:prstGeom prst="rect">
            <a:avLst/>
          </a:prstGeom>
          <a:noFill/>
          <a:ln>
            <a:noFill/>
          </a:ln>
        </p:spPr>
      </p:pic>
      <p:pic>
        <p:nvPicPr>
          <p:cNvPr descr="biorbGrassRing_Lrg" id="141" name="Google Shape;141;p14"/>
          <p:cNvPicPr preferRelativeResize="0"/>
          <p:nvPr/>
        </p:nvPicPr>
        <p:blipFill rotWithShape="1">
          <a:blip r:embed="rId4">
            <a:alphaModFix/>
          </a:blip>
          <a:srcRect b="0" l="0" r="0" t="0"/>
          <a:stretch/>
        </p:blipFill>
        <p:spPr>
          <a:xfrm>
            <a:off x="381000" y="4602162"/>
            <a:ext cx="2133599" cy="1570036"/>
          </a:xfrm>
          <a:prstGeom prst="rect">
            <a:avLst/>
          </a:prstGeom>
          <a:noFill/>
          <a:ln>
            <a:noFill/>
          </a:ln>
        </p:spPr>
      </p:pic>
      <p:pic>
        <p:nvPicPr>
          <p:cNvPr descr="BD05117_" id="142" name="Google Shape;142;p14"/>
          <p:cNvPicPr preferRelativeResize="0"/>
          <p:nvPr/>
        </p:nvPicPr>
        <p:blipFill rotWithShape="1">
          <a:blip r:embed="rId5">
            <a:alphaModFix/>
          </a:blip>
          <a:srcRect b="-2888" l="49328" r="0" t="0"/>
          <a:stretch/>
        </p:blipFill>
        <p:spPr>
          <a:xfrm>
            <a:off x="2438400" y="4800600"/>
            <a:ext cx="736599" cy="1371599"/>
          </a:xfrm>
          <a:prstGeom prst="rect">
            <a:avLst/>
          </a:prstGeom>
          <a:noFill/>
          <a:ln>
            <a:noFill/>
          </a:ln>
        </p:spPr>
      </p:pic>
      <p:sp>
        <p:nvSpPr>
          <p:cNvPr id="143" name="Google Shape;143;p14"/>
          <p:cNvSpPr txBox="1"/>
          <p:nvPr/>
        </p:nvSpPr>
        <p:spPr>
          <a:xfrm>
            <a:off x="152400" y="1325562"/>
            <a:ext cx="2971799" cy="579436"/>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chemeClr val="hlink"/>
              </a:buClr>
              <a:buSzPts val="800"/>
              <a:buFont typeface="Arial"/>
              <a:buNone/>
            </a:pPr>
            <a:r>
              <a:rPr b="1" i="0" lang="en-US" sz="3200" u="none" cap="none" strike="noStrike">
                <a:solidFill>
                  <a:schemeClr val="hlink"/>
                </a:solidFill>
                <a:latin typeface="Arial"/>
                <a:ea typeface="Arial"/>
                <a:cs typeface="Arial"/>
                <a:sym typeface="Arial"/>
              </a:rPr>
              <a:t>Greens</a:t>
            </a:r>
            <a:endParaRPr/>
          </a:p>
        </p:txBody>
      </p:sp>
      <p:pic>
        <p:nvPicPr>
          <p:cNvPr descr="FD01038_" id="144" name="Google Shape;144;p14"/>
          <p:cNvPicPr preferRelativeResize="0"/>
          <p:nvPr/>
        </p:nvPicPr>
        <p:blipFill rotWithShape="1">
          <a:blip r:embed="rId6">
            <a:alphaModFix/>
          </a:blip>
          <a:srcRect b="0" l="0" r="0" t="0"/>
          <a:stretch/>
        </p:blipFill>
        <p:spPr>
          <a:xfrm>
            <a:off x="374650" y="1909763"/>
            <a:ext cx="2673350" cy="1214437"/>
          </a:xfrm>
          <a:prstGeom prst="rect">
            <a:avLst/>
          </a:prstGeom>
          <a:noFill/>
          <a:ln>
            <a:noFill/>
          </a:ln>
        </p:spPr>
      </p:pic>
      <p:pic>
        <p:nvPicPr>
          <p:cNvPr descr="NA01574_" id="145" name="Google Shape;145;p14"/>
          <p:cNvPicPr preferRelativeResize="0"/>
          <p:nvPr>
            <p:ph idx="1" type="body"/>
          </p:nvPr>
        </p:nvPicPr>
        <p:blipFill rotWithShape="1">
          <a:blip r:embed="rId7">
            <a:alphaModFix/>
          </a:blip>
          <a:srcRect b="0" l="0" r="0" t="0"/>
          <a:stretch/>
        </p:blipFill>
        <p:spPr>
          <a:xfrm>
            <a:off x="467543" y="3119438"/>
            <a:ext cx="1565274" cy="1452562"/>
          </a:xfrm>
          <a:prstGeom prst="rect">
            <a:avLst/>
          </a:prstGeom>
          <a:noFill/>
          <a:ln>
            <a:noFill/>
          </a:ln>
        </p:spPr>
      </p:pic>
      <p:pic>
        <p:nvPicPr>
          <p:cNvPr descr="FD00123_" id="146" name="Google Shape;146;p14"/>
          <p:cNvPicPr preferRelativeResize="0"/>
          <p:nvPr/>
        </p:nvPicPr>
        <p:blipFill rotWithShape="1">
          <a:blip r:embed="rId8">
            <a:alphaModFix/>
          </a:blip>
          <a:srcRect b="0" l="0" r="0" t="0"/>
          <a:stretch/>
        </p:blipFill>
        <p:spPr>
          <a:xfrm>
            <a:off x="1939157" y="3048000"/>
            <a:ext cx="1281111" cy="1535112"/>
          </a:xfrm>
          <a:prstGeom prst="rect">
            <a:avLst/>
          </a:prstGeom>
          <a:noFill/>
          <a:ln>
            <a:noFill/>
          </a:ln>
        </p:spPr>
      </p:pic>
      <p:sp>
        <p:nvSpPr>
          <p:cNvPr id="147" name="Google Shape;147;p14"/>
          <p:cNvSpPr txBox="1"/>
          <p:nvPr/>
        </p:nvSpPr>
        <p:spPr>
          <a:xfrm>
            <a:off x="6858000" y="1323975"/>
            <a:ext cx="1752600" cy="579438"/>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CC9900"/>
              </a:buClr>
              <a:buSzPts val="800"/>
              <a:buFont typeface="Arial"/>
              <a:buNone/>
            </a:pPr>
            <a:r>
              <a:rPr b="1" i="0" lang="en-US" sz="3200" u="none" cap="none" strike="noStrike">
                <a:solidFill>
                  <a:srgbClr val="CC9900"/>
                </a:solidFill>
                <a:latin typeface="Arial"/>
                <a:ea typeface="Arial"/>
                <a:cs typeface="Arial"/>
                <a:sym typeface="Arial"/>
              </a:rPr>
              <a:t>Browns</a:t>
            </a:r>
            <a:endParaRPr/>
          </a:p>
        </p:txBody>
      </p:sp>
      <p:pic>
        <p:nvPicPr>
          <p:cNvPr descr="large%20water%20drop%20clipart" id="148" name="Google Shape;148;p14"/>
          <p:cNvPicPr preferRelativeResize="0"/>
          <p:nvPr/>
        </p:nvPicPr>
        <p:blipFill rotWithShape="1">
          <a:blip r:embed="rId9">
            <a:alphaModFix/>
          </a:blip>
          <a:srcRect b="0" l="0" r="0" t="0"/>
          <a:stretch/>
        </p:blipFill>
        <p:spPr>
          <a:xfrm>
            <a:off x="4449762" y="1974850"/>
            <a:ext cx="731837" cy="920749"/>
          </a:xfrm>
          <a:prstGeom prst="rect">
            <a:avLst/>
          </a:prstGeom>
          <a:noFill/>
          <a:ln>
            <a:noFill/>
          </a:ln>
        </p:spPr>
      </p:pic>
      <p:sp>
        <p:nvSpPr>
          <p:cNvPr id="149" name="Google Shape;149;p14"/>
          <p:cNvSpPr txBox="1"/>
          <p:nvPr/>
        </p:nvSpPr>
        <p:spPr>
          <a:xfrm>
            <a:off x="3733800" y="1400175"/>
            <a:ext cx="2057400" cy="579438"/>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6699FF"/>
              </a:buClr>
              <a:buSzPts val="800"/>
              <a:buFont typeface="Arial"/>
              <a:buNone/>
            </a:pPr>
            <a:r>
              <a:rPr b="1" i="0" lang="en-US" sz="3200" u="none" cap="none" strike="noStrike">
                <a:solidFill>
                  <a:srgbClr val="6699FF"/>
                </a:solidFill>
                <a:latin typeface="Arial"/>
                <a:ea typeface="Arial"/>
                <a:cs typeface="Arial"/>
                <a:sym typeface="Arial"/>
              </a:rPr>
              <a:t>Water</a:t>
            </a:r>
            <a:endParaRPr/>
          </a:p>
        </p:txBody>
      </p:sp>
      <p:sp>
        <p:nvSpPr>
          <p:cNvPr id="150" name="Google Shape;150;p14"/>
          <p:cNvSpPr txBox="1"/>
          <p:nvPr/>
        </p:nvSpPr>
        <p:spPr>
          <a:xfrm>
            <a:off x="3810000" y="3535362"/>
            <a:ext cx="1904999" cy="579436"/>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3200"/>
              <a:buFont typeface="Arial"/>
              <a:buNone/>
            </a:pPr>
            <a:r>
              <a:t/>
            </a:r>
            <a:endParaRPr b="1" i="0" sz="3200" u="none" cap="none" strike="noStrike">
              <a:solidFill>
                <a:schemeClr val="lt1"/>
              </a:solidFill>
              <a:latin typeface="Arial"/>
              <a:ea typeface="Arial"/>
              <a:cs typeface="Arial"/>
              <a:sym typeface="Arial"/>
            </a:endParaRPr>
          </a:p>
        </p:txBody>
      </p:sp>
      <p:sp>
        <p:nvSpPr>
          <p:cNvPr id="151" name="Google Shape;151;p14"/>
          <p:cNvSpPr txBox="1"/>
          <p:nvPr/>
        </p:nvSpPr>
        <p:spPr>
          <a:xfrm>
            <a:off x="4343400" y="5881687"/>
            <a:ext cx="990599" cy="519112"/>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804000"/>
              </a:buClr>
              <a:buSzPts val="700"/>
              <a:buFont typeface="Arial"/>
              <a:buNone/>
            </a:pPr>
            <a:r>
              <a:rPr b="1" i="0" lang="en-US" sz="2800" u="none" cap="none" strike="noStrike">
                <a:solidFill>
                  <a:srgbClr val="804000"/>
                </a:solidFill>
                <a:latin typeface="Arial"/>
                <a:ea typeface="Arial"/>
                <a:cs typeface="Arial"/>
                <a:sym typeface="Arial"/>
              </a:rPr>
              <a:t>Soil</a:t>
            </a:r>
            <a:endParaRPr/>
          </a:p>
        </p:txBody>
      </p:sp>
      <p:sp>
        <p:nvSpPr>
          <p:cNvPr id="152" name="Google Shape;152;p14"/>
          <p:cNvSpPr/>
          <p:nvPr/>
        </p:nvSpPr>
        <p:spPr>
          <a:xfrm>
            <a:off x="4008287" y="3381375"/>
            <a:ext cx="1639637" cy="973125"/>
          </a:xfrm>
          <a:prstGeom prst="rect">
            <a:avLst/>
          </a:prstGeom>
        </p:spPr>
        <p:txBody>
          <a:bodyPr>
            <a:prstTxWarp prst="textPlain"/>
          </a:bodyPr>
          <a:lstStyle/>
          <a:p>
            <a:pPr lvl="0" algn="ctr"/>
            <a:r>
              <a:rPr b="0" i="0">
                <a:ln cap="flat" cmpd="sng" w="9525">
                  <a:solidFill>
                    <a:srgbClr val="000000"/>
                  </a:solidFill>
                  <a:prstDash val="solid"/>
                  <a:round/>
                  <a:headEnd len="sm" w="sm" type="none"/>
                  <a:tailEnd len="sm" w="sm" type="none"/>
                </a:ln>
                <a:solidFill>
                  <a:srgbClr val="C0C0C0">
                    <a:alpha val="83529"/>
                  </a:srgbClr>
                </a:solidFill>
                <a:latin typeface="Impact"/>
              </a:rPr>
              <a:t>Air</a:t>
            </a:r>
          </a:p>
        </p:txBody>
      </p:sp>
      <p:pic>
        <p:nvPicPr>
          <p:cNvPr id="153" name="Google Shape;153;p14"/>
          <p:cNvPicPr preferRelativeResize="0"/>
          <p:nvPr/>
        </p:nvPicPr>
        <p:blipFill rotWithShape="1">
          <a:blip r:embed="rId10">
            <a:alphaModFix/>
          </a:blip>
          <a:srcRect b="0" l="0" r="0" t="0"/>
          <a:stretch/>
        </p:blipFill>
        <p:spPr>
          <a:xfrm>
            <a:off x="6627813" y="1965919"/>
            <a:ext cx="2122487" cy="2158999"/>
          </a:xfrm>
          <a:prstGeom prst="rect">
            <a:avLst/>
          </a:prstGeom>
          <a:noFill/>
          <a:ln>
            <a:noFill/>
          </a:ln>
        </p:spPr>
      </p:pic>
      <p:pic>
        <p:nvPicPr>
          <p:cNvPr descr="americanMulch" id="154" name="Google Shape;154;p14"/>
          <p:cNvPicPr preferRelativeResize="0"/>
          <p:nvPr/>
        </p:nvPicPr>
        <p:blipFill rotWithShape="1">
          <a:blip r:embed="rId11">
            <a:alphaModFix/>
          </a:blip>
          <a:srcRect b="0" l="0" r="0" t="0"/>
          <a:stretch/>
        </p:blipFill>
        <p:spPr>
          <a:xfrm>
            <a:off x="6850063" y="4099519"/>
            <a:ext cx="2293937" cy="1528762"/>
          </a:xfrm>
          <a:prstGeom prst="rect">
            <a:avLst/>
          </a:prstGeom>
          <a:noFill/>
          <a:ln>
            <a:noFill/>
          </a:ln>
        </p:spPr>
      </p:pic>
      <p:pic>
        <p:nvPicPr>
          <p:cNvPr descr="9-3-4-x-4-1-2-unbleached-natural-coffee-filter-12-cup-1000-cs" id="155" name="Google Shape;155;p14"/>
          <p:cNvPicPr preferRelativeResize="0"/>
          <p:nvPr/>
        </p:nvPicPr>
        <p:blipFill rotWithShape="1">
          <a:blip r:embed="rId12">
            <a:alphaModFix/>
          </a:blip>
          <a:srcRect b="0" l="0" r="0" t="0"/>
          <a:stretch/>
        </p:blipFill>
        <p:spPr>
          <a:xfrm>
            <a:off x="6400800" y="5431432"/>
            <a:ext cx="914400" cy="877887"/>
          </a:xfrm>
          <a:prstGeom prst="rect">
            <a:avLst/>
          </a:prstGeom>
          <a:noFill/>
          <a:ln>
            <a:noFill/>
          </a:ln>
        </p:spPr>
      </p:pic>
      <p:sp>
        <p:nvSpPr>
          <p:cNvPr id="156" name="Google Shape;156;p14"/>
          <p:cNvSpPr txBox="1"/>
          <p:nvPr>
            <p:ph type="title"/>
          </p:nvPr>
        </p:nvSpPr>
        <p:spPr>
          <a:xfrm>
            <a:off x="1828800" y="180181"/>
            <a:ext cx="6934199"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Compost Pile Ingredients</a:t>
            </a:r>
            <a:endParaRPr/>
          </a:p>
        </p:txBody>
      </p:sp>
      <p:sp>
        <p:nvSpPr>
          <p:cNvPr id="157" name="Google Shape;157;p14"/>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152"/>
                                        </p:tgtEl>
                                        <p:attrNameLst>
                                          <p:attrName>style.visibility</p:attrName>
                                        </p:attrNameLst>
                                      </p:cBhvr>
                                      <p:to>
                                        <p:strVal val="visible"/>
                                      </p:to>
                                    </p:set>
                                    <p:animEffect filter="fade" transition="in">
                                      <p:cBhvr>
                                        <p:cTn dur="1"/>
                                        <p:tgtEl>
                                          <p:spTgt spid="152"/>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62" name="Shape 162"/>
        <p:cNvGrpSpPr/>
        <p:nvPr/>
      </p:nvGrpSpPr>
      <p:grpSpPr>
        <a:xfrm>
          <a:off x="0" y="0"/>
          <a:ext cx="0" cy="0"/>
          <a:chOff x="0" y="0"/>
          <a:chExt cx="0" cy="0"/>
        </a:xfrm>
      </p:grpSpPr>
      <p:sp>
        <p:nvSpPr>
          <p:cNvPr id="163" name="Google Shape;163;p15"/>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164" name="Google Shape;164;p15"/>
          <p:cNvSpPr txBox="1"/>
          <p:nvPr>
            <p:ph type="title"/>
          </p:nvPr>
        </p:nvSpPr>
        <p:spPr>
          <a:xfrm>
            <a:off x="1828800" y="180181"/>
            <a:ext cx="5767536"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Ingredient #1: Greens </a:t>
            </a:r>
            <a:r>
              <a:rPr b="0" i="0" lang="en-US" sz="3000" u="none" cap="none" strike="noStrike">
                <a:solidFill>
                  <a:schemeClr val="dk2"/>
                </a:solidFill>
                <a:latin typeface="Gill Sans"/>
                <a:ea typeface="Gill Sans"/>
                <a:cs typeface="Gill Sans"/>
                <a:sym typeface="Gill Sans"/>
              </a:rPr>
              <a:t>(~50%)</a:t>
            </a:r>
            <a:endParaRPr/>
          </a:p>
        </p:txBody>
      </p:sp>
      <p:sp>
        <p:nvSpPr>
          <p:cNvPr id="165" name="Google Shape;165;p15"/>
          <p:cNvSpPr txBox="1"/>
          <p:nvPr/>
        </p:nvSpPr>
        <p:spPr>
          <a:xfrm>
            <a:off x="323528" y="1484783"/>
            <a:ext cx="5184575" cy="4955203"/>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1" i="0" lang="en-US" sz="2400" u="none" cap="none" strike="noStrike">
                <a:solidFill>
                  <a:schemeClr val="dk1"/>
                </a:solidFill>
                <a:latin typeface="Arial"/>
                <a:ea typeface="Arial"/>
                <a:cs typeface="Arial"/>
                <a:sym typeface="Arial"/>
              </a:rPr>
              <a:t>Nitrogen-rich organic material</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The majority of our kitchen waste</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Green yard waste</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Nitrogen is food for fungi and bacteria</a:t>
            </a:r>
            <a:endParaRPr/>
          </a:p>
          <a:p>
            <a:pPr indent="0" lvl="0" marL="0" marR="0" rtl="0" algn="l">
              <a:lnSpc>
                <a:spcPct val="100000"/>
              </a:lnSpc>
              <a:spcBef>
                <a:spcPts val="0"/>
              </a:spcBef>
              <a:spcAft>
                <a:spcPts val="0"/>
              </a:spcAft>
              <a:buClr>
                <a:srgbClr val="000000"/>
              </a:buClr>
              <a:buSzPts val="2000"/>
              <a:buFont typeface="Arial"/>
              <a:buNone/>
            </a:pPr>
            <a:r>
              <a:t/>
            </a:r>
            <a:endParaRPr b="0" i="0" sz="20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Examples:</a:t>
            </a:r>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Disease-free green leaves and stems, grass clippings, weeds (before they go to seed), vegetable/fruit peels and scraps, coffee grounds, tea bags, flowers, fleshy roots, leguminous plants </a:t>
            </a:r>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Herbivore manures: cow, poultry/bird, rabbit, horse droppings and cage cleanings (none from meat-eating animals)</a:t>
            </a:r>
            <a:endParaRPr/>
          </a:p>
        </p:txBody>
      </p:sp>
      <p:pic>
        <p:nvPicPr>
          <p:cNvPr id="166" name="Google Shape;166;p15"/>
          <p:cNvPicPr preferRelativeResize="0"/>
          <p:nvPr/>
        </p:nvPicPr>
        <p:blipFill rotWithShape="1">
          <a:blip r:embed="rId3">
            <a:alphaModFix/>
          </a:blip>
          <a:srcRect b="0" l="0" r="0" t="0"/>
          <a:stretch/>
        </p:blipFill>
        <p:spPr>
          <a:xfrm>
            <a:off x="5811298" y="1412775"/>
            <a:ext cx="2905961" cy="2304256"/>
          </a:xfrm>
          <a:prstGeom prst="rect">
            <a:avLst/>
          </a:prstGeom>
          <a:noFill/>
          <a:ln>
            <a:noFill/>
          </a:ln>
        </p:spPr>
      </p:pic>
      <p:pic>
        <p:nvPicPr>
          <p:cNvPr id="167" name="Google Shape;167;p15"/>
          <p:cNvPicPr preferRelativeResize="0"/>
          <p:nvPr/>
        </p:nvPicPr>
        <p:blipFill rotWithShape="1">
          <a:blip r:embed="rId4">
            <a:alphaModFix/>
          </a:blip>
          <a:srcRect b="0" l="0" r="0" t="0"/>
          <a:stretch/>
        </p:blipFill>
        <p:spPr>
          <a:xfrm>
            <a:off x="5530717" y="4005064"/>
            <a:ext cx="3173112" cy="2232248"/>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p:cSld>
    <p:spTree>
      <p:nvGrpSpPr>
        <p:cNvPr id="172" name="Shape 172"/>
        <p:cNvGrpSpPr/>
        <p:nvPr/>
      </p:nvGrpSpPr>
      <p:grpSpPr>
        <a:xfrm>
          <a:off x="0" y="0"/>
          <a:ext cx="0" cy="0"/>
          <a:chOff x="0" y="0"/>
          <a:chExt cx="0" cy="0"/>
        </a:xfrm>
      </p:grpSpPr>
      <p:sp>
        <p:nvSpPr>
          <p:cNvPr id="173" name="Google Shape;173;p16"/>
          <p:cNvSpPr txBox="1"/>
          <p:nvPr>
            <p:ph idx="12" type="sldNum"/>
          </p:nvPr>
        </p:nvSpPr>
        <p:spPr>
          <a:xfrm>
            <a:off x="6553200" y="6245225"/>
            <a:ext cx="2133599" cy="476249"/>
          </a:xfrm>
          <a:prstGeom prst="rect">
            <a:avLst/>
          </a:prstGeom>
          <a:noFill/>
          <a:ln>
            <a:noFill/>
          </a:ln>
        </p:spPr>
        <p:txBody>
          <a:bodyPr anchorCtr="0" anchor="t" bIns="45700" lIns="91425" spcFirstLastPara="1" rIns="91425" wrap="square" tIns="45700">
            <a:noAutofit/>
          </a:bodyPr>
          <a:lstStyle/>
          <a:p>
            <a:pPr indent="0" lvl="0" marL="0" marR="0" rtl="0" algn="r">
              <a:lnSpc>
                <a:spcPct val="100000"/>
              </a:lnSpc>
              <a:spcBef>
                <a:spcPts val="0"/>
              </a:spcBef>
              <a:spcAft>
                <a:spcPts val="0"/>
              </a:spcAft>
              <a:buClr>
                <a:schemeClr val="dk1"/>
              </a:buClr>
              <a:buSzPts val="350"/>
              <a:buFont typeface="Arial"/>
              <a:buNone/>
            </a:pPr>
            <a:fld id="{00000000-1234-1234-1234-123412341234}" type="slidenum">
              <a:rPr b="0" i="0" lang="en-US" sz="1400" u="none" cap="none" strike="noStrike">
                <a:solidFill>
                  <a:schemeClr val="dk1"/>
                </a:solidFill>
                <a:latin typeface="Arial"/>
                <a:ea typeface="Arial"/>
                <a:cs typeface="Arial"/>
                <a:sym typeface="Arial"/>
              </a:rPr>
              <a:t>‹#›</a:t>
            </a:fld>
            <a:endParaRPr b="0" i="0" sz="1400" u="none" cap="none" strike="noStrike">
              <a:solidFill>
                <a:schemeClr val="dk1"/>
              </a:solidFill>
              <a:latin typeface="Arial"/>
              <a:ea typeface="Arial"/>
              <a:cs typeface="Arial"/>
              <a:sym typeface="Arial"/>
            </a:endParaRPr>
          </a:p>
        </p:txBody>
      </p:sp>
      <p:sp>
        <p:nvSpPr>
          <p:cNvPr id="174" name="Google Shape;174;p16"/>
          <p:cNvSpPr txBox="1"/>
          <p:nvPr>
            <p:ph type="title"/>
          </p:nvPr>
        </p:nvSpPr>
        <p:spPr>
          <a:xfrm>
            <a:off x="1828800" y="180181"/>
            <a:ext cx="5767536" cy="944561"/>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chemeClr val="dk2"/>
              </a:buClr>
              <a:buSzPts val="900"/>
              <a:buFont typeface="Gill Sans"/>
              <a:buNone/>
            </a:pPr>
            <a:r>
              <a:rPr b="0" i="0" lang="en-US" sz="3600" u="none" cap="none" strike="noStrike">
                <a:solidFill>
                  <a:schemeClr val="dk2"/>
                </a:solidFill>
                <a:latin typeface="Gill Sans"/>
                <a:ea typeface="Gill Sans"/>
                <a:cs typeface="Gill Sans"/>
                <a:sym typeface="Gill Sans"/>
              </a:rPr>
              <a:t>Ingredient #2: Browns </a:t>
            </a:r>
            <a:r>
              <a:rPr b="0" i="0" lang="en-US" sz="3000" u="none" cap="none" strike="noStrike">
                <a:solidFill>
                  <a:schemeClr val="dk1"/>
                </a:solidFill>
                <a:latin typeface="Gill Sans"/>
                <a:ea typeface="Gill Sans"/>
                <a:cs typeface="Gill Sans"/>
                <a:sym typeface="Gill Sans"/>
              </a:rPr>
              <a:t>(~50%)</a:t>
            </a:r>
            <a:endParaRPr/>
          </a:p>
        </p:txBody>
      </p:sp>
      <p:sp>
        <p:nvSpPr>
          <p:cNvPr id="175" name="Google Shape;175;p16"/>
          <p:cNvSpPr txBox="1"/>
          <p:nvPr/>
        </p:nvSpPr>
        <p:spPr>
          <a:xfrm>
            <a:off x="323528" y="1340767"/>
            <a:ext cx="4752527" cy="5262979"/>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600"/>
              <a:buFont typeface="Arial"/>
              <a:buNone/>
            </a:pPr>
            <a:r>
              <a:rPr b="1" i="0" lang="en-US" sz="2400" u="none" cap="none" strike="noStrike">
                <a:solidFill>
                  <a:schemeClr val="dk1"/>
                </a:solidFill>
                <a:latin typeface="Arial"/>
                <a:ea typeface="Arial"/>
                <a:cs typeface="Arial"/>
                <a:sym typeface="Arial"/>
              </a:rPr>
              <a:t>Carbon-rich organic material</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Dry, dead yard waste</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Brown, woody plant material</a:t>
            </a:r>
            <a:endParaRPr/>
          </a:p>
          <a:p>
            <a:pPr indent="-342900" lvl="0" marL="342900" marR="0" rtl="0" algn="l">
              <a:lnSpc>
                <a:spcPct val="100000"/>
              </a:lnSpc>
              <a:spcBef>
                <a:spcPts val="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Carbon is food for fungi and bacteria</a:t>
            </a:r>
            <a:endParaRPr/>
          </a:p>
          <a:p>
            <a:pPr indent="0" lvl="0" marL="0" marR="0" rtl="0" algn="l">
              <a:lnSpc>
                <a:spcPct val="100000"/>
              </a:lnSpc>
              <a:spcBef>
                <a:spcPts val="0"/>
              </a:spcBef>
              <a:spcAft>
                <a:spcPts val="0"/>
              </a:spcAft>
              <a:buClr>
                <a:srgbClr val="000000"/>
              </a:buClr>
              <a:buSzPts val="1100"/>
              <a:buFont typeface="Arial"/>
              <a:buNone/>
            </a:pPr>
            <a:r>
              <a:t/>
            </a:r>
            <a:endParaRPr b="0" i="0" sz="1100" u="none" cap="none" strike="noStrike">
              <a:solidFill>
                <a:schemeClr val="dk1"/>
              </a:solidFill>
              <a:latin typeface="Arial"/>
              <a:ea typeface="Arial"/>
              <a:cs typeface="Arial"/>
              <a:sym typeface="Arial"/>
            </a:endParaRPr>
          </a:p>
          <a:p>
            <a:pPr indent="0" lvl="0" marL="0" marR="0" rtl="0" algn="l">
              <a:lnSpc>
                <a:spcPct val="100000"/>
              </a:lnSpc>
              <a:spcBef>
                <a:spcPts val="0"/>
              </a:spcBef>
              <a:spcAft>
                <a:spcPts val="0"/>
              </a:spcAft>
              <a:buClr>
                <a:schemeClr val="dk1"/>
              </a:buClr>
              <a:buSzPts val="500"/>
              <a:buFont typeface="Arial"/>
              <a:buNone/>
            </a:pPr>
            <a:r>
              <a:rPr b="0" i="0" lang="en-US" sz="2000" u="none" cap="none" strike="noStrike">
                <a:solidFill>
                  <a:schemeClr val="dk1"/>
                </a:solidFill>
                <a:latin typeface="Arial"/>
                <a:ea typeface="Arial"/>
                <a:cs typeface="Arial"/>
                <a:sym typeface="Arial"/>
              </a:rPr>
              <a:t>Examples:</a:t>
            </a:r>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Dried leaves, evergreen needles, straw, coir (coconut husk), shredded woody stems/stalks/branches, dried tree/shrub prunings (a few stalks and thin branches provide good air pockets)</a:t>
            </a:r>
            <a:endParaRPr/>
          </a:p>
          <a:p>
            <a:pPr indent="-342900" lvl="0" marL="342900" marR="0" rtl="0" algn="l">
              <a:lnSpc>
                <a:spcPct val="100000"/>
              </a:lnSpc>
              <a:spcBef>
                <a:spcPts val="600"/>
              </a:spcBef>
              <a:spcAft>
                <a:spcPts val="0"/>
              </a:spcAft>
              <a:buClr>
                <a:schemeClr val="dk1"/>
              </a:buClr>
              <a:buSzPts val="2000"/>
              <a:buFont typeface="Arial"/>
              <a:buChar char="•"/>
            </a:pPr>
            <a:r>
              <a:rPr b="0" i="0" lang="en-US" sz="2000" u="none" cap="none" strike="noStrike">
                <a:solidFill>
                  <a:schemeClr val="dk1"/>
                </a:solidFill>
                <a:latin typeface="Arial"/>
                <a:ea typeface="Arial"/>
                <a:cs typeface="Arial"/>
                <a:sym typeface="Arial"/>
              </a:rPr>
              <a:t>Also, dryer and vacuum lint, wood chips, sawdust (from untreated wood) and shredded paper/cardboard — use sparingly</a:t>
            </a:r>
            <a:endParaRPr/>
          </a:p>
        </p:txBody>
      </p:sp>
      <p:pic>
        <p:nvPicPr>
          <p:cNvPr id="176" name="Google Shape;176;p16"/>
          <p:cNvPicPr preferRelativeResize="0"/>
          <p:nvPr/>
        </p:nvPicPr>
        <p:blipFill rotWithShape="1">
          <a:blip r:embed="rId3">
            <a:alphaModFix/>
          </a:blip>
          <a:srcRect b="0" l="0" r="0" t="0"/>
          <a:stretch/>
        </p:blipFill>
        <p:spPr>
          <a:xfrm>
            <a:off x="5335878" y="1268758"/>
            <a:ext cx="3412584" cy="2556145"/>
          </a:xfrm>
          <a:prstGeom prst="rect">
            <a:avLst/>
          </a:prstGeom>
          <a:noFill/>
          <a:ln>
            <a:noFill/>
          </a:ln>
        </p:spPr>
      </p:pic>
      <p:sp>
        <p:nvSpPr>
          <p:cNvPr id="177" name="Google Shape;177;p16"/>
          <p:cNvSpPr txBox="1"/>
          <p:nvPr/>
        </p:nvSpPr>
        <p:spPr>
          <a:xfrm>
            <a:off x="7164300" y="3974601"/>
            <a:ext cx="1584300" cy="2308500"/>
          </a:xfrm>
          <a:prstGeom prst="rect">
            <a:avLst/>
          </a:prstGeom>
          <a:solidFill>
            <a:srgbClr val="8AC6CC"/>
          </a:solidFill>
          <a:ln cap="flat" cmpd="sng" w="9525">
            <a:solidFill>
              <a:srgbClr val="B5DADD"/>
            </a:solidFill>
            <a:prstDash val="solid"/>
            <a:round/>
            <a:headEnd len="sm" w="sm" type="none"/>
            <a:tailEnd len="sm" w="sm" type="none"/>
          </a:ln>
          <a:effectLst>
            <a:outerShdw blurRad="39999" rotWithShape="0" dir="5400000" dist="20000">
              <a:srgbClr val="000000">
                <a:alpha val="37254"/>
              </a:srgbClr>
            </a:outerShdw>
          </a:effectLst>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600"/>
              <a:buFont typeface="Arial"/>
              <a:buNone/>
            </a:pPr>
            <a:r>
              <a:t/>
            </a:r>
            <a:endParaRPr b="0" i="0" sz="1600" u="none" cap="none" strike="noStrike">
              <a:solidFill>
                <a:schemeClr val="dk1"/>
              </a:solidFill>
              <a:latin typeface="Gill Sans"/>
              <a:ea typeface="Gill Sans"/>
              <a:cs typeface="Gill Sans"/>
              <a:sym typeface="Gill Sans"/>
            </a:endParaRPr>
          </a:p>
          <a:p>
            <a:pPr indent="0" lvl="0" marL="0" marR="0" rtl="0" algn="ctr">
              <a:lnSpc>
                <a:spcPct val="100000"/>
              </a:lnSpc>
              <a:spcBef>
                <a:spcPts val="0"/>
              </a:spcBef>
              <a:spcAft>
                <a:spcPts val="0"/>
              </a:spcAft>
              <a:buClr>
                <a:schemeClr val="dk1"/>
              </a:buClr>
              <a:buSzPts val="400"/>
              <a:buFont typeface="Gill Sans"/>
              <a:buNone/>
            </a:pPr>
            <a:r>
              <a:rPr b="0" i="0" lang="en-US" sz="1600" u="none" cap="none" strike="noStrike">
                <a:solidFill>
                  <a:schemeClr val="dk1"/>
                </a:solidFill>
                <a:latin typeface="Gill Sans"/>
                <a:ea typeface="Gill Sans"/>
                <a:cs typeface="Gill Sans"/>
                <a:sym typeface="Gill Sans"/>
              </a:rPr>
              <a:t>Did you know whole or crushed egg shells can go into a compost pile? It’s a good calcium source!</a:t>
            </a:r>
            <a:endParaRPr/>
          </a:p>
        </p:txBody>
      </p:sp>
      <p:pic>
        <p:nvPicPr>
          <p:cNvPr descr="Screen shot 2014-07-09 at 7.20.23 PM.png" id="178" name="Google Shape;178;p16"/>
          <p:cNvPicPr preferRelativeResize="0"/>
          <p:nvPr/>
        </p:nvPicPr>
        <p:blipFill rotWithShape="1">
          <a:blip r:embed="rId4">
            <a:alphaModFix/>
          </a:blip>
          <a:srcRect b="0" l="0" r="0" t="0"/>
          <a:stretch/>
        </p:blipFill>
        <p:spPr>
          <a:xfrm>
            <a:off x="5364087" y="3997737"/>
            <a:ext cx="1656183" cy="2308620"/>
          </a:xfrm>
          <a:prstGeom prst="rect">
            <a:avLst/>
          </a:prstGeom>
          <a:noFill/>
          <a:ln>
            <a:noFill/>
          </a:ln>
        </p:spPr>
      </p:pic>
    </p:spTree>
  </p:cSld>
  <p:clrMapOvr>
    <a:masterClrMapping/>
  </p:clrMapOvr>
</p:sld>
</file>

<file path=ppt/theme/theme1.xml><?xml version="1.0" encoding="utf-8"?>
<a:theme xmlns:a="http://schemas.openxmlformats.org/drawingml/2006/main" xmlns:r="http://schemas.openxmlformats.org/officeDocument/2006/relationships"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Custom Theme">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6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