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8" r:id="rId5"/>
    <p:sldId id="259" r:id="rId6"/>
    <p:sldId id="288" r:id="rId7"/>
    <p:sldId id="711" r:id="rId8"/>
    <p:sldId id="289" r:id="rId9"/>
    <p:sldId id="709" r:id="rId10"/>
    <p:sldId id="716" r:id="rId11"/>
    <p:sldId id="710" r:id="rId12"/>
    <p:sldId id="272" r:id="rId13"/>
    <p:sldId id="277" r:id="rId14"/>
    <p:sldId id="712" r:id="rId15"/>
    <p:sldId id="715" r:id="rId16"/>
    <p:sldId id="714" r:id="rId17"/>
    <p:sldId id="717" r:id="rId18"/>
    <p:sldId id="286" r:id="rId19"/>
    <p:sldId id="719" r:id="rId20"/>
    <p:sldId id="718" r:id="rId21"/>
    <p:sldId id="721" r:id="rId22"/>
    <p:sldId id="722" r:id="rId23"/>
    <p:sldId id="723" r:id="rId24"/>
    <p:sldId id="724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B0DDA-7A9A-4869-A35E-C7952FD18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7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2CE5C-6754-406E-A938-3A7E4D70B5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09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2F2DD-7C9D-4333-9564-D4AE86EC0B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3498D-5CA4-40F7-B75F-06CB40E8BC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5AE1A-F463-43EF-B251-BF15659B5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2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161E1-37DA-4DBB-AF81-3098BA10F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7EB3E-3CD5-440C-86B3-C9CE52657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A6F9D-4807-4478-B693-3D25B1DBC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9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57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3DA8C56D-5182-49EE-BD8B-3323DF7456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41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7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93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08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34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11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411AC-DEBE-4BBC-9423-F2B4AC955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5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EF960-0AFF-4DBE-B2AE-DA591599E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1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0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3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9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3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66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8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89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08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7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4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0FB5-2B95-4DC7-8194-1E134742347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341F-BC8A-40B5-B2FE-7D641A41B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AD223C2-C31E-4E7C-8302-C8B09900036F}" type="datetimeFigureOut">
              <a:rPr lang="en-US" smtClean="0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48EDC58-A59A-4CB3-A206-8F5081A838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01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9EBA-B183-427D-BB3E-43DEEB5AC9A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1B39-3986-4953-B613-201A7B33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of Strawberry Production in Fusarium Infested Soil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Joji Muramoto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UC Santa Cruz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February 14, 2019</a:t>
            </a:r>
          </a:p>
        </p:txBody>
      </p:sp>
    </p:spTree>
    <p:extLst>
      <p:ext uri="{BB962C8B-B14F-4D97-AF65-F5344CB8AC3E}">
        <p14:creationId xmlns:p14="http://schemas.microsoft.com/office/powerpoint/2010/main" val="1986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Plastic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Silver				Green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848" y="2555081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0" y="2514600"/>
            <a:ext cx="3967163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972" y="96520"/>
            <a:ext cx="7772400" cy="1470025"/>
          </a:xfrm>
        </p:spPr>
        <p:txBody>
          <a:bodyPr/>
          <a:lstStyle/>
          <a:p>
            <a:r>
              <a:rPr lang="en-US" dirty="0"/>
              <a:t>Soil temperature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557" y="1752600"/>
            <a:ext cx="4370472" cy="4515088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TidbiT</a:t>
            </a:r>
            <a:r>
              <a:rPr lang="en-US" sz="2800" dirty="0">
                <a:solidFill>
                  <a:schemeClr val="bg1"/>
                </a:solidFill>
              </a:rPr>
              <a:t> temperature dataloggers (every 30 min)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Tarp: Green vs. Silver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6” depth (11/2/17-8/30/18) vs. 	2” depth (2/21-8/30/18)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South bed side vs. North bed side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2” from the bed shoulders at chloropicrin plots</a:t>
            </a:r>
          </a:p>
        </p:txBody>
      </p:sp>
      <p:pic>
        <p:nvPicPr>
          <p:cNvPr id="5" name="Picture 4" descr="A close up of a brick building&#10;&#10;Description automatically generated">
            <a:extLst>
              <a:ext uri="{FF2B5EF4-FFF2-40B4-BE49-F238E27FC236}">
                <a16:creationId xmlns="" xmlns:a16="http://schemas.microsoft.com/office/drawing/2014/main" id="{AC20A359-B111-49CE-8215-70BC821B9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4154671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A7A920-9856-4B1E-8CA0-8CCEDAD19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00" t="19893" r="39000" b="14158"/>
          <a:stretch/>
        </p:blipFill>
        <p:spPr>
          <a:xfrm>
            <a:off x="4800600" y="1963420"/>
            <a:ext cx="1295400" cy="14897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C35D7DB-5C18-4FA0-A604-F714985310FE}"/>
              </a:ext>
            </a:extLst>
          </p:cNvPr>
          <p:cNvGrpSpPr/>
          <p:nvPr/>
        </p:nvGrpSpPr>
        <p:grpSpPr>
          <a:xfrm>
            <a:off x="7342272" y="3682722"/>
            <a:ext cx="1306428" cy="1200309"/>
            <a:chOff x="7342272" y="3682722"/>
            <a:chExt cx="1306428" cy="1200309"/>
          </a:xfrm>
        </p:grpSpPr>
        <p:sp>
          <p:nvSpPr>
            <p:cNvPr id="7" name="Star: 4 Points 6">
              <a:extLst>
                <a:ext uri="{FF2B5EF4-FFF2-40B4-BE49-F238E27FC236}">
                  <a16:creationId xmlns="" xmlns:a16="http://schemas.microsoft.com/office/drawing/2014/main" id="{CC352F28-8BF3-48D7-8C47-343BC7BFE1AA}"/>
                </a:ext>
              </a:extLst>
            </p:cNvPr>
            <p:cNvSpPr/>
            <p:nvPr/>
          </p:nvSpPr>
          <p:spPr>
            <a:xfrm>
              <a:off x="7696200" y="4038600"/>
              <a:ext cx="533400" cy="533400"/>
            </a:xfrm>
            <a:prstGeom prst="star4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6C50A2F-31CA-4F84-8E81-4A8FC2FA077C}"/>
                </a:ext>
              </a:extLst>
            </p:cNvPr>
            <p:cNvSpPr txBox="1"/>
            <p:nvPr/>
          </p:nvSpPr>
          <p:spPr>
            <a:xfrm>
              <a:off x="7833360" y="368272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B7CBB6C-3B1C-4789-9F8A-4015874EBA19}"/>
                </a:ext>
              </a:extLst>
            </p:cNvPr>
            <p:cNvSpPr txBox="1"/>
            <p:nvPr/>
          </p:nvSpPr>
          <p:spPr>
            <a:xfrm>
              <a:off x="7839710" y="4513699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6DCC610-1D47-4D91-8D94-850B2E727E8C}"/>
                </a:ext>
              </a:extLst>
            </p:cNvPr>
            <p:cNvSpPr txBox="1"/>
            <p:nvPr/>
          </p:nvSpPr>
          <p:spPr>
            <a:xfrm>
              <a:off x="8267700" y="4120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ED6E42D-9F13-4F75-9D94-2D93D3C711B2}"/>
                </a:ext>
              </a:extLst>
            </p:cNvPr>
            <p:cNvSpPr txBox="1"/>
            <p:nvPr/>
          </p:nvSpPr>
          <p:spPr>
            <a:xfrm>
              <a:off x="7342272" y="4131191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5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716E3-730B-43D1-939A-E4FCE3B5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05FAE3-1D96-49EE-B13A-AA1A8FB59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12FFBC-078F-48A8-826A-43DC2FFE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4" y="220120"/>
            <a:ext cx="8748135" cy="6351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8F32B9-3A3A-4BE5-9301-1604F0F2972E}"/>
              </a:ext>
            </a:extLst>
          </p:cNvPr>
          <p:cNvSpPr txBox="1"/>
          <p:nvPr/>
        </p:nvSpPr>
        <p:spPr>
          <a:xfrm>
            <a:off x="4038600" y="442985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Green: Ave. 63.3 (Min. 42.4 – Max. 80.5)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A8E1F9-5F93-45A1-80C5-FD1F6BF98517}"/>
              </a:ext>
            </a:extLst>
          </p:cNvPr>
          <p:cNvSpPr txBox="1"/>
          <p:nvPr/>
        </p:nvSpPr>
        <p:spPr>
          <a:xfrm>
            <a:off x="4114800" y="477378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Silver: Ave. 62.3 (Min. 43.0 – Max. 78.3)</a:t>
            </a:r>
          </a:p>
        </p:txBody>
      </p:sp>
    </p:spTree>
    <p:extLst>
      <p:ext uri="{BB962C8B-B14F-4D97-AF65-F5344CB8AC3E}">
        <p14:creationId xmlns:p14="http://schemas.microsoft.com/office/powerpoint/2010/main" val="34179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716E3-730B-43D1-939A-E4FCE3B5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05FAE3-1D96-49EE-B13A-AA1A8FB59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12FFBC-078F-48A8-826A-43DC2FFE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4" y="220120"/>
            <a:ext cx="8748135" cy="6351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1B7F49D-A4B5-4BB1-B01D-4E3F42F1F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4" y="220121"/>
            <a:ext cx="8755097" cy="63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940655-28B2-4F41-B428-BD9CD729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soil temperature</a:t>
            </a:r>
            <a:br>
              <a:rPr lang="en-US" dirty="0"/>
            </a:br>
            <a:r>
              <a:rPr lang="en-US" sz="3600" dirty="0"/>
              <a:t>(2/21/18 – 8/30/18)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CA2784-485F-42BF-9BD6-4249E149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82435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B779B2-32D4-411B-B87E-C45AE4B6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09"/>
            <a:ext cx="9144000" cy="6633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7C176A-4EE6-4CC9-ACD5-D6A7C4BCF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78" y="1295400"/>
            <a:ext cx="3325822" cy="181956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E2208BF2-AA2C-4FE0-9BE7-DB2B58DF0C32}"/>
              </a:ext>
            </a:extLst>
          </p:cNvPr>
          <p:cNvCxnSpPr/>
          <p:nvPr/>
        </p:nvCxnSpPr>
        <p:spPr>
          <a:xfrm flipH="1">
            <a:off x="6629400" y="1219200"/>
            <a:ext cx="762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C6DCAC6-AF5C-4644-A119-072F459F2FFE}"/>
              </a:ext>
            </a:extLst>
          </p:cNvPr>
          <p:cNvCxnSpPr>
            <a:cxnSpLocks/>
          </p:cNvCxnSpPr>
          <p:nvPr/>
        </p:nvCxnSpPr>
        <p:spPr>
          <a:xfrm flipH="1">
            <a:off x="6629400" y="1219200"/>
            <a:ext cx="762000" cy="98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45BC40E-7F82-4ED2-9EF2-FA2BAAFF7231}"/>
              </a:ext>
            </a:extLst>
          </p:cNvPr>
          <p:cNvCxnSpPr>
            <a:cxnSpLocks/>
          </p:cNvCxnSpPr>
          <p:nvPr/>
        </p:nvCxnSpPr>
        <p:spPr>
          <a:xfrm flipH="1" flipV="1">
            <a:off x="6520180" y="2016990"/>
            <a:ext cx="871220" cy="188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835F2F8-C63C-4856-A5BA-9490FECB944D}"/>
              </a:ext>
            </a:extLst>
          </p:cNvPr>
          <p:cNvCxnSpPr>
            <a:cxnSpLocks/>
          </p:cNvCxnSpPr>
          <p:nvPr/>
        </p:nvCxnSpPr>
        <p:spPr>
          <a:xfrm flipH="1">
            <a:off x="6601460" y="2205181"/>
            <a:ext cx="789940" cy="233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B7AB76-74F4-48D3-A830-13BD24856A6F}"/>
              </a:ext>
            </a:extLst>
          </p:cNvPr>
          <p:cNvSpPr txBox="1"/>
          <p:nvPr/>
        </p:nvSpPr>
        <p:spPr>
          <a:xfrm>
            <a:off x="6705600" y="374755"/>
            <a:ext cx="2014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</a:t>
            </a:r>
          </a:p>
          <a:p>
            <a:r>
              <a:rPr lang="en-US" dirty="0"/>
              <a:t>(Top: South, Bottom: North)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B002B9-F63E-43EE-9EF8-38BA4F48385B}"/>
              </a:ext>
            </a:extLst>
          </p:cNvPr>
          <p:cNvSpPr txBox="1"/>
          <p:nvPr/>
        </p:nvSpPr>
        <p:spPr>
          <a:xfrm>
            <a:off x="7376160" y="1984760"/>
            <a:ext cx="169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Silver</a:t>
            </a:r>
          </a:p>
          <a:p>
            <a:r>
              <a:rPr lang="en-US" dirty="0"/>
              <a:t>(Top: South, Bottom; North)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17237DA-2BE1-4735-8E71-44AAC06EEB4F}"/>
              </a:ext>
            </a:extLst>
          </p:cNvPr>
          <p:cNvGrpSpPr/>
          <p:nvPr/>
        </p:nvGrpSpPr>
        <p:grpSpPr>
          <a:xfrm>
            <a:off x="1676400" y="3114962"/>
            <a:ext cx="7071360" cy="1761838"/>
            <a:chOff x="1676400" y="3114962"/>
            <a:chExt cx="7071360" cy="1761838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45E7CFB5-CBDF-431C-9C4F-D54712244885}"/>
                </a:ext>
              </a:extLst>
            </p:cNvPr>
            <p:cNvGrpSpPr/>
            <p:nvPr/>
          </p:nvGrpSpPr>
          <p:grpSpPr>
            <a:xfrm>
              <a:off x="1676400" y="4202668"/>
              <a:ext cx="2743200" cy="674132"/>
              <a:chOff x="1676400" y="4202668"/>
              <a:chExt cx="2743200" cy="674132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="" xmlns:a16="http://schemas.microsoft.com/office/drawing/2014/main" id="{DA81AB07-12CE-4577-8538-5FB5541FD4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800" y="4572000"/>
                <a:ext cx="838200" cy="304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A45C6054-699C-4B13-8599-AC236E844A7D}"/>
                  </a:ext>
                </a:extLst>
              </p:cNvPr>
              <p:cNvSpPr txBox="1"/>
              <p:nvPr/>
            </p:nvSpPr>
            <p:spPr>
              <a:xfrm>
                <a:off x="1676400" y="4202668"/>
                <a:ext cx="27432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Av. Difference in April: 107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0E300020-140E-4151-8CEA-8028A0C6510B}"/>
                </a:ext>
              </a:extLst>
            </p:cNvPr>
            <p:cNvGrpSpPr/>
            <p:nvPr/>
          </p:nvGrpSpPr>
          <p:grpSpPr>
            <a:xfrm>
              <a:off x="6004560" y="3114962"/>
              <a:ext cx="2743200" cy="834949"/>
              <a:chOff x="6004560" y="3114962"/>
              <a:chExt cx="2743200" cy="8349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C8BE536B-E9B6-4958-85D3-A2419AD7A83C}"/>
                  </a:ext>
                </a:extLst>
              </p:cNvPr>
              <p:cNvSpPr txBox="1"/>
              <p:nvPr/>
            </p:nvSpPr>
            <p:spPr>
              <a:xfrm>
                <a:off x="6004560" y="3580579"/>
                <a:ext cx="274320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Av. Difference in July: 262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="" xmlns:a16="http://schemas.microsoft.com/office/drawing/2014/main" id="{ECCD8791-1AAE-4063-8562-92A33672CE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04560" y="3114962"/>
                <a:ext cx="853440" cy="4656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740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Soil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 in average soil temp at 6” depth</a:t>
            </a:r>
          </a:p>
          <a:p>
            <a:pPr lvl="1"/>
            <a:r>
              <a:rPr lang="en-US" dirty="0"/>
              <a:t>Green &gt; Silver </a:t>
            </a:r>
          </a:p>
          <a:p>
            <a:pPr lvl="2"/>
            <a:r>
              <a:rPr lang="en-US" dirty="0"/>
              <a:t>South side: 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F, North side: 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</a:t>
            </a:r>
          </a:p>
          <a:p>
            <a:pPr lvl="1"/>
            <a:r>
              <a:rPr lang="en-US" dirty="0"/>
              <a:t>South &gt; North</a:t>
            </a:r>
          </a:p>
          <a:p>
            <a:pPr lvl="2"/>
            <a:r>
              <a:rPr lang="en-US" dirty="0"/>
              <a:t>Green: 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F, Silver: 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F</a:t>
            </a:r>
          </a:p>
          <a:p>
            <a:r>
              <a:rPr lang="en-US" dirty="0"/>
              <a:t>Degree day at 6” depth</a:t>
            </a:r>
          </a:p>
          <a:p>
            <a:pPr lvl="1"/>
            <a:r>
              <a:rPr lang="en-US" dirty="0"/>
              <a:t>Green &gt; Silver </a:t>
            </a:r>
          </a:p>
          <a:p>
            <a:pPr lvl="2"/>
            <a:r>
              <a:rPr lang="en-US" dirty="0"/>
              <a:t>Ave. 107 degree day in April</a:t>
            </a:r>
          </a:p>
          <a:p>
            <a:pPr lvl="2"/>
            <a:r>
              <a:rPr lang="en-US" dirty="0"/>
              <a:t>Ave. 262 degree day in July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69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" y="785131"/>
            <a:ext cx="9036424" cy="2666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/>
              <a:t>Soil water sampling + Water balance residual method </a:t>
            </a:r>
            <a:r>
              <a:rPr lang="en-US" sz="2000" i="1" dirty="0"/>
              <a:t>(Cahn et al., 2011)</a:t>
            </a:r>
            <a:endParaRPr lang="en-US" sz="2400" i="1" dirty="0"/>
          </a:p>
          <a:p>
            <a:pPr lvl="1"/>
            <a:r>
              <a:rPr lang="en-US" i="1" dirty="0"/>
              <a:t>Sample leachate at 24” depth after each irrigation and rain event</a:t>
            </a:r>
            <a:endParaRPr lang="en-US" sz="400" i="1" dirty="0"/>
          </a:p>
          <a:p>
            <a:pPr lvl="1"/>
            <a:r>
              <a:rPr lang="en-US" i="1" dirty="0"/>
              <a:t>Leach NO</a:t>
            </a:r>
            <a:r>
              <a:rPr lang="en-US" i="1" baseline="-25000" dirty="0"/>
              <a:t>3</a:t>
            </a:r>
            <a:r>
              <a:rPr lang="en-US" i="1" dirty="0"/>
              <a:t>-N (</a:t>
            </a:r>
            <a:r>
              <a:rPr lang="en-US" i="1" dirty="0" err="1"/>
              <a:t>lb</a:t>
            </a:r>
            <a:r>
              <a:rPr lang="en-US" i="1" dirty="0"/>
              <a:t>/ac) = NO</a:t>
            </a:r>
            <a:r>
              <a:rPr lang="en-US" i="1" baseline="-25000" dirty="0"/>
              <a:t>3</a:t>
            </a:r>
            <a:r>
              <a:rPr lang="en-US" i="1" dirty="0"/>
              <a:t>-N in leachate </a:t>
            </a:r>
            <a:r>
              <a:rPr lang="en-US" sz="1800" i="1" dirty="0"/>
              <a:t>(mg/L) </a:t>
            </a:r>
            <a:r>
              <a:rPr lang="en-US" i="1" dirty="0"/>
              <a:t>x Amount of water leached </a:t>
            </a:r>
            <a:r>
              <a:rPr lang="en-US" sz="1800" i="1" dirty="0"/>
              <a:t>(L/acre)</a:t>
            </a:r>
            <a:r>
              <a:rPr lang="en-US" i="1" dirty="0"/>
              <a:t>**</a:t>
            </a:r>
          </a:p>
          <a:p>
            <a:pPr marL="457200" lvl="1" indent="0">
              <a:buNone/>
            </a:pPr>
            <a:r>
              <a:rPr lang="en-US" sz="1800" i="1" dirty="0"/>
              <a:t>** Water input – soil water retention (0”-24” depth) – evapotranspiration - runoff***</a:t>
            </a:r>
          </a:p>
          <a:p>
            <a:pPr marL="457200" lvl="1" indent="0">
              <a:buNone/>
            </a:pPr>
            <a:r>
              <a:rPr lang="en-US" sz="1800" i="1" dirty="0"/>
              <a:t>    *** Not measured in this project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067" y="30369"/>
            <a:ext cx="7886700" cy="750951"/>
          </a:xfrm>
        </p:spPr>
        <p:txBody>
          <a:bodyPr/>
          <a:lstStyle/>
          <a:p>
            <a:r>
              <a:rPr lang="en-US" dirty="0"/>
              <a:t>Nitrate leaching monitoring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9F0DA7E-FC56-4678-8962-626C67F3AE96}"/>
              </a:ext>
            </a:extLst>
          </p:cNvPr>
          <p:cNvSpPr txBox="1"/>
          <p:nvPr/>
        </p:nvSpPr>
        <p:spPr>
          <a:xfrm>
            <a:off x="280045" y="3693769"/>
            <a:ext cx="218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Soil moisture sensors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C8CBD03-B4C9-49B7-A613-B98D1E44024A}"/>
              </a:ext>
            </a:extLst>
          </p:cNvPr>
          <p:cNvGrpSpPr/>
          <p:nvPr/>
        </p:nvGrpSpPr>
        <p:grpSpPr>
          <a:xfrm>
            <a:off x="737295" y="3437131"/>
            <a:ext cx="3630706" cy="3055416"/>
            <a:chOff x="4911410" y="3623234"/>
            <a:chExt cx="3630706" cy="3055416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15E2A7E4-3EC9-41E0-A8E6-38A88B2A1F8F}"/>
                </a:ext>
              </a:extLst>
            </p:cNvPr>
            <p:cNvGrpSpPr/>
            <p:nvPr/>
          </p:nvGrpSpPr>
          <p:grpSpPr>
            <a:xfrm>
              <a:off x="4911410" y="3623234"/>
              <a:ext cx="3630706" cy="3055416"/>
              <a:chOff x="5126297" y="-49391"/>
              <a:chExt cx="3630706" cy="305541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61E6BCA8-D5A6-4A87-80F1-C21EBD62843B}"/>
                  </a:ext>
                </a:extLst>
              </p:cNvPr>
              <p:cNvGrpSpPr/>
              <p:nvPr/>
            </p:nvGrpSpPr>
            <p:grpSpPr>
              <a:xfrm>
                <a:off x="5126297" y="-49391"/>
                <a:ext cx="3630706" cy="3055416"/>
                <a:chOff x="5247319" y="2016675"/>
                <a:chExt cx="3630706" cy="3055416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="" xmlns:a16="http://schemas.microsoft.com/office/drawing/2014/main" id="{A981454E-2977-480B-B60C-757097C5D01B}"/>
                    </a:ext>
                  </a:extLst>
                </p:cNvPr>
                <p:cNvGrpSpPr/>
                <p:nvPr/>
              </p:nvGrpSpPr>
              <p:grpSpPr>
                <a:xfrm>
                  <a:off x="5247319" y="2016675"/>
                  <a:ext cx="3630706" cy="3055416"/>
                  <a:chOff x="5247319" y="2016675"/>
                  <a:chExt cx="3630706" cy="3055416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="" xmlns:a16="http://schemas.microsoft.com/office/drawing/2014/main" id="{63E53DF4-5696-45AC-B1F5-DC4F198374C2}"/>
                      </a:ext>
                    </a:extLst>
                  </p:cNvPr>
                  <p:cNvGrpSpPr/>
                  <p:nvPr/>
                </p:nvGrpSpPr>
                <p:grpSpPr>
                  <a:xfrm>
                    <a:off x="5247319" y="2016675"/>
                    <a:ext cx="3630706" cy="3055416"/>
                    <a:chOff x="228601" y="3654667"/>
                    <a:chExt cx="3630706" cy="3055416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="" xmlns:a16="http://schemas.microsoft.com/office/drawing/2014/main" id="{B1A7AE63-F7CC-4088-80B4-19D73F7B56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8601" y="4220817"/>
                      <a:ext cx="3630706" cy="2489266"/>
                      <a:chOff x="245560" y="2862168"/>
                      <a:chExt cx="4052214" cy="3283139"/>
                    </a:xfrm>
                  </p:grpSpPr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="" xmlns:a16="http://schemas.microsoft.com/office/drawing/2014/main" id="{3FD521CE-32ED-4F62-9DF1-24671DACF5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5560" y="4424081"/>
                        <a:ext cx="4052214" cy="1721226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8" name="Trapezoid 57">
                        <a:extLst>
                          <a:ext uri="{FF2B5EF4-FFF2-40B4-BE49-F238E27FC236}">
                            <a16:creationId xmlns="" xmlns:a16="http://schemas.microsoft.com/office/drawing/2014/main" id="{5F3E64E0-06FA-4929-A788-A25E122CE1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25" y="3281081"/>
                        <a:ext cx="2971800" cy="1129554"/>
                      </a:xfrm>
                      <a:prstGeom prst="trapezoid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59" name="Straight Connector 58">
                        <a:extLst>
                          <a:ext uri="{FF2B5EF4-FFF2-40B4-BE49-F238E27FC236}">
                            <a16:creationId xmlns="" xmlns:a16="http://schemas.microsoft.com/office/drawing/2014/main" id="{DC9D3650-4853-450B-8699-FB9184EF4F0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57200" y="2862168"/>
                        <a:ext cx="779336" cy="2756647"/>
                      </a:xfrm>
                      <a:prstGeom prst="line">
                        <a:avLst/>
                      </a:prstGeom>
                      <a:ln w="762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>
                        <a:extLst>
                          <a:ext uri="{FF2B5EF4-FFF2-40B4-BE49-F238E27FC236}">
                            <a16:creationId xmlns="" xmlns:a16="http://schemas.microsoft.com/office/drawing/2014/main" id="{63157B66-EDCC-42E1-9D98-A98A70EABA6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269689" y="2862168"/>
                        <a:ext cx="0" cy="2756647"/>
                      </a:xfrm>
                      <a:prstGeom prst="line">
                        <a:avLst/>
                      </a:prstGeom>
                      <a:ln w="762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4" name="TextBox 53">
                      <a:extLst>
                        <a:ext uri="{FF2B5EF4-FFF2-40B4-BE49-F238E27FC236}">
                          <a16:creationId xmlns="" xmlns:a16="http://schemas.microsoft.com/office/drawing/2014/main" id="{268EAFD2-4F40-42BC-831F-F3F7247FA5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47559" y="3654667"/>
                      <a:ext cx="12232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Lysimeters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55" name="Straight Arrow Connector 54">
                      <a:extLst>
                        <a:ext uri="{FF2B5EF4-FFF2-40B4-BE49-F238E27FC236}">
                          <a16:creationId xmlns="" xmlns:a16="http://schemas.microsoft.com/office/drawing/2014/main" id="{41DFAC9D-3FCB-4772-9090-E0F8102A315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15244" y="3980441"/>
                      <a:ext cx="697130" cy="27627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Arrow Connector 55">
                      <a:extLst>
                        <a:ext uri="{FF2B5EF4-FFF2-40B4-BE49-F238E27FC236}">
                          <a16:creationId xmlns="" xmlns:a16="http://schemas.microsoft.com/office/drawing/2014/main" id="{1A1C86F7-F42E-4EB4-918E-45EAF14478E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027076" y="4012790"/>
                      <a:ext cx="811434" cy="39829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="" xmlns:a16="http://schemas.microsoft.com/office/drawing/2014/main" id="{9DADF795-7937-4264-914B-6FCCC6B3ED4F}"/>
                      </a:ext>
                    </a:extLst>
                  </p:cNvPr>
                  <p:cNvGrpSpPr/>
                  <p:nvPr/>
                </p:nvGrpSpPr>
                <p:grpSpPr>
                  <a:xfrm>
                    <a:off x="5745505" y="2884475"/>
                    <a:ext cx="2658764" cy="905553"/>
                    <a:chOff x="973531" y="2880145"/>
                    <a:chExt cx="2658764" cy="905553"/>
                  </a:xfrm>
                </p:grpSpPr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="" xmlns:a16="http://schemas.microsoft.com/office/drawing/2014/main" id="{319EBC61-0610-45C6-A42B-A3F756BC801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73531" y="2900238"/>
                      <a:ext cx="215920" cy="864668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="" xmlns:a16="http://schemas.microsoft.com/office/drawing/2014/main" id="{9BEB8152-6463-42D8-9ED1-A3E6EBB1B2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436299" y="2933506"/>
                      <a:ext cx="195996" cy="852192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="" xmlns:a16="http://schemas.microsoft.com/office/drawing/2014/main" id="{F82D4C85-FFC1-4EE1-8BA1-ADFE963170B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54420" y="2929274"/>
                      <a:ext cx="289703" cy="16151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="" xmlns:a16="http://schemas.microsoft.com/office/drawing/2014/main" id="{1E48C720-199D-4CFB-89C2-88B492FF0F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70178" y="2880145"/>
                      <a:ext cx="289703" cy="16151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="" xmlns:a16="http://schemas.microsoft.com/office/drawing/2014/main" id="{AEB3AE74-8E53-4034-8F3A-FAC79B99A08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96154" y="2920882"/>
                      <a:ext cx="989089" cy="11829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49C42AE7-A3FA-4CF3-A8BA-62E16D67B08C}"/>
                    </a:ext>
                  </a:extLst>
                </p:cNvPr>
                <p:cNvCxnSpPr/>
                <p:nvPr/>
              </p:nvCxnSpPr>
              <p:spPr>
                <a:xfrm>
                  <a:off x="7221883" y="2610075"/>
                  <a:ext cx="1476484" cy="2061841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Arrow Connector 31">
                <a:extLst>
                  <a:ext uri="{FF2B5EF4-FFF2-40B4-BE49-F238E27FC236}">
                    <a16:creationId xmlns="" xmlns:a16="http://schemas.microsoft.com/office/drawing/2014/main" id="{7A9F0A14-520F-499A-9965-4A715E419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14029" y="298537"/>
                <a:ext cx="765665" cy="3603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Left Arrow 13">
              <a:extLst>
                <a:ext uri="{FF2B5EF4-FFF2-40B4-BE49-F238E27FC236}">
                  <a16:creationId xmlns="" xmlns:a16="http://schemas.microsoft.com/office/drawing/2014/main" id="{503E290C-E5BC-4C1B-BC23-957A55F990A0}"/>
                </a:ext>
              </a:extLst>
            </p:cNvPr>
            <p:cNvSpPr/>
            <p:nvPr/>
          </p:nvSpPr>
          <p:spPr>
            <a:xfrm>
              <a:off x="5682322" y="5348939"/>
              <a:ext cx="228600" cy="11633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eft Arrow 14">
              <a:extLst>
                <a:ext uri="{FF2B5EF4-FFF2-40B4-BE49-F238E27FC236}">
                  <a16:creationId xmlns="" xmlns:a16="http://schemas.microsoft.com/office/drawing/2014/main" id="{50EFC94A-7E19-4BAA-AAD5-89AFFF0E5CAE}"/>
                </a:ext>
              </a:extLst>
            </p:cNvPr>
            <p:cNvSpPr/>
            <p:nvPr/>
          </p:nvSpPr>
          <p:spPr>
            <a:xfrm>
              <a:off x="5668792" y="6335810"/>
              <a:ext cx="228600" cy="11633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="" xmlns:a16="http://schemas.microsoft.com/office/drawing/2014/main" id="{C105C4CC-1040-4F7D-9E2C-A46BF3FB7897}"/>
                </a:ext>
              </a:extLst>
            </p:cNvPr>
            <p:cNvCxnSpPr/>
            <p:nvPr/>
          </p:nvCxnSpPr>
          <p:spPr>
            <a:xfrm>
              <a:off x="5123036" y="4318390"/>
              <a:ext cx="545139" cy="6432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="" xmlns:a16="http://schemas.microsoft.com/office/drawing/2014/main" id="{83001799-1CE7-422A-9C76-44FDEB6436BA}"/>
                </a:ext>
              </a:extLst>
            </p:cNvPr>
            <p:cNvCxnSpPr/>
            <p:nvPr/>
          </p:nvCxnSpPr>
          <p:spPr>
            <a:xfrm>
              <a:off x="5096660" y="4290321"/>
              <a:ext cx="583895" cy="1079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="" xmlns:a16="http://schemas.microsoft.com/office/drawing/2014/main" id="{53CBD15E-3AF9-496A-8F90-3691771F97D4}"/>
                </a:ext>
              </a:extLst>
            </p:cNvPr>
            <p:cNvCxnSpPr/>
            <p:nvPr/>
          </p:nvCxnSpPr>
          <p:spPr>
            <a:xfrm>
              <a:off x="5103470" y="4303899"/>
              <a:ext cx="581981" cy="20319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C9FF91D0-D781-47AB-9427-803E3FB12B28}"/>
                </a:ext>
              </a:extLst>
            </p:cNvPr>
            <p:cNvSpPr txBox="1"/>
            <p:nvPr/>
          </p:nvSpPr>
          <p:spPr>
            <a:xfrm>
              <a:off x="5622769" y="4625577"/>
              <a:ext cx="554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6”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A25FB0C7-F751-4CE8-94DC-5F23805EA68B}"/>
                </a:ext>
              </a:extLst>
            </p:cNvPr>
            <p:cNvSpPr txBox="1"/>
            <p:nvPr/>
          </p:nvSpPr>
          <p:spPr>
            <a:xfrm>
              <a:off x="5565791" y="5007848"/>
              <a:ext cx="554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12”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41AAD0C-C144-4BD9-9C2B-300C5903CEDC}"/>
                </a:ext>
              </a:extLst>
            </p:cNvPr>
            <p:cNvSpPr txBox="1"/>
            <p:nvPr/>
          </p:nvSpPr>
          <p:spPr>
            <a:xfrm>
              <a:off x="5570783" y="5903796"/>
              <a:ext cx="554221" cy="280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24”</a:t>
              </a:r>
            </a:p>
          </p:txBody>
        </p:sp>
        <p:sp>
          <p:nvSpPr>
            <p:cNvPr id="70" name="Left Arrow 12">
              <a:extLst>
                <a:ext uri="{FF2B5EF4-FFF2-40B4-BE49-F238E27FC236}">
                  <a16:creationId xmlns="" xmlns:a16="http://schemas.microsoft.com/office/drawing/2014/main" id="{01C29AF8-AD11-4395-8BC9-DE6B9A766009}"/>
                </a:ext>
              </a:extLst>
            </p:cNvPr>
            <p:cNvSpPr/>
            <p:nvPr/>
          </p:nvSpPr>
          <p:spPr>
            <a:xfrm>
              <a:off x="5685402" y="4919750"/>
              <a:ext cx="228600" cy="11633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E50B815-7A75-4FC1-B7B2-FA27D00EC8FE}"/>
              </a:ext>
            </a:extLst>
          </p:cNvPr>
          <p:cNvGrpSpPr/>
          <p:nvPr/>
        </p:nvGrpSpPr>
        <p:grpSpPr>
          <a:xfrm>
            <a:off x="4771198" y="3222283"/>
            <a:ext cx="4212608" cy="3427536"/>
            <a:chOff x="4771198" y="3222283"/>
            <a:chExt cx="4212608" cy="3427536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66D4C28-38AD-44C9-B2B4-9EC2F461E381}"/>
                </a:ext>
              </a:extLst>
            </p:cNvPr>
            <p:cNvSpPr txBox="1"/>
            <p:nvPr/>
          </p:nvSpPr>
          <p:spPr>
            <a:xfrm>
              <a:off x="4771198" y="5634156"/>
              <a:ext cx="42126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* Rice bran provides total N: ~360 </a:t>
              </a:r>
              <a:r>
                <a:rPr lang="en-US" sz="2000" dirty="0" err="1">
                  <a:solidFill>
                    <a:prstClr val="black"/>
                  </a:solidFill>
                </a:rPr>
                <a:t>lb</a:t>
              </a:r>
              <a:r>
                <a:rPr lang="en-US" sz="2000" dirty="0">
                  <a:solidFill>
                    <a:prstClr val="black"/>
                  </a:solidFill>
                </a:rPr>
                <a:t>-N/ac Assuming 30% mineralization: ~100 </a:t>
              </a:r>
              <a:r>
                <a:rPr lang="en-US" sz="2000" dirty="0" err="1">
                  <a:solidFill>
                    <a:prstClr val="black"/>
                  </a:solidFill>
                </a:rPr>
                <a:t>lb</a:t>
              </a:r>
              <a:r>
                <a:rPr lang="en-US" sz="2000" dirty="0">
                  <a:solidFill>
                    <a:prstClr val="black"/>
                  </a:solidFill>
                </a:rPr>
                <a:t>-N/ac of inorganic 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536CEA4-0D68-401E-8723-BBE7617DB35F}"/>
                </a:ext>
              </a:extLst>
            </p:cNvPr>
            <p:cNvSpPr txBox="1"/>
            <p:nvPr/>
          </p:nvSpPr>
          <p:spPr>
            <a:xfrm>
              <a:off x="4796385" y="3222283"/>
              <a:ext cx="395389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Nov. 2017- Aug. 2018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Compared green mulched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ASD rice bran 6 t/acre to bed area (no preplant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fert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.)*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Chloropicrin (97 </a:t>
              </a:r>
              <a:r>
                <a:rPr lang="en-US" sz="2000" dirty="0" err="1">
                  <a:solidFill>
                    <a:prstClr val="black"/>
                  </a:solidFill>
                  <a:latin typeface="Calibri" panose="020F0502020204030204"/>
                </a:rPr>
                <a:t>lb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-N/ac preplant)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UTC (97 </a:t>
              </a:r>
              <a:r>
                <a:rPr lang="en-US" sz="2000" dirty="0" err="1">
                  <a:solidFill>
                    <a:prstClr val="black"/>
                  </a:solidFill>
                  <a:latin typeface="Calibri" panose="020F0502020204030204"/>
                </a:rPr>
                <a:t>lb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-N/ac preplant)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All plot: 75 </a:t>
              </a:r>
              <a:r>
                <a:rPr lang="en-US" sz="2000" dirty="0" err="1">
                  <a:solidFill>
                    <a:prstClr val="black"/>
                  </a:solidFill>
                </a:rPr>
                <a:t>lb</a:t>
              </a:r>
              <a:r>
                <a:rPr lang="en-US" sz="2000" dirty="0">
                  <a:solidFill>
                    <a:prstClr val="black"/>
                  </a:solidFill>
                </a:rPr>
                <a:t>-N/ac in-season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3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170564-E5EF-4242-8B03-D6BD1889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62DEE9-E9A4-4548-82EA-662A8158D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01B3B6-9ABC-48FD-B28D-C4557090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F993C9-5738-40B4-881E-099AB22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D8C8F5-8E18-46D3-B021-9558D407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B71EB6C-10EB-403F-A1C4-6D2F7547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09"/>
            <a:ext cx="9144000" cy="66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Lessons learned on ASD at a Fusarium-infested field</a:t>
            </a:r>
          </a:p>
          <a:p>
            <a:r>
              <a:rPr lang="en-US" dirty="0"/>
              <a:t>Soil temperature</a:t>
            </a:r>
          </a:p>
          <a:p>
            <a:pPr lvl="1"/>
            <a:r>
              <a:rPr lang="en-US" dirty="0"/>
              <a:t>Effect of tarp color, bed orientation and soil depth</a:t>
            </a:r>
          </a:p>
          <a:p>
            <a:r>
              <a:rPr lang="en-US" dirty="0"/>
              <a:t>Nitrate leaching</a:t>
            </a:r>
          </a:p>
          <a:p>
            <a:pPr lvl="1"/>
            <a:r>
              <a:rPr lang="en-US" dirty="0"/>
              <a:t>Comparing ASD, Chloropicrin, and UTC</a:t>
            </a:r>
          </a:p>
        </p:txBody>
      </p:sp>
    </p:spTree>
    <p:extLst>
      <p:ext uri="{BB962C8B-B14F-4D97-AF65-F5344CB8AC3E}">
        <p14:creationId xmlns:p14="http://schemas.microsoft.com/office/powerpoint/2010/main" val="28704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F993C9-5738-40B4-881E-099AB22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D8C8F5-8E18-46D3-B021-9558D407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FAC031-9320-4545-A439-4F673AB1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09"/>
            <a:ext cx="9144000" cy="66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9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F993C9-5738-40B4-881E-099AB22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D8C8F5-8E18-46D3-B021-9558D407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AEFB3B-B713-44AB-9DDB-7442DC0AF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09"/>
            <a:ext cx="9144000" cy="66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1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Nitrate leaching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estimate of total nitrate leaching</a:t>
            </a:r>
          </a:p>
          <a:p>
            <a:pPr lvl="1"/>
            <a:r>
              <a:rPr lang="en-US" dirty="0"/>
              <a:t>UTC: 223 </a:t>
            </a:r>
            <a:r>
              <a:rPr lang="en-US" dirty="0" err="1"/>
              <a:t>lb</a:t>
            </a:r>
            <a:r>
              <a:rPr lang="en-US" dirty="0"/>
              <a:t>-N/ac</a:t>
            </a:r>
          </a:p>
          <a:p>
            <a:pPr lvl="1"/>
            <a:r>
              <a:rPr lang="en-US" dirty="0"/>
              <a:t>ASD: 168 </a:t>
            </a:r>
            <a:r>
              <a:rPr lang="en-US" dirty="0" err="1"/>
              <a:t>lb</a:t>
            </a:r>
            <a:r>
              <a:rPr lang="en-US" dirty="0"/>
              <a:t>-N/ac</a:t>
            </a:r>
          </a:p>
          <a:p>
            <a:pPr lvl="1"/>
            <a:r>
              <a:rPr lang="en-US" dirty="0"/>
              <a:t>Chloropicrin: 166 </a:t>
            </a:r>
            <a:r>
              <a:rPr lang="en-US" dirty="0" err="1"/>
              <a:t>lb</a:t>
            </a:r>
            <a:r>
              <a:rPr lang="en-US" dirty="0"/>
              <a:t>-N/ac</a:t>
            </a:r>
          </a:p>
          <a:p>
            <a:r>
              <a:rPr lang="en-US" dirty="0"/>
              <a:t>Mainly rain event driven</a:t>
            </a:r>
          </a:p>
          <a:p>
            <a:r>
              <a:rPr lang="en-US" dirty="0"/>
              <a:t>Nitrate leaching </a:t>
            </a:r>
            <a:r>
              <a:rPr lang="en-US" dirty="0" smtClean="0"/>
              <a:t>after ASD under </a:t>
            </a:r>
            <a:r>
              <a:rPr lang="en-US" dirty="0"/>
              <a:t>healthy plant growth </a:t>
            </a:r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worth monitoring </a:t>
            </a:r>
            <a:r>
              <a:rPr lang="en-US" dirty="0"/>
              <a:t>in the future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3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Learned:</a:t>
            </a:r>
            <a:br>
              <a:rPr lang="en-US" dirty="0"/>
            </a:br>
            <a:r>
              <a:rPr lang="en-US" dirty="0"/>
              <a:t>ASD at Fusarium infested fields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“ASD using rice bran in fall is not a good choice for </a:t>
            </a:r>
            <a:r>
              <a:rPr lang="en-US" u="sng" dirty="0"/>
              <a:t>Fusarium infested soils</a:t>
            </a:r>
            <a:r>
              <a:rPr lang="en-US" dirty="0"/>
              <a:t>, especially under green plastic”</a:t>
            </a:r>
          </a:p>
          <a:p>
            <a:endParaRPr lang="en-US" dirty="0"/>
          </a:p>
          <a:p>
            <a:r>
              <a:rPr lang="en-US" dirty="0"/>
              <a:t>The site: No history of Fusarium wilt</a:t>
            </a:r>
          </a:p>
          <a:p>
            <a:pPr lvl="1"/>
            <a:r>
              <a:rPr lang="en-US" dirty="0"/>
              <a:t>2015: Raspberry (w/ fumigation)</a:t>
            </a:r>
          </a:p>
          <a:p>
            <a:pPr lvl="1"/>
            <a:r>
              <a:rPr lang="en-US" dirty="0"/>
              <a:t>2016: Strawberry (w/ fumigation)</a:t>
            </a:r>
          </a:p>
          <a:p>
            <a:pPr lvl="1"/>
            <a:r>
              <a:rPr lang="en-US" dirty="0"/>
              <a:t>2017: Cover crop (Barley: Mustard = 90:10)</a:t>
            </a:r>
          </a:p>
          <a:p>
            <a:pPr lvl="1"/>
            <a:r>
              <a:rPr lang="en-US" dirty="0"/>
              <a:t>2018: Strawberry (this trial)</a:t>
            </a:r>
          </a:p>
          <a:p>
            <a:r>
              <a:rPr lang="en-US" dirty="0"/>
              <a:t>One year break is not enough to avoid Fusarium wilt without fumigation in the Northern district    	      …at least 2 year break, ideally 3 </a:t>
            </a:r>
            <a:r>
              <a:rPr lang="en-US" dirty="0" smtClean="0"/>
              <a:t>years, </a:t>
            </a:r>
            <a:r>
              <a:rPr lang="en-US" dirty="0"/>
              <a:t>necessary</a:t>
            </a:r>
          </a:p>
          <a:p>
            <a:r>
              <a:rPr lang="en-US" dirty="0"/>
              <a:t>Important lesson for organic strawberry growers who use fall ASD (or fall RBF*)      </a:t>
            </a:r>
            <a:r>
              <a:rPr lang="en-US" sz="2800" dirty="0"/>
              <a:t>*Rice bran farming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Learned:</a:t>
            </a:r>
            <a:br>
              <a:rPr lang="en-US" dirty="0"/>
            </a:br>
            <a:r>
              <a:rPr lang="en-US" dirty="0"/>
              <a:t>ASD at Fusarium infested fields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“ASD using rice bran in fall is not a good choice for </a:t>
            </a:r>
            <a:r>
              <a:rPr lang="en-US" u="sng" dirty="0"/>
              <a:t>Fusarium infested soils</a:t>
            </a:r>
            <a:r>
              <a:rPr lang="en-US" dirty="0"/>
              <a:t>, especially under green plastic”</a:t>
            </a:r>
          </a:p>
          <a:p>
            <a:endParaRPr lang="en-US" dirty="0"/>
          </a:p>
          <a:p>
            <a:r>
              <a:rPr lang="en-US" i="1" dirty="0"/>
              <a:t>Fusarium oxysporum</a:t>
            </a:r>
            <a:r>
              <a:rPr lang="en-US" dirty="0"/>
              <a:t>….saprophytic</a:t>
            </a:r>
          </a:p>
          <a:p>
            <a:pPr lvl="1"/>
            <a:r>
              <a:rPr lang="en-US" dirty="0"/>
              <a:t>Can feed on dead organic matters (e.g. rice bran!)</a:t>
            </a:r>
          </a:p>
          <a:p>
            <a:r>
              <a:rPr lang="en-US" dirty="0"/>
              <a:t>Need a rapid and accurate soil test for </a:t>
            </a:r>
            <a:r>
              <a:rPr lang="en-US" i="1" dirty="0"/>
              <a:t>Fusarium oxysporum </a:t>
            </a:r>
            <a:r>
              <a:rPr lang="en-US" dirty="0"/>
              <a:t>f. sp. </a:t>
            </a:r>
            <a:r>
              <a:rPr lang="en-US" i="1" dirty="0"/>
              <a:t>fragariae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823D0-7088-4FDA-A80F-083CC711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Soil total </a:t>
            </a:r>
            <a:r>
              <a:rPr lang="en-US" sz="3600" i="1" dirty="0"/>
              <a:t>F. oxysporum </a:t>
            </a:r>
            <a:r>
              <a:rPr lang="en-US" sz="3600" dirty="0"/>
              <a:t>population and strawberry mortality (Aug. 2018)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5D08BD-AB8B-4345-8028-8D03E2B8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8077200" cy="47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Learned:</a:t>
            </a:r>
            <a:br>
              <a:rPr lang="en-US" dirty="0"/>
            </a:br>
            <a:r>
              <a:rPr lang="en-US" dirty="0"/>
              <a:t>ASD at Fusarium infested fields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“ASD using rice bran </a:t>
            </a:r>
            <a:r>
              <a:rPr lang="en-US" u="sng" dirty="0"/>
              <a:t>in fall </a:t>
            </a:r>
            <a:r>
              <a:rPr lang="en-US" dirty="0"/>
              <a:t>is not a good choice for Fusarium infested soils, especially under green plastic”</a:t>
            </a:r>
          </a:p>
          <a:p>
            <a:endParaRPr lang="en-US" dirty="0"/>
          </a:p>
          <a:p>
            <a:r>
              <a:rPr lang="en-US" u="sng" dirty="0"/>
              <a:t>Summer flat ASD using clear mulch </a:t>
            </a:r>
            <a:r>
              <a:rPr lang="en-US" dirty="0"/>
              <a:t>can control Fusarium wilt of strawberry in the Northern district</a:t>
            </a:r>
          </a:p>
          <a:p>
            <a:r>
              <a:rPr lang="en-US" dirty="0"/>
              <a:t>Have bacteria use the C-source (e.g. rice bran) for fermentation before Fusarium feed </a:t>
            </a:r>
            <a:r>
              <a:rPr lang="en-US" dirty="0" smtClean="0"/>
              <a:t>on it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1D9386C-74E6-4025-9A08-A74602885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93"/>
            <a:ext cx="6248400" cy="4539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4DC32F-0656-4F01-82B0-3AB27D0EA4A5}"/>
              </a:ext>
            </a:extLst>
          </p:cNvPr>
          <p:cNvSpPr txBox="1"/>
          <p:nvPr/>
        </p:nvSpPr>
        <p:spPr>
          <a:xfrm>
            <a:off x="0" y="34213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Summer-cover crop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/rice bran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ASD for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Fusarium oxysporum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(MBA field trial using clear plastic mulch in late July-August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B00287-7F41-4818-AF92-155D9A64727C}"/>
              </a:ext>
            </a:extLst>
          </p:cNvPr>
          <p:cNvSpPr txBox="1"/>
          <p:nvPr/>
        </p:nvSpPr>
        <p:spPr>
          <a:xfrm>
            <a:off x="5678911" y="6191253"/>
            <a:ext cx="3061758" cy="37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(Muramoto et al., In review)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75662129-AB95-404A-8C0B-DDA132F09CCE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543550" y="3200400"/>
            <a:ext cx="100965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E918BF-8E95-4E9D-8BB2-5FCB2681666F}"/>
              </a:ext>
            </a:extLst>
          </p:cNvPr>
          <p:cNvSpPr txBox="1"/>
          <p:nvPr/>
        </p:nvSpPr>
        <p:spPr>
          <a:xfrm>
            <a:off x="4191000" y="2615625"/>
            <a:ext cx="270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Average of Chloropicrin-treated plots at MBA trials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BCB904E-9C56-4B86-89D4-016207AFEEC9}"/>
              </a:ext>
            </a:extLst>
          </p:cNvPr>
          <p:cNvSpPr txBox="1"/>
          <p:nvPr/>
        </p:nvSpPr>
        <p:spPr>
          <a:xfrm>
            <a:off x="7355311" y="2619970"/>
            <a:ext cx="1748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&gt;460 hours above 86 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°F at 8” soil depth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9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2C1093-8D0C-4EA4-8BE9-223AC0E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temp during ASD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A37671-C079-4A12-AD3E-4AE5690D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D5A066-1328-4BB0-B166-ABDFA8C7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09"/>
            <a:ext cx="9144000" cy="66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Learned:</a:t>
            </a:r>
            <a:br>
              <a:rPr lang="en-US" dirty="0"/>
            </a:br>
            <a:r>
              <a:rPr lang="en-US" dirty="0"/>
              <a:t>ASD at Fusarium infested fields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“ASD using rice bran in fall is not a good choice for Fusarium infested soils, </a:t>
            </a:r>
            <a:r>
              <a:rPr lang="en-US" u="sng" dirty="0"/>
              <a:t>especially under green plastic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Higher soil temperature makes Fusarium wilt worse…..Dr. Tom Gordon</a:t>
            </a:r>
          </a:p>
          <a:p>
            <a:r>
              <a:rPr lang="en-US" dirty="0"/>
              <a:t>Effect of tarp color on soil temperature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703</Words>
  <Application>Microsoft Office PowerPoint</Application>
  <PresentationFormat>On-screen Show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Mesh</vt:lpstr>
      <vt:lpstr>1_Office Theme</vt:lpstr>
      <vt:lpstr>Optimization of Strawberry Production in Fusarium Infested Soil Part 2</vt:lpstr>
      <vt:lpstr>Outline</vt:lpstr>
      <vt:lpstr>Lessons Learned: ASD at Fusarium infested fields (1)</vt:lpstr>
      <vt:lpstr>Lessons Learned: ASD at Fusarium infested fields (2)</vt:lpstr>
      <vt:lpstr>Soil total F. oxysporum population and strawberry mortality (Aug. 2018) </vt:lpstr>
      <vt:lpstr>Lessons Learned: ASD at Fusarium infested fields (3)</vt:lpstr>
      <vt:lpstr>PowerPoint Presentation</vt:lpstr>
      <vt:lpstr>Soil temp during ASD</vt:lpstr>
      <vt:lpstr>Lessons Learned: ASD at Fusarium infested fields (4)</vt:lpstr>
      <vt:lpstr>Plastic colors</vt:lpstr>
      <vt:lpstr>Soil temperature</vt:lpstr>
      <vt:lpstr>PowerPoint Presentation</vt:lpstr>
      <vt:lpstr>PowerPoint Presentation</vt:lpstr>
      <vt:lpstr>Average soil temperature (2/21/18 – 8/30/18)</vt:lpstr>
      <vt:lpstr>PowerPoint Presentation</vt:lpstr>
      <vt:lpstr>Summary: Soil temperature</vt:lpstr>
      <vt:lpstr>Nitrate leaching monitoring</vt:lpstr>
      <vt:lpstr>PowerPoint Presentation</vt:lpstr>
      <vt:lpstr>PowerPoint Presentation</vt:lpstr>
      <vt:lpstr>PowerPoint Presentation</vt:lpstr>
      <vt:lpstr>PowerPoint Presentation</vt:lpstr>
      <vt:lpstr>Summary: Nitrate leaching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Strawberry Production in Fusarium Infested Soil Part 1</dc:title>
  <dc:creator>Administrator</dc:creator>
  <cp:lastModifiedBy>UCCE</cp:lastModifiedBy>
  <cp:revision>108</cp:revision>
  <cp:lastPrinted>2019-01-22T17:38:54Z</cp:lastPrinted>
  <dcterms:created xsi:type="dcterms:W3CDTF">2018-12-31T18:39:18Z</dcterms:created>
  <dcterms:modified xsi:type="dcterms:W3CDTF">2019-02-25T21:24:38Z</dcterms:modified>
</cp:coreProperties>
</file>