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79"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C3B530-CA0A-4913-9D14-B65FF48F2076}">
  <a:tblStyle styleId="{44C3B530-CA0A-4913-9D14-B65FF48F207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30c4daca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30c4daca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30c4daca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30c4daca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930c4daca0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930c4daca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930c4daca0_6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930c4daca0_6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30c4daca0_6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930c4daca0_6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48ffed7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48ffed7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a13dad086_8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a13dad086_8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a13dad086_8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a13dad086_8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b032fff71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8b032fff71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92ef0ff74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92ef0ff74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2ef0ff7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2ef0ff7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2ef0ff74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2ef0ff74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30c4daca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930c4daca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2ed3dfd25_3_94:notes"/>
          <p:cNvSpPr txBox="1">
            <a:spLocks noGrp="1"/>
          </p:cNvSpPr>
          <p:nvPr>
            <p:ph type="body" idx="1"/>
          </p:nvPr>
        </p:nvSpPr>
        <p:spPr>
          <a:xfrm>
            <a:off x="686113" y="4400688"/>
            <a:ext cx="5485773" cy="3600706"/>
          </a:xfrm>
          <a:prstGeom prst="rect">
            <a:avLst/>
          </a:prstGeom>
        </p:spPr>
        <p:txBody>
          <a:bodyPr spcFirstLastPara="1" wrap="square" lIns="90325" tIns="90325" rIns="90325" bIns="90325" anchor="t" anchorCtr="0">
            <a:noAutofit/>
          </a:bodyPr>
          <a:lstStyle/>
          <a:p>
            <a:pPr marL="0" lvl="0" indent="0" algn="l" rtl="0">
              <a:spcBef>
                <a:spcPts val="0"/>
              </a:spcBef>
              <a:spcAft>
                <a:spcPts val="0"/>
              </a:spcAft>
              <a:buNone/>
            </a:pPr>
            <a:endParaRPr/>
          </a:p>
        </p:txBody>
      </p:sp>
      <p:sp>
        <p:nvSpPr>
          <p:cNvPr id="220" name="Google Shape;220;g92ed3dfd25_3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30c4daca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30c4daca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930c4daca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930c4daca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92ed3dfd25_3_99:notes"/>
          <p:cNvSpPr txBox="1">
            <a:spLocks noGrp="1"/>
          </p:cNvSpPr>
          <p:nvPr>
            <p:ph type="body" idx="1"/>
          </p:nvPr>
        </p:nvSpPr>
        <p:spPr>
          <a:xfrm>
            <a:off x="686113" y="4400688"/>
            <a:ext cx="5485773" cy="3600706"/>
          </a:xfrm>
          <a:prstGeom prst="rect">
            <a:avLst/>
          </a:prstGeom>
        </p:spPr>
        <p:txBody>
          <a:bodyPr spcFirstLastPara="1" wrap="square" lIns="90325" tIns="90325" rIns="90325" bIns="90325" anchor="t" anchorCtr="0">
            <a:noAutofit/>
          </a:bodyPr>
          <a:lstStyle/>
          <a:p>
            <a:pPr marL="0" lvl="0" indent="0" algn="l" rtl="0">
              <a:spcBef>
                <a:spcPts val="0"/>
              </a:spcBef>
              <a:spcAft>
                <a:spcPts val="0"/>
              </a:spcAft>
              <a:buNone/>
            </a:pPr>
            <a:endParaRPr/>
          </a:p>
        </p:txBody>
      </p:sp>
      <p:sp>
        <p:nvSpPr>
          <p:cNvPr id="243" name="Google Shape;243;g92ed3dfd25_3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311708" y="744575"/>
            <a:ext cx="8520600" cy="205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457200" algn="ctr">
              <a:spcBef>
                <a:spcPts val="0"/>
              </a:spcBef>
              <a:spcAft>
                <a:spcPts val="0"/>
              </a:spcAft>
              <a:buSzPts val="3600"/>
              <a:buChar char="●"/>
              <a:defRPr/>
            </a:lvl1pPr>
            <a:lvl2pPr marL="914400" lvl="1" indent="-349250" algn="ctr">
              <a:spcBef>
                <a:spcPts val="1600"/>
              </a:spcBef>
              <a:spcAft>
                <a:spcPts val="0"/>
              </a:spcAft>
              <a:buSzPts val="1900"/>
              <a:buChar char="○"/>
              <a:defRPr/>
            </a:lvl2pPr>
            <a:lvl3pPr marL="1371600" lvl="2" indent="-349250" algn="ctr">
              <a:spcBef>
                <a:spcPts val="1600"/>
              </a:spcBef>
              <a:spcAft>
                <a:spcPts val="0"/>
              </a:spcAft>
              <a:buSzPts val="1900"/>
              <a:buChar char="■"/>
              <a:defRPr/>
            </a:lvl3pPr>
            <a:lvl4pPr marL="1828800" lvl="3" indent="-349250" algn="ctr">
              <a:spcBef>
                <a:spcPts val="1600"/>
              </a:spcBef>
              <a:spcAft>
                <a:spcPts val="0"/>
              </a:spcAft>
              <a:buSzPts val="1900"/>
              <a:buChar char="●"/>
              <a:defRPr/>
            </a:lvl4pPr>
            <a:lvl5pPr marL="2286000" lvl="4" indent="-349250" algn="ctr">
              <a:spcBef>
                <a:spcPts val="1600"/>
              </a:spcBef>
              <a:spcAft>
                <a:spcPts val="0"/>
              </a:spcAft>
              <a:buSzPts val="1900"/>
              <a:buChar char="○"/>
              <a:defRPr/>
            </a:lvl5pPr>
            <a:lvl6pPr marL="2743200" lvl="5" indent="-349250" algn="ctr">
              <a:spcBef>
                <a:spcPts val="1600"/>
              </a:spcBef>
              <a:spcAft>
                <a:spcPts val="0"/>
              </a:spcAft>
              <a:buSzPts val="1900"/>
              <a:buChar char="■"/>
              <a:defRPr/>
            </a:lvl6pPr>
            <a:lvl7pPr marL="3200400" lvl="6" indent="-349250" algn="ctr">
              <a:spcBef>
                <a:spcPts val="1600"/>
              </a:spcBef>
              <a:spcAft>
                <a:spcPts val="0"/>
              </a:spcAft>
              <a:buSzPts val="19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
        <p:cNvGrpSpPr/>
        <p:nvPr/>
      </p:nvGrpSpPr>
      <p:grpSpPr>
        <a:xfrm>
          <a:off x="0" y="0"/>
          <a:ext cx="0" cy="0"/>
          <a:chOff x="0" y="0"/>
          <a:chExt cx="0" cy="0"/>
        </a:xfrm>
      </p:grpSpPr>
      <p:pic>
        <p:nvPicPr>
          <p:cNvPr id="50" name="Google Shape;50;p13"/>
          <p:cNvPicPr preferRelativeResize="0"/>
          <p:nvPr/>
        </p:nvPicPr>
        <p:blipFill rotWithShape="1">
          <a:blip r:embed="rId2">
            <a:alphaModFix/>
          </a:blip>
          <a:srcRect/>
          <a:stretch/>
        </p:blipFill>
        <p:spPr>
          <a:xfrm>
            <a:off x="0" y="0"/>
            <a:ext cx="9144000" cy="5323114"/>
          </a:xfrm>
          <a:prstGeom prst="rect">
            <a:avLst/>
          </a:prstGeom>
          <a:noFill/>
          <a:ln>
            <a:noFill/>
          </a:ln>
        </p:spPr>
      </p:pic>
      <p:sp>
        <p:nvSpPr>
          <p:cNvPr id="51" name="Google Shape;51;p13"/>
          <p:cNvSpPr txBox="1">
            <a:spLocks noGrp="1"/>
          </p:cNvSpPr>
          <p:nvPr>
            <p:ph type="title"/>
          </p:nvPr>
        </p:nvSpPr>
        <p:spPr>
          <a:xfrm>
            <a:off x="628650" y="792991"/>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628650" y="3271035"/>
            <a:ext cx="2560582" cy="4953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53" name="Google Shape;53;p13"/>
          <p:cNvSpPr/>
          <p:nvPr/>
        </p:nvSpPr>
        <p:spPr>
          <a:xfrm>
            <a:off x="6421583" y="4630763"/>
            <a:ext cx="2722417" cy="51273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4" name="Google Shape;54;p13"/>
          <p:cNvSpPr txBox="1">
            <a:spLocks noGrp="1"/>
          </p:cNvSpPr>
          <p:nvPr>
            <p:ph type="body" idx="2"/>
          </p:nvPr>
        </p:nvSpPr>
        <p:spPr>
          <a:xfrm>
            <a:off x="628650" y="3792905"/>
            <a:ext cx="2144316" cy="39886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228600" algn="l">
              <a:lnSpc>
                <a:spcPct val="90000"/>
              </a:lnSpc>
              <a:spcBef>
                <a:spcPts val="1600"/>
              </a:spcBef>
              <a:spcAft>
                <a:spcPts val="0"/>
              </a:spcAft>
              <a:buClr>
                <a:schemeClr val="dk1"/>
              </a:buClr>
              <a:buSzPts val="2400"/>
              <a:buNone/>
              <a:defRPr sz="1100"/>
            </a:lvl2pPr>
            <a:lvl3pPr marL="1371600" lvl="2" indent="-228600" algn="l">
              <a:lnSpc>
                <a:spcPct val="90000"/>
              </a:lnSpc>
              <a:spcBef>
                <a:spcPts val="1600"/>
              </a:spcBef>
              <a:spcAft>
                <a:spcPts val="0"/>
              </a:spcAft>
              <a:buClr>
                <a:schemeClr val="dk1"/>
              </a:buClr>
              <a:buSzPts val="2100"/>
              <a:buNone/>
              <a:defRPr sz="1100"/>
            </a:lvl3pPr>
            <a:lvl4pPr marL="1828800" lvl="3" indent="-228600" algn="l">
              <a:lnSpc>
                <a:spcPct val="90000"/>
              </a:lnSpc>
              <a:spcBef>
                <a:spcPts val="1600"/>
              </a:spcBef>
              <a:spcAft>
                <a:spcPts val="0"/>
              </a:spcAft>
              <a:buClr>
                <a:schemeClr val="dk1"/>
              </a:buClr>
              <a:buSzPts val="1800"/>
              <a:buNone/>
              <a:defRPr sz="1100"/>
            </a:lvl4pPr>
            <a:lvl5pPr marL="2286000" lvl="4" indent="-228600" algn="l">
              <a:lnSpc>
                <a:spcPct val="90000"/>
              </a:lnSpc>
              <a:spcBef>
                <a:spcPts val="1600"/>
              </a:spcBef>
              <a:spcAft>
                <a:spcPts val="0"/>
              </a:spcAft>
              <a:buClr>
                <a:schemeClr val="dk1"/>
              </a:buClr>
              <a:buSzPts val="1800"/>
              <a:buNone/>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55" name="Google Shape;55;p13"/>
          <p:cNvSpPr txBox="1">
            <a:spLocks noGrp="1"/>
          </p:cNvSpPr>
          <p:nvPr>
            <p:ph type="body" idx="3"/>
          </p:nvPr>
        </p:nvSpPr>
        <p:spPr>
          <a:xfrm>
            <a:off x="628650" y="2062913"/>
            <a:ext cx="6199414" cy="598644"/>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lt1"/>
              </a:buClr>
              <a:buSzPts val="2700"/>
              <a:buNone/>
              <a:defRPr sz="2700">
                <a:solidFill>
                  <a:schemeClr val="lt1"/>
                </a:solidFill>
              </a:defRPr>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pic>
        <p:nvPicPr>
          <p:cNvPr id="56" name="Google Shape;56;p13"/>
          <p:cNvPicPr preferRelativeResize="0"/>
          <p:nvPr/>
        </p:nvPicPr>
        <p:blipFill rotWithShape="1">
          <a:blip r:embed="rId3">
            <a:alphaModFix/>
          </a:blip>
          <a:srcRect/>
          <a:stretch/>
        </p:blipFill>
        <p:spPr>
          <a:xfrm>
            <a:off x="6662057" y="4680652"/>
            <a:ext cx="2204357" cy="30571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a:stretch/>
        </p:blipFill>
        <p:spPr>
          <a:xfrm>
            <a:off x="0" y="0"/>
            <a:ext cx="9144000" cy="1198708"/>
          </a:xfrm>
          <a:prstGeom prst="rect">
            <a:avLst/>
          </a:prstGeom>
          <a:noFill/>
          <a:ln>
            <a:noFill/>
          </a:ln>
        </p:spPr>
      </p:pic>
      <p:sp>
        <p:nvSpPr>
          <p:cNvPr id="59" name="Google Shape;59;p14"/>
          <p:cNvSpPr txBox="1">
            <a:spLocks noGrp="1"/>
          </p:cNvSpPr>
          <p:nvPr>
            <p:ph type="title"/>
          </p:nvPr>
        </p:nvSpPr>
        <p:spPr>
          <a:xfrm>
            <a:off x="513550" y="235340"/>
            <a:ext cx="8113379" cy="57564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100"/>
              <a:buFont typeface="Arial"/>
              <a:buNone/>
              <a:defRPr sz="3100">
                <a:solidFill>
                  <a:schemeClr val="lt1"/>
                </a:solidFill>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a:endParaRPr/>
          </a:p>
        </p:txBody>
      </p:sp>
      <p:sp>
        <p:nvSpPr>
          <p:cNvPr id="60" name="Google Shape;60;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
        <p:nvSpPr>
          <p:cNvPr id="63" name="Google Shape;63;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406400" algn="l">
              <a:lnSpc>
                <a:spcPct val="90000"/>
              </a:lnSpc>
              <a:spcBef>
                <a:spcPts val="800"/>
              </a:spcBef>
              <a:spcAft>
                <a:spcPts val="0"/>
              </a:spcAft>
              <a:buClr>
                <a:schemeClr val="dk1"/>
              </a:buClr>
              <a:buSzPts val="2800"/>
              <a:buChar char="●"/>
              <a:defRPr sz="2500"/>
            </a:lvl1pPr>
            <a:lvl2pPr marL="914400" lvl="1" indent="-406400" algn="l">
              <a:lnSpc>
                <a:spcPct val="90000"/>
              </a:lnSpc>
              <a:spcBef>
                <a:spcPts val="1600"/>
              </a:spcBef>
              <a:spcAft>
                <a:spcPts val="0"/>
              </a:spcAft>
              <a:buClr>
                <a:schemeClr val="dk1"/>
              </a:buClr>
              <a:buSzPts val="2800"/>
              <a:buChar char="○"/>
              <a:defRPr sz="2500"/>
            </a:lvl2pPr>
            <a:lvl3pPr marL="1371600" lvl="2" indent="-406400" algn="l">
              <a:lnSpc>
                <a:spcPct val="90000"/>
              </a:lnSpc>
              <a:spcBef>
                <a:spcPts val="1600"/>
              </a:spcBef>
              <a:spcAft>
                <a:spcPts val="0"/>
              </a:spcAft>
              <a:buClr>
                <a:schemeClr val="dk1"/>
              </a:buClr>
              <a:buSzPts val="2800"/>
              <a:buChar char="■"/>
              <a:defRPr sz="2500"/>
            </a:lvl3pPr>
            <a:lvl4pPr marL="1828800" lvl="3" indent="-406400" algn="l">
              <a:lnSpc>
                <a:spcPct val="90000"/>
              </a:lnSpc>
              <a:spcBef>
                <a:spcPts val="1600"/>
              </a:spcBef>
              <a:spcAft>
                <a:spcPts val="0"/>
              </a:spcAft>
              <a:buClr>
                <a:schemeClr val="dk1"/>
              </a:buClr>
              <a:buSzPts val="2800"/>
              <a:buChar char="●"/>
              <a:defRPr sz="2500"/>
            </a:lvl4pPr>
            <a:lvl5pPr marL="2286000" lvl="4" indent="-406400" algn="l">
              <a:lnSpc>
                <a:spcPct val="90000"/>
              </a:lnSpc>
              <a:spcBef>
                <a:spcPts val="1600"/>
              </a:spcBef>
              <a:spcAft>
                <a:spcPts val="0"/>
              </a:spcAft>
              <a:buClr>
                <a:schemeClr val="dk1"/>
              </a:buClr>
              <a:buSzPts val="2800"/>
              <a:buChar char="○"/>
              <a:defRPr sz="2500"/>
            </a:lvl5pPr>
            <a:lvl6pPr marL="2743200" lvl="5" indent="-406400" algn="l">
              <a:lnSpc>
                <a:spcPct val="90000"/>
              </a:lnSpc>
              <a:spcBef>
                <a:spcPts val="1600"/>
              </a:spcBef>
              <a:spcAft>
                <a:spcPts val="0"/>
              </a:spcAft>
              <a:buClr>
                <a:schemeClr val="dk1"/>
              </a:buClr>
              <a:buSzPts val="2800"/>
              <a:buChar char="■"/>
              <a:defRPr sz="2500"/>
            </a:lvl6pPr>
            <a:lvl7pPr marL="3200400" lvl="6" indent="-406400" algn="l">
              <a:lnSpc>
                <a:spcPct val="90000"/>
              </a:lnSpc>
              <a:spcBef>
                <a:spcPts val="1600"/>
              </a:spcBef>
              <a:spcAft>
                <a:spcPts val="0"/>
              </a:spcAft>
              <a:buClr>
                <a:schemeClr val="dk1"/>
              </a:buClr>
              <a:buSzPts val="2800"/>
              <a:buChar char="●"/>
              <a:defRPr sz="2500"/>
            </a:lvl7pPr>
            <a:lvl8pPr marL="3657600" lvl="7" indent="-406400" algn="l">
              <a:lnSpc>
                <a:spcPct val="90000"/>
              </a:lnSpc>
              <a:spcBef>
                <a:spcPts val="1600"/>
              </a:spcBef>
              <a:spcAft>
                <a:spcPts val="0"/>
              </a:spcAft>
              <a:buClr>
                <a:schemeClr val="dk1"/>
              </a:buClr>
              <a:buSzPts val="2800"/>
              <a:buChar char="○"/>
              <a:defRPr sz="2500"/>
            </a:lvl8pPr>
            <a:lvl9pPr marL="4114800" lvl="8" indent="-406400" algn="l">
              <a:lnSpc>
                <a:spcPct val="90000"/>
              </a:lnSpc>
              <a:spcBef>
                <a:spcPts val="1600"/>
              </a:spcBef>
              <a:spcAft>
                <a:spcPts val="1600"/>
              </a:spcAft>
              <a:buClr>
                <a:schemeClr val="dk1"/>
              </a:buClr>
              <a:buSzPts val="2800"/>
              <a:buChar char="■"/>
              <a:defRPr sz="25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a:stretch/>
        </p:blipFill>
        <p:spPr>
          <a:xfrm>
            <a:off x="-38601" y="-38067"/>
            <a:ext cx="9211674" cy="5181567"/>
          </a:xfrm>
          <a:prstGeom prst="rect">
            <a:avLst/>
          </a:prstGeom>
          <a:noFill/>
          <a:ln>
            <a:noFill/>
          </a:ln>
        </p:spPr>
      </p:pic>
      <p:sp>
        <p:nvSpPr>
          <p:cNvPr id="66" name="Google Shape;66;p15"/>
          <p:cNvSpPr txBox="1">
            <a:spLocks noGrp="1"/>
          </p:cNvSpPr>
          <p:nvPr>
            <p:ph type="title"/>
          </p:nvPr>
        </p:nvSpPr>
        <p:spPr>
          <a:xfrm>
            <a:off x="623888" y="1047309"/>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5A9E"/>
              </a:buClr>
              <a:buSzPts val="4500"/>
              <a:buFont typeface="Arial"/>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pic>
        <p:nvPicPr>
          <p:cNvPr id="67" name="Google Shape;67;p15"/>
          <p:cNvPicPr preferRelativeResize="0"/>
          <p:nvPr/>
        </p:nvPicPr>
        <p:blipFill rotWithShape="1">
          <a:blip r:embed="rId3">
            <a:alphaModFix/>
          </a:blip>
          <a:srcRect/>
          <a:stretch/>
        </p:blipFill>
        <p:spPr>
          <a:xfrm>
            <a:off x="6809244" y="4737366"/>
            <a:ext cx="2127606" cy="29507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70" name="Google Shape;70;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76" name="Google Shape;76;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2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2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23"/>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7" name="Google Shape;107;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13" name="Google Shape;113;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p25"/>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9" name="Google Shape;119;p25"/>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5"/>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1" name="Google Shape;121;p25"/>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7"/>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3" name="Google Shape;133;p27"/>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4" name="Google Shape;13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8"/>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0" name="Google Shape;140;p28"/>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9"/>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7" name="Google Shape;147;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30"/>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3" name="Google Shape;153;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156"/>
        <p:cNvGrpSpPr/>
        <p:nvPr/>
      </p:nvGrpSpPr>
      <p:grpSpPr>
        <a:xfrm>
          <a:off x="0" y="0"/>
          <a:ext cx="0" cy="0"/>
          <a:chOff x="0" y="0"/>
          <a:chExt cx="0" cy="0"/>
        </a:xfrm>
      </p:grpSpPr>
      <p:pic>
        <p:nvPicPr>
          <p:cNvPr id="157" name="Google Shape;157;p31"/>
          <p:cNvPicPr preferRelativeResize="0"/>
          <p:nvPr/>
        </p:nvPicPr>
        <p:blipFill rotWithShape="1">
          <a:blip r:embed="rId2">
            <a:alphaModFix/>
          </a:blip>
          <a:srcRect/>
          <a:stretch/>
        </p:blipFill>
        <p:spPr>
          <a:xfrm>
            <a:off x="0" y="0"/>
            <a:ext cx="9144000" cy="1198708"/>
          </a:xfrm>
          <a:prstGeom prst="rect">
            <a:avLst/>
          </a:prstGeom>
          <a:noFill/>
          <a:ln>
            <a:noFill/>
          </a:ln>
        </p:spPr>
      </p:pic>
      <p:sp>
        <p:nvSpPr>
          <p:cNvPr id="158" name="Google Shape;158;p31"/>
          <p:cNvSpPr txBox="1">
            <a:spLocks noGrp="1"/>
          </p:cNvSpPr>
          <p:nvPr>
            <p:ph type="title"/>
          </p:nvPr>
        </p:nvSpPr>
        <p:spPr>
          <a:xfrm>
            <a:off x="513550" y="235340"/>
            <a:ext cx="8113379" cy="57564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600"/>
              <a:buFont typeface="Calibri"/>
              <a:buNone/>
              <a:defRPr sz="2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0" name="Google Shape;160;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p3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vl1pPr>
            <a:lvl2pPr lvl="1">
              <a:spcBef>
                <a:spcPts val="0"/>
              </a:spcBef>
              <a:spcAft>
                <a:spcPts val="0"/>
              </a:spcAft>
              <a:buSzPts val="4400"/>
              <a:buNone/>
              <a:defRPr/>
            </a:lvl2pPr>
            <a:lvl3pPr lvl="2">
              <a:spcBef>
                <a:spcPts val="0"/>
              </a:spcBef>
              <a:spcAft>
                <a:spcPts val="0"/>
              </a:spcAft>
              <a:buSzPts val="4400"/>
              <a:buNone/>
              <a:defRPr/>
            </a:lvl3pPr>
            <a:lvl4pPr lvl="3">
              <a:spcBef>
                <a:spcPts val="0"/>
              </a:spcBef>
              <a:spcAft>
                <a:spcPts val="0"/>
              </a:spcAft>
              <a:buSzPts val="4400"/>
              <a:buNone/>
              <a:defRPr/>
            </a:lvl4pPr>
            <a:lvl5pPr lvl="4">
              <a:spcBef>
                <a:spcPts val="0"/>
              </a:spcBef>
              <a:spcAft>
                <a:spcPts val="0"/>
              </a:spcAft>
              <a:buSzPts val="4400"/>
              <a:buNone/>
              <a:defRPr/>
            </a:lvl5pPr>
            <a:lvl6pPr lvl="5">
              <a:spcBef>
                <a:spcPts val="0"/>
              </a:spcBef>
              <a:spcAft>
                <a:spcPts val="0"/>
              </a:spcAft>
              <a:buSzPts val="4400"/>
              <a:buNone/>
              <a:defRPr/>
            </a:lvl6pPr>
            <a:lvl7pPr lvl="6">
              <a:spcBef>
                <a:spcPts val="0"/>
              </a:spcBef>
              <a:spcAft>
                <a:spcPts val="0"/>
              </a:spcAft>
              <a:buSzPts val="4400"/>
              <a:buNone/>
              <a:defRPr/>
            </a:lvl7pPr>
            <a:lvl8pPr lvl="7">
              <a:spcBef>
                <a:spcPts val="0"/>
              </a:spcBef>
              <a:spcAft>
                <a:spcPts val="0"/>
              </a:spcAft>
              <a:buSzPts val="4400"/>
              <a:buNone/>
              <a:defRPr/>
            </a:lvl8pPr>
            <a:lvl9pPr lvl="8">
              <a:spcBef>
                <a:spcPts val="0"/>
              </a:spcBef>
              <a:spcAft>
                <a:spcPts val="0"/>
              </a:spcAft>
              <a:buSzPts val="44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457200">
              <a:spcBef>
                <a:spcPts val="0"/>
              </a:spcBef>
              <a:spcAft>
                <a:spcPts val="0"/>
              </a:spcAft>
              <a:buSzPts val="3600"/>
              <a:buChar char="●"/>
              <a:defRPr/>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3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6" name="Google Shape;166;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defRPr>
            </a:lvl1pPr>
            <a:lvl2pPr marL="0" lvl="1" indent="0" algn="r">
              <a:spcBef>
                <a:spcPts val="0"/>
              </a:spcBef>
              <a:buNone/>
              <a:defRPr sz="900">
                <a:solidFill>
                  <a:srgbClr val="888888"/>
                </a:solidFill>
              </a:defRPr>
            </a:lvl2pPr>
            <a:lvl3pPr marL="0" lvl="2" indent="0" algn="r">
              <a:spcBef>
                <a:spcPts val="0"/>
              </a:spcBef>
              <a:buNone/>
              <a:defRPr sz="900">
                <a:solidFill>
                  <a:srgbClr val="888888"/>
                </a:solidFill>
              </a:defRPr>
            </a:lvl3pPr>
            <a:lvl4pPr marL="0" lvl="3" indent="0" algn="r">
              <a:spcBef>
                <a:spcPts val="0"/>
              </a:spcBef>
              <a:buNone/>
              <a:defRPr sz="900">
                <a:solidFill>
                  <a:srgbClr val="888888"/>
                </a:solidFill>
              </a:defRPr>
            </a:lvl4pPr>
            <a:lvl5pPr marL="0" lvl="4" indent="0" algn="r">
              <a:spcBef>
                <a:spcPts val="0"/>
              </a:spcBef>
              <a:buNone/>
              <a:defRPr sz="900">
                <a:solidFill>
                  <a:srgbClr val="888888"/>
                </a:solidFill>
              </a:defRPr>
            </a:lvl5pPr>
            <a:lvl6pPr marL="0" lvl="5" indent="0" algn="r">
              <a:spcBef>
                <a:spcPts val="0"/>
              </a:spcBef>
              <a:buNone/>
              <a:defRPr sz="900">
                <a:solidFill>
                  <a:srgbClr val="888888"/>
                </a:solidFill>
              </a:defRPr>
            </a:lvl6pPr>
            <a:lvl7pPr marL="0" lvl="6" indent="0" algn="r">
              <a:spcBef>
                <a:spcPts val="0"/>
              </a:spcBef>
              <a:buNone/>
              <a:defRPr sz="900">
                <a:solidFill>
                  <a:srgbClr val="888888"/>
                </a:solidFill>
              </a:defRPr>
            </a:lvl7pPr>
            <a:lvl8pPr marL="0" lvl="7" indent="0" algn="r">
              <a:spcBef>
                <a:spcPts val="0"/>
              </a:spcBef>
              <a:buNone/>
              <a:defRPr sz="900">
                <a:solidFill>
                  <a:srgbClr val="888888"/>
                </a:solidFill>
              </a:defRPr>
            </a:lvl8pPr>
            <a:lvl9pPr marL="0" lvl="8" indent="0" algn="r">
              <a:spcBef>
                <a:spcPts val="0"/>
              </a:spcBef>
              <a:buNone/>
              <a:defRPr sz="900">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vl1pPr>
            <a:lvl2pPr lvl="1">
              <a:spcBef>
                <a:spcPts val="0"/>
              </a:spcBef>
              <a:spcAft>
                <a:spcPts val="0"/>
              </a:spcAft>
              <a:buSzPts val="4400"/>
              <a:buNone/>
              <a:defRPr/>
            </a:lvl2pPr>
            <a:lvl3pPr lvl="2">
              <a:spcBef>
                <a:spcPts val="0"/>
              </a:spcBef>
              <a:spcAft>
                <a:spcPts val="0"/>
              </a:spcAft>
              <a:buSzPts val="4400"/>
              <a:buNone/>
              <a:defRPr/>
            </a:lvl3pPr>
            <a:lvl4pPr lvl="3">
              <a:spcBef>
                <a:spcPts val="0"/>
              </a:spcBef>
              <a:spcAft>
                <a:spcPts val="0"/>
              </a:spcAft>
              <a:buSzPts val="4400"/>
              <a:buNone/>
              <a:defRPr/>
            </a:lvl4pPr>
            <a:lvl5pPr lvl="4">
              <a:spcBef>
                <a:spcPts val="0"/>
              </a:spcBef>
              <a:spcAft>
                <a:spcPts val="0"/>
              </a:spcAft>
              <a:buSzPts val="4400"/>
              <a:buNone/>
              <a:defRPr/>
            </a:lvl5pPr>
            <a:lvl6pPr lvl="5">
              <a:spcBef>
                <a:spcPts val="0"/>
              </a:spcBef>
              <a:spcAft>
                <a:spcPts val="0"/>
              </a:spcAft>
              <a:buSzPts val="4400"/>
              <a:buNone/>
              <a:defRPr/>
            </a:lvl6pPr>
            <a:lvl7pPr lvl="6">
              <a:spcBef>
                <a:spcPts val="0"/>
              </a:spcBef>
              <a:spcAft>
                <a:spcPts val="0"/>
              </a:spcAft>
              <a:buSzPts val="4400"/>
              <a:buNone/>
              <a:defRPr/>
            </a:lvl7pPr>
            <a:lvl8pPr lvl="7">
              <a:spcBef>
                <a:spcPts val="0"/>
              </a:spcBef>
              <a:spcAft>
                <a:spcPts val="0"/>
              </a:spcAft>
              <a:buSzPts val="4400"/>
              <a:buNone/>
              <a:defRPr/>
            </a:lvl8pPr>
            <a:lvl9pPr lvl="8">
              <a:spcBef>
                <a:spcPts val="0"/>
              </a:spcBef>
              <a:spcAft>
                <a:spcPts val="0"/>
              </a:spcAft>
              <a:buSzPts val="44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vl1pPr>
            <a:lvl2pPr lvl="1">
              <a:spcBef>
                <a:spcPts val="0"/>
              </a:spcBef>
              <a:spcAft>
                <a:spcPts val="0"/>
              </a:spcAft>
              <a:buSzPts val="4400"/>
              <a:buNone/>
              <a:defRPr/>
            </a:lvl2pPr>
            <a:lvl3pPr lvl="2">
              <a:spcBef>
                <a:spcPts val="0"/>
              </a:spcBef>
              <a:spcAft>
                <a:spcPts val="0"/>
              </a:spcAft>
              <a:buSzPts val="4400"/>
              <a:buNone/>
              <a:defRPr/>
            </a:lvl3pPr>
            <a:lvl4pPr lvl="3">
              <a:spcBef>
                <a:spcPts val="0"/>
              </a:spcBef>
              <a:spcAft>
                <a:spcPts val="0"/>
              </a:spcAft>
              <a:buSzPts val="4400"/>
              <a:buNone/>
              <a:defRPr/>
            </a:lvl4pPr>
            <a:lvl5pPr lvl="4">
              <a:spcBef>
                <a:spcPts val="0"/>
              </a:spcBef>
              <a:spcAft>
                <a:spcPts val="0"/>
              </a:spcAft>
              <a:buSzPts val="4400"/>
              <a:buNone/>
              <a:defRPr/>
            </a:lvl5pPr>
            <a:lvl6pPr lvl="5">
              <a:spcBef>
                <a:spcPts val="0"/>
              </a:spcBef>
              <a:spcAft>
                <a:spcPts val="0"/>
              </a:spcAft>
              <a:buSzPts val="4400"/>
              <a:buNone/>
              <a:defRPr/>
            </a:lvl6pPr>
            <a:lvl7pPr lvl="6">
              <a:spcBef>
                <a:spcPts val="0"/>
              </a:spcBef>
              <a:spcAft>
                <a:spcPts val="0"/>
              </a:spcAft>
              <a:buSzPts val="4400"/>
              <a:buNone/>
              <a:defRPr/>
            </a:lvl7pPr>
            <a:lvl8pPr lvl="7">
              <a:spcBef>
                <a:spcPts val="0"/>
              </a:spcBef>
              <a:spcAft>
                <a:spcPts val="0"/>
              </a:spcAft>
              <a:buSzPts val="4400"/>
              <a:buNone/>
              <a:defRPr/>
            </a:lvl8pPr>
            <a:lvl9pPr lvl="8">
              <a:spcBef>
                <a:spcPts val="0"/>
              </a:spcBef>
              <a:spcAft>
                <a:spcPts val="0"/>
              </a:spcAft>
              <a:buSzPts val="4400"/>
              <a:buNone/>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457200">
              <a:spcBef>
                <a:spcPts val="0"/>
              </a:spcBef>
              <a:spcAft>
                <a:spcPts val="0"/>
              </a:spcAft>
              <a:buSzPts val="3600"/>
              <a:buChar char="●"/>
              <a:defRPr/>
            </a:lvl1pPr>
            <a:lvl2pPr marL="914400" lvl="1" indent="-349250">
              <a:spcBef>
                <a:spcPts val="1600"/>
              </a:spcBef>
              <a:spcAft>
                <a:spcPts val="0"/>
              </a:spcAft>
              <a:buSzPts val="1900"/>
              <a:buChar char="○"/>
              <a:defRPr/>
            </a:lvl2pPr>
            <a:lvl3pPr marL="1371600" lvl="2" indent="-349250">
              <a:spcBef>
                <a:spcPts val="1600"/>
              </a:spcBef>
              <a:spcAft>
                <a:spcPts val="0"/>
              </a:spcAft>
              <a:buSzPts val="1900"/>
              <a:buChar char="■"/>
              <a:defRPr/>
            </a:lvl3pPr>
            <a:lvl4pPr marL="1828800" lvl="3" indent="-349250">
              <a:spcBef>
                <a:spcPts val="1600"/>
              </a:spcBef>
              <a:spcAft>
                <a:spcPts val="0"/>
              </a:spcAft>
              <a:buSzPts val="1900"/>
              <a:buChar char="●"/>
              <a:defRPr/>
            </a:lvl4pPr>
            <a:lvl5pPr marL="2286000" lvl="4" indent="-349250">
              <a:spcBef>
                <a:spcPts val="1600"/>
              </a:spcBef>
              <a:spcAft>
                <a:spcPts val="0"/>
              </a:spcAft>
              <a:buSzPts val="1900"/>
              <a:buChar char="○"/>
              <a:defRPr/>
            </a:lvl5pPr>
            <a:lvl6pPr marL="2743200" lvl="5" indent="-349250">
              <a:spcBef>
                <a:spcPts val="1600"/>
              </a:spcBef>
              <a:spcAft>
                <a:spcPts val="0"/>
              </a:spcAft>
              <a:buSzPts val="1900"/>
              <a:buChar char="■"/>
              <a:defRPr/>
            </a:lvl6pPr>
            <a:lvl7pPr marL="3200400" lvl="6" indent="-349250">
              <a:spcBef>
                <a:spcPts val="1600"/>
              </a:spcBef>
              <a:spcAft>
                <a:spcPts val="0"/>
              </a:spcAft>
              <a:buSzPts val="19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36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spcBef>
                <a:spcPts val="0"/>
              </a:spcBef>
              <a:spcAft>
                <a:spcPts val="0"/>
              </a:spcAft>
              <a:buClr>
                <a:srgbClr val="0B5394"/>
              </a:buClr>
              <a:buSzPts val="4400"/>
              <a:buNone/>
              <a:defRPr sz="4400" b="1">
                <a:solidFill>
                  <a:srgbClr val="0B5394"/>
                </a:solidFill>
              </a:defRPr>
            </a:lvl1pPr>
            <a:lvl2pPr lvl="1">
              <a:spcBef>
                <a:spcPts val="0"/>
              </a:spcBef>
              <a:spcAft>
                <a:spcPts val="0"/>
              </a:spcAft>
              <a:buClr>
                <a:schemeClr val="dk1"/>
              </a:buClr>
              <a:buSzPts val="4400"/>
              <a:buNone/>
              <a:defRPr sz="4400">
                <a:solidFill>
                  <a:schemeClr val="dk1"/>
                </a:solidFill>
              </a:defRPr>
            </a:lvl2pPr>
            <a:lvl3pPr lvl="2">
              <a:spcBef>
                <a:spcPts val="0"/>
              </a:spcBef>
              <a:spcAft>
                <a:spcPts val="0"/>
              </a:spcAft>
              <a:buClr>
                <a:schemeClr val="dk1"/>
              </a:buClr>
              <a:buSzPts val="4400"/>
              <a:buNone/>
              <a:defRPr sz="4400">
                <a:solidFill>
                  <a:schemeClr val="dk1"/>
                </a:solidFill>
              </a:defRPr>
            </a:lvl3pPr>
            <a:lvl4pPr lvl="3">
              <a:spcBef>
                <a:spcPts val="0"/>
              </a:spcBef>
              <a:spcAft>
                <a:spcPts val="0"/>
              </a:spcAft>
              <a:buClr>
                <a:schemeClr val="dk1"/>
              </a:buClr>
              <a:buSzPts val="4400"/>
              <a:buNone/>
              <a:defRPr sz="4400">
                <a:solidFill>
                  <a:schemeClr val="dk1"/>
                </a:solidFill>
              </a:defRPr>
            </a:lvl4pPr>
            <a:lvl5pPr lvl="4">
              <a:spcBef>
                <a:spcPts val="0"/>
              </a:spcBef>
              <a:spcAft>
                <a:spcPts val="0"/>
              </a:spcAft>
              <a:buClr>
                <a:schemeClr val="dk1"/>
              </a:buClr>
              <a:buSzPts val="4400"/>
              <a:buNone/>
              <a:defRPr sz="4400">
                <a:solidFill>
                  <a:schemeClr val="dk1"/>
                </a:solidFill>
              </a:defRPr>
            </a:lvl5pPr>
            <a:lvl6pPr lvl="5">
              <a:spcBef>
                <a:spcPts val="0"/>
              </a:spcBef>
              <a:spcAft>
                <a:spcPts val="0"/>
              </a:spcAft>
              <a:buClr>
                <a:schemeClr val="dk1"/>
              </a:buClr>
              <a:buSzPts val="4400"/>
              <a:buNone/>
              <a:defRPr sz="4400">
                <a:solidFill>
                  <a:schemeClr val="dk1"/>
                </a:solidFill>
              </a:defRPr>
            </a:lvl6pPr>
            <a:lvl7pPr lvl="6">
              <a:spcBef>
                <a:spcPts val="0"/>
              </a:spcBef>
              <a:spcAft>
                <a:spcPts val="0"/>
              </a:spcAft>
              <a:buClr>
                <a:schemeClr val="dk1"/>
              </a:buClr>
              <a:buSzPts val="4400"/>
              <a:buNone/>
              <a:defRPr sz="4400">
                <a:solidFill>
                  <a:schemeClr val="dk1"/>
                </a:solidFill>
              </a:defRPr>
            </a:lvl7pPr>
            <a:lvl8pPr lvl="7">
              <a:spcBef>
                <a:spcPts val="0"/>
              </a:spcBef>
              <a:spcAft>
                <a:spcPts val="0"/>
              </a:spcAft>
              <a:buClr>
                <a:schemeClr val="dk1"/>
              </a:buClr>
              <a:buSzPts val="4400"/>
              <a:buNone/>
              <a:defRPr sz="4400">
                <a:solidFill>
                  <a:schemeClr val="dk1"/>
                </a:solidFill>
              </a:defRPr>
            </a:lvl8pPr>
            <a:lvl9pPr lvl="8">
              <a:spcBef>
                <a:spcPts val="0"/>
              </a:spcBef>
              <a:spcAft>
                <a:spcPts val="0"/>
              </a:spcAft>
              <a:buClr>
                <a:schemeClr val="dk1"/>
              </a:buClr>
              <a:buSzPts val="4400"/>
              <a:buNone/>
              <a:defRPr sz="44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457200">
              <a:lnSpc>
                <a:spcPct val="115000"/>
              </a:lnSpc>
              <a:spcBef>
                <a:spcPts val="0"/>
              </a:spcBef>
              <a:spcAft>
                <a:spcPts val="0"/>
              </a:spcAft>
              <a:buSzPts val="3600"/>
              <a:buChar char="●"/>
              <a:defRPr sz="3600" b="1"/>
            </a:lvl1pPr>
            <a:lvl2pPr marL="914400" lvl="1" indent="-349250">
              <a:lnSpc>
                <a:spcPct val="115000"/>
              </a:lnSpc>
              <a:spcBef>
                <a:spcPts val="1600"/>
              </a:spcBef>
              <a:spcAft>
                <a:spcPts val="0"/>
              </a:spcAft>
              <a:buSzPts val="1900"/>
              <a:buChar char="○"/>
              <a:defRPr sz="1900"/>
            </a:lvl2pPr>
            <a:lvl3pPr marL="1371600" lvl="2" indent="-349250">
              <a:lnSpc>
                <a:spcPct val="115000"/>
              </a:lnSpc>
              <a:spcBef>
                <a:spcPts val="1600"/>
              </a:spcBef>
              <a:spcAft>
                <a:spcPts val="0"/>
              </a:spcAft>
              <a:buSzPts val="1900"/>
              <a:buChar char="■"/>
              <a:defRPr sz="1900"/>
            </a:lvl3pPr>
            <a:lvl4pPr marL="1828800" lvl="3" indent="-349250">
              <a:lnSpc>
                <a:spcPct val="115000"/>
              </a:lnSpc>
              <a:spcBef>
                <a:spcPts val="1600"/>
              </a:spcBef>
              <a:spcAft>
                <a:spcPts val="0"/>
              </a:spcAft>
              <a:buSzPts val="1900"/>
              <a:buChar char="●"/>
              <a:defRPr sz="1900"/>
            </a:lvl4pPr>
            <a:lvl5pPr marL="2286000" lvl="4" indent="-349250">
              <a:lnSpc>
                <a:spcPct val="115000"/>
              </a:lnSpc>
              <a:spcBef>
                <a:spcPts val="1600"/>
              </a:spcBef>
              <a:spcAft>
                <a:spcPts val="0"/>
              </a:spcAft>
              <a:buSzPts val="1900"/>
              <a:buChar char="○"/>
              <a:defRPr sz="1900"/>
            </a:lvl5pPr>
            <a:lvl6pPr marL="2743200" lvl="5" indent="-349250">
              <a:lnSpc>
                <a:spcPct val="115000"/>
              </a:lnSpc>
              <a:spcBef>
                <a:spcPts val="1600"/>
              </a:spcBef>
              <a:spcAft>
                <a:spcPts val="0"/>
              </a:spcAft>
              <a:buSzPts val="1900"/>
              <a:buChar char="■"/>
              <a:defRPr sz="1900"/>
            </a:lvl6pPr>
            <a:lvl7pPr marL="3200400" lvl="6" indent="-349250">
              <a:lnSpc>
                <a:spcPct val="115000"/>
              </a:lnSpc>
              <a:spcBef>
                <a:spcPts val="1600"/>
              </a:spcBef>
              <a:spcAft>
                <a:spcPts val="0"/>
              </a:spcAft>
              <a:buSzPts val="1900"/>
              <a:buChar char="●"/>
              <a:defRPr sz="1900"/>
            </a:lvl7pPr>
            <a:lvl8pPr marL="3657600" lvl="7" indent="-317500">
              <a:lnSpc>
                <a:spcPct val="115000"/>
              </a:lnSpc>
              <a:spcBef>
                <a:spcPts val="1600"/>
              </a:spcBef>
              <a:spcAft>
                <a:spcPts val="0"/>
              </a:spcAft>
              <a:buSzPts val="1400"/>
              <a:buChar char="○"/>
              <a:defRPr/>
            </a:lvl8pPr>
            <a:lvl9pPr marL="4114800" lvl="8" indent="-317500">
              <a:lnSpc>
                <a:spcPct val="115000"/>
              </a:lnSpc>
              <a:spcBef>
                <a:spcPts val="1600"/>
              </a:spcBef>
              <a:spcAft>
                <a:spcPts val="1600"/>
              </a:spcAft>
              <a:buSzPts val="1400"/>
              <a:buChar char="■"/>
              <a:defRPr/>
            </a:lvl9pPr>
          </a:lstStyle>
          <a:p>
            <a:endParaRPr/>
          </a:p>
        </p:txBody>
      </p:sp>
      <p:pic>
        <p:nvPicPr>
          <p:cNvPr id="8" name="Google Shape;8;p1"/>
          <p:cNvPicPr preferRelativeResize="0"/>
          <p:nvPr/>
        </p:nvPicPr>
        <p:blipFill>
          <a:blip r:embed="rId18">
            <a:alphaModFix/>
          </a:blip>
          <a:stretch>
            <a:fillRect/>
          </a:stretch>
        </p:blipFill>
        <p:spPr>
          <a:xfrm>
            <a:off x="7034550" y="4703625"/>
            <a:ext cx="1959781" cy="269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2" name="Google Shape;82;p1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unsplash.com/" TargetMode="External"/><Relationship Id="rId5" Type="http://schemas.openxmlformats.org/officeDocument/2006/relationships/hyperlink" Target="https://unsplash.com/@timorse" TargetMode="External"/><Relationship Id="rId4" Type="http://schemas.openxmlformats.org/officeDocument/2006/relationships/hyperlink" Target="https://unsplash.com/photos/KFIjzXYg1R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ucanr.edu/sites/Professional_Development/Office_-_Team_Managemen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ucanr.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docs.google.com/presentation/d/1f-RTKrekeB3HRabpvy4Ys52S1lTBI44K_1HOX2PC01E/present?usp=sha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3"/>
          <p:cNvPicPr preferRelativeResize="0"/>
          <p:nvPr/>
        </p:nvPicPr>
        <p:blipFill>
          <a:blip r:embed="rId3">
            <a:alphaModFix/>
          </a:blip>
          <a:stretch>
            <a:fillRect/>
          </a:stretch>
        </p:blipFill>
        <p:spPr>
          <a:xfrm>
            <a:off x="0" y="0"/>
            <a:ext cx="9144001" cy="5146200"/>
          </a:xfrm>
          <a:prstGeom prst="rect">
            <a:avLst/>
          </a:prstGeom>
          <a:noFill/>
          <a:ln>
            <a:noFill/>
          </a:ln>
        </p:spPr>
      </p:pic>
      <p:sp>
        <p:nvSpPr>
          <p:cNvPr id="172" name="Google Shape;172;p33"/>
          <p:cNvSpPr txBox="1">
            <a:spLocks noGrp="1"/>
          </p:cNvSpPr>
          <p:nvPr>
            <p:ph type="subTitle" idx="1"/>
          </p:nvPr>
        </p:nvSpPr>
        <p:spPr>
          <a:xfrm>
            <a:off x="282075" y="314250"/>
            <a:ext cx="8520300" cy="1288500"/>
          </a:xfrm>
          <a:prstGeom prst="rect">
            <a:avLst/>
          </a:prstGeom>
          <a:solidFill>
            <a:srgbClr val="FFFFFF"/>
          </a:solidFill>
          <a:ln w="19050" cap="flat" cmpd="sng">
            <a:solidFill>
              <a:srgbClr val="FFFFFF"/>
            </a:solidFill>
            <a:prstDash val="solid"/>
            <a:round/>
            <a:headEnd type="none" w="sm" len="sm"/>
            <a:tailEnd type="none" w="sm" len="sm"/>
          </a:ln>
          <a:effectLst>
            <a:outerShdw blurRad="128588" dist="171450" dir="1308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3000">
                <a:solidFill>
                  <a:srgbClr val="1C4587"/>
                </a:solidFill>
              </a:rPr>
              <a:t>About UC ANR:  Cooperative Extension &amp; the Land Grant System.</a:t>
            </a:r>
            <a:endParaRPr sz="3000">
              <a:solidFill>
                <a:srgbClr val="1C4587"/>
              </a:solidFill>
            </a:endParaRPr>
          </a:p>
          <a:p>
            <a:pPr marL="0" lvl="0" indent="0" algn="l" rtl="0">
              <a:spcBef>
                <a:spcPts val="0"/>
              </a:spcBef>
              <a:spcAft>
                <a:spcPts val="0"/>
              </a:spcAft>
              <a:buNone/>
            </a:pPr>
            <a:endParaRPr sz="100">
              <a:solidFill>
                <a:srgbClr val="1C4587"/>
              </a:solidFill>
            </a:endParaRPr>
          </a:p>
        </p:txBody>
      </p:sp>
      <p:sp>
        <p:nvSpPr>
          <p:cNvPr id="174" name="Google Shape;174;p33"/>
          <p:cNvSpPr txBox="1"/>
          <p:nvPr/>
        </p:nvSpPr>
        <p:spPr>
          <a:xfrm>
            <a:off x="205875" y="1526550"/>
            <a:ext cx="4908600" cy="418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sz="1200" b="1">
                <a:solidFill>
                  <a:srgbClr val="FFFFFF"/>
                </a:solidFill>
              </a:rPr>
              <a:t>Part of the “Building Success” Series </a:t>
            </a:r>
            <a:endParaRPr sz="1200" b="1">
              <a:solidFill>
                <a:srgbClr val="FFFFFF"/>
              </a:solidFill>
            </a:endParaRPr>
          </a:p>
        </p:txBody>
      </p:sp>
      <p:sp>
        <p:nvSpPr>
          <p:cNvPr id="182" name="Google Shape;182;p33"/>
          <p:cNvSpPr txBox="1"/>
          <p:nvPr/>
        </p:nvSpPr>
        <p:spPr>
          <a:xfrm>
            <a:off x="256850" y="4325650"/>
            <a:ext cx="8660700" cy="6768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3" name="Google Shape;183;p33"/>
          <p:cNvPicPr preferRelativeResize="0"/>
          <p:nvPr/>
        </p:nvPicPr>
        <p:blipFill>
          <a:blip r:embed="rId4">
            <a:alphaModFix/>
          </a:blip>
          <a:stretch>
            <a:fillRect/>
          </a:stretch>
        </p:blipFill>
        <p:spPr>
          <a:xfrm>
            <a:off x="282075" y="4319100"/>
            <a:ext cx="8564900" cy="6766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513550" y="235340"/>
            <a:ext cx="8113500" cy="57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solidFill>
                  <a:srgbClr val="FFFFFF"/>
                </a:solidFill>
                <a:latin typeface="Calibri"/>
                <a:ea typeface="Calibri"/>
                <a:cs typeface="Calibri"/>
                <a:sym typeface="Calibri"/>
              </a:rPr>
              <a:t>What are the three primary functions of a Land Grant University ?</a:t>
            </a:r>
            <a:endParaRPr>
              <a:solidFill>
                <a:srgbClr val="FFFFFF"/>
              </a:solidFill>
            </a:endParaRPr>
          </a:p>
        </p:txBody>
      </p:sp>
      <p:grpSp>
        <p:nvGrpSpPr>
          <p:cNvPr id="262" name="Google Shape;262;p42"/>
          <p:cNvGrpSpPr/>
          <p:nvPr/>
        </p:nvGrpSpPr>
        <p:grpSpPr>
          <a:xfrm>
            <a:off x="6233818" y="3003290"/>
            <a:ext cx="2277961" cy="2048814"/>
            <a:chOff x="8311757" y="4044754"/>
            <a:chExt cx="3037281" cy="2731752"/>
          </a:xfrm>
        </p:grpSpPr>
        <p:pic>
          <p:nvPicPr>
            <p:cNvPr id="263" name="Google Shape;263;p42"/>
            <p:cNvPicPr preferRelativeResize="0"/>
            <p:nvPr/>
          </p:nvPicPr>
          <p:blipFill rotWithShape="1">
            <a:blip r:embed="rId3">
              <a:alphaModFix/>
            </a:blip>
            <a:srcRect/>
            <a:stretch/>
          </p:blipFill>
          <p:spPr>
            <a:xfrm>
              <a:off x="8311757" y="4044754"/>
              <a:ext cx="3037281" cy="2277961"/>
            </a:xfrm>
            <a:prstGeom prst="rect">
              <a:avLst/>
            </a:prstGeom>
            <a:noFill/>
            <a:ln>
              <a:noFill/>
            </a:ln>
            <a:effectLst>
              <a:outerShdw blurRad="157163" dist="180975" dir="5400000" algn="bl" rotWithShape="0">
                <a:srgbClr val="000000">
                  <a:alpha val="50000"/>
                </a:srgbClr>
              </a:outerShdw>
            </a:effectLst>
          </p:spPr>
        </p:pic>
        <p:sp>
          <p:nvSpPr>
            <p:cNvPr id="264" name="Google Shape;264;p42"/>
            <p:cNvSpPr/>
            <p:nvPr/>
          </p:nvSpPr>
          <p:spPr>
            <a:xfrm>
              <a:off x="8311757" y="5740006"/>
              <a:ext cx="3014100" cy="1036500"/>
            </a:xfrm>
            <a:prstGeom prst="roundRect">
              <a:avLst>
                <a:gd name="adj" fmla="val 16667"/>
              </a:avLst>
            </a:prstGeom>
            <a:solidFill>
              <a:srgbClr val="1E4E79"/>
            </a:solidFill>
            <a:ln w="12700" cap="flat" cmpd="sng">
              <a:solidFill>
                <a:srgbClr val="42719B"/>
              </a:solidFill>
              <a:prstDash val="solid"/>
              <a:miter lim="800000"/>
              <a:headEnd type="none" w="sm" len="sm"/>
              <a:tailEnd type="none" w="sm" len="sm"/>
            </a:ln>
            <a:effectLst>
              <a:outerShdw blurRad="157163" dist="180975" dir="54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Build positive change in communities</a:t>
              </a:r>
              <a:endParaRPr sz="1400" b="1">
                <a:solidFill>
                  <a:schemeClr val="lt1"/>
                </a:solidFill>
                <a:latin typeface="Calibri"/>
                <a:ea typeface="Calibri"/>
                <a:cs typeface="Calibri"/>
                <a:sym typeface="Calibri"/>
              </a:endParaRPr>
            </a:p>
          </p:txBody>
        </p:sp>
      </p:grpSp>
      <p:grpSp>
        <p:nvGrpSpPr>
          <p:cNvPr id="265" name="Google Shape;265;p42"/>
          <p:cNvGrpSpPr/>
          <p:nvPr/>
        </p:nvGrpSpPr>
        <p:grpSpPr>
          <a:xfrm>
            <a:off x="129600" y="1396856"/>
            <a:ext cx="2144475" cy="2118749"/>
            <a:chOff x="244673" y="1904786"/>
            <a:chExt cx="2859300" cy="2824998"/>
          </a:xfrm>
        </p:grpSpPr>
        <p:pic>
          <p:nvPicPr>
            <p:cNvPr id="266" name="Google Shape;266;p42"/>
            <p:cNvPicPr preferRelativeResize="0"/>
            <p:nvPr/>
          </p:nvPicPr>
          <p:blipFill rotWithShape="1">
            <a:blip r:embed="rId4">
              <a:alphaModFix/>
            </a:blip>
            <a:srcRect/>
            <a:stretch/>
          </p:blipFill>
          <p:spPr>
            <a:xfrm>
              <a:off x="253609" y="2830740"/>
              <a:ext cx="2850348" cy="1899044"/>
            </a:xfrm>
            <a:prstGeom prst="rect">
              <a:avLst/>
            </a:prstGeom>
            <a:noFill/>
            <a:ln>
              <a:noFill/>
            </a:ln>
            <a:effectLst>
              <a:outerShdw blurRad="57150" dist="104775" dir="7500000" algn="bl" rotWithShape="0">
                <a:srgbClr val="000000">
                  <a:alpha val="50000"/>
                </a:srgbClr>
              </a:outerShdw>
            </a:effectLst>
          </p:spPr>
        </p:pic>
        <p:sp>
          <p:nvSpPr>
            <p:cNvPr id="267" name="Google Shape;267;p42"/>
            <p:cNvSpPr/>
            <p:nvPr/>
          </p:nvSpPr>
          <p:spPr>
            <a:xfrm>
              <a:off x="244673" y="1904786"/>
              <a:ext cx="2859300" cy="1036500"/>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a:effectLst>
              <a:outerShdw blurRad="57150" dist="104775" dir="75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dk1"/>
                  </a:solidFill>
                  <a:latin typeface="Calibri"/>
                  <a:ea typeface="Calibri"/>
                  <a:cs typeface="Calibri"/>
                  <a:sym typeface="Calibri"/>
                </a:rPr>
                <a:t>Build the foundation for the future</a:t>
              </a:r>
              <a:endParaRPr sz="1400" b="1">
                <a:solidFill>
                  <a:schemeClr val="dk1"/>
                </a:solidFill>
                <a:latin typeface="Calibri"/>
                <a:ea typeface="Calibri"/>
                <a:cs typeface="Calibri"/>
                <a:sym typeface="Calibri"/>
              </a:endParaRPr>
            </a:p>
          </p:txBody>
        </p:sp>
      </p:grpSp>
      <p:grpSp>
        <p:nvGrpSpPr>
          <p:cNvPr id="268" name="Google Shape;268;p42"/>
          <p:cNvGrpSpPr/>
          <p:nvPr/>
        </p:nvGrpSpPr>
        <p:grpSpPr>
          <a:xfrm>
            <a:off x="6403696" y="691541"/>
            <a:ext cx="2133086" cy="2140428"/>
            <a:chOff x="8538261" y="962421"/>
            <a:chExt cx="2844114" cy="2853904"/>
          </a:xfrm>
        </p:grpSpPr>
        <p:pic>
          <p:nvPicPr>
            <p:cNvPr id="269" name="Google Shape;269;p42"/>
            <p:cNvPicPr preferRelativeResize="0"/>
            <p:nvPr/>
          </p:nvPicPr>
          <p:blipFill rotWithShape="1">
            <a:blip r:embed="rId5">
              <a:alphaModFix/>
            </a:blip>
            <a:srcRect/>
            <a:stretch/>
          </p:blipFill>
          <p:spPr>
            <a:xfrm>
              <a:off x="8538261" y="1913339"/>
              <a:ext cx="2844114" cy="1902986"/>
            </a:xfrm>
            <a:prstGeom prst="rect">
              <a:avLst/>
            </a:prstGeom>
            <a:noFill/>
            <a:ln>
              <a:noFill/>
            </a:ln>
            <a:effectLst>
              <a:outerShdw blurRad="114300" dist="133350" dir="3000000" algn="bl" rotWithShape="0">
                <a:srgbClr val="000000">
                  <a:alpha val="50000"/>
                </a:srgbClr>
              </a:outerShdw>
            </a:effectLst>
          </p:spPr>
        </p:pic>
        <p:sp>
          <p:nvSpPr>
            <p:cNvPr id="270" name="Google Shape;270;p42"/>
            <p:cNvSpPr/>
            <p:nvPr/>
          </p:nvSpPr>
          <p:spPr>
            <a:xfrm>
              <a:off x="8538262" y="962421"/>
              <a:ext cx="2844000" cy="1036500"/>
            </a:xfrm>
            <a:prstGeom prst="roundRect">
              <a:avLst>
                <a:gd name="adj" fmla="val 16667"/>
              </a:avLst>
            </a:prstGeom>
            <a:solidFill>
              <a:srgbClr val="9CC2E5"/>
            </a:solidFill>
            <a:ln w="12700" cap="flat" cmpd="sng">
              <a:solidFill>
                <a:srgbClr val="42719B"/>
              </a:solidFill>
              <a:prstDash val="solid"/>
              <a:miter lim="800000"/>
              <a:headEnd type="none" w="sm" len="sm"/>
              <a:tailEnd type="none" w="sm" len="sm"/>
            </a:ln>
            <a:effectLst>
              <a:outerShdw blurRad="114300" dist="133350" dir="300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dk1"/>
                  </a:solidFill>
                  <a:latin typeface="Calibri"/>
                  <a:ea typeface="Calibri"/>
                  <a:cs typeface="Calibri"/>
                  <a:sym typeface="Calibri"/>
                </a:rPr>
                <a:t>Build the foundation and understanding for change</a:t>
              </a:r>
              <a:endParaRPr sz="1400" b="1">
                <a:solidFill>
                  <a:schemeClr val="dk1"/>
                </a:solidFill>
                <a:latin typeface="Calibri"/>
                <a:ea typeface="Calibri"/>
                <a:cs typeface="Calibri"/>
                <a:sym typeface="Calibri"/>
              </a:endParaRPr>
            </a:p>
          </p:txBody>
        </p:sp>
      </p:grpSp>
      <p:pic>
        <p:nvPicPr>
          <p:cNvPr id="271" name="Google Shape;271;p42"/>
          <p:cNvPicPr preferRelativeResize="0"/>
          <p:nvPr/>
        </p:nvPicPr>
        <p:blipFill rotWithShape="1">
          <a:blip r:embed="rId6">
            <a:alphaModFix/>
          </a:blip>
          <a:srcRect/>
          <a:stretch/>
        </p:blipFill>
        <p:spPr>
          <a:xfrm>
            <a:off x="136302" y="4431871"/>
            <a:ext cx="1225152" cy="620330"/>
          </a:xfrm>
          <a:prstGeom prst="rect">
            <a:avLst/>
          </a:prstGeom>
          <a:noFill/>
          <a:ln>
            <a:noFill/>
          </a:ln>
        </p:spPr>
      </p:pic>
      <p:sp>
        <p:nvSpPr>
          <p:cNvPr id="272" name="Google Shape;272;p42"/>
          <p:cNvSpPr/>
          <p:nvPr/>
        </p:nvSpPr>
        <p:spPr>
          <a:xfrm>
            <a:off x="1785938" y="1462687"/>
            <a:ext cx="2757600" cy="2632500"/>
          </a:xfrm>
          <a:prstGeom prst="ellipse">
            <a:avLst/>
          </a:prstGeom>
          <a:solidFill>
            <a:srgbClr val="DDEAF6"/>
          </a:solidFill>
          <a:ln w="12700" cap="flat" cmpd="sng">
            <a:solidFill>
              <a:srgbClr val="42719B"/>
            </a:solidFill>
            <a:prstDash val="solid"/>
            <a:miter lim="800000"/>
            <a:headEnd type="none" w="sm" len="sm"/>
            <a:tailEnd type="none" w="sm" len="sm"/>
          </a:ln>
          <a:effectLst>
            <a:outerShdw blurRad="242888" dist="266700" dir="528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3300" b="1">
                <a:solidFill>
                  <a:schemeClr val="dk1"/>
                </a:solidFill>
                <a:latin typeface="Calibri"/>
                <a:ea typeface="Calibri"/>
                <a:cs typeface="Calibri"/>
                <a:sym typeface="Calibri"/>
              </a:rPr>
              <a:t>Education</a:t>
            </a:r>
            <a:endParaRPr sz="3300" b="1">
              <a:solidFill>
                <a:schemeClr val="dk1"/>
              </a:solidFill>
              <a:latin typeface="Calibri"/>
              <a:ea typeface="Calibri"/>
              <a:cs typeface="Calibri"/>
              <a:sym typeface="Calibri"/>
            </a:endParaRPr>
          </a:p>
        </p:txBody>
      </p:sp>
      <p:sp>
        <p:nvSpPr>
          <p:cNvPr id="273" name="Google Shape;273;p42"/>
          <p:cNvSpPr/>
          <p:nvPr/>
        </p:nvSpPr>
        <p:spPr>
          <a:xfrm>
            <a:off x="3761185" y="2392053"/>
            <a:ext cx="2757600" cy="2632500"/>
          </a:xfrm>
          <a:prstGeom prst="ellipse">
            <a:avLst/>
          </a:prstGeom>
          <a:solidFill>
            <a:srgbClr val="1E4E79"/>
          </a:solidFill>
          <a:ln w="12700" cap="flat" cmpd="sng">
            <a:solidFill>
              <a:srgbClr val="42719B"/>
            </a:solidFill>
            <a:prstDash val="solid"/>
            <a:miter lim="800000"/>
            <a:headEnd type="none" w="sm" len="sm"/>
            <a:tailEnd type="none" w="sm" len="sm"/>
          </a:ln>
          <a:effectLst>
            <a:outerShdw blurRad="242888" dist="266700" dir="528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3300" b="1">
                <a:solidFill>
                  <a:schemeClr val="lt1"/>
                </a:solidFill>
                <a:latin typeface="Calibri"/>
                <a:ea typeface="Calibri"/>
                <a:cs typeface="Calibri"/>
                <a:sym typeface="Calibri"/>
              </a:rPr>
              <a:t>Outreach</a:t>
            </a:r>
            <a:endParaRPr sz="3300" b="1">
              <a:solidFill>
                <a:schemeClr val="lt1"/>
              </a:solidFill>
              <a:latin typeface="Calibri"/>
              <a:ea typeface="Calibri"/>
              <a:cs typeface="Calibri"/>
              <a:sym typeface="Calibri"/>
            </a:endParaRPr>
          </a:p>
        </p:txBody>
      </p:sp>
      <p:sp>
        <p:nvSpPr>
          <p:cNvPr id="274" name="Google Shape;274;p42"/>
          <p:cNvSpPr/>
          <p:nvPr/>
        </p:nvSpPr>
        <p:spPr>
          <a:xfrm>
            <a:off x="4018360" y="719223"/>
            <a:ext cx="2757600" cy="2632500"/>
          </a:xfrm>
          <a:prstGeom prst="ellipse">
            <a:avLst/>
          </a:prstGeom>
          <a:solidFill>
            <a:srgbClr val="9CC2E5"/>
          </a:solidFill>
          <a:ln w="12700" cap="flat" cmpd="sng">
            <a:solidFill>
              <a:srgbClr val="42719B"/>
            </a:solidFill>
            <a:prstDash val="solid"/>
            <a:miter lim="800000"/>
            <a:headEnd type="none" w="sm" len="sm"/>
            <a:tailEnd type="none" w="sm" len="sm"/>
          </a:ln>
          <a:effectLst>
            <a:outerShdw blurRad="242888" dist="266700" dir="528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3300" b="1">
                <a:solidFill>
                  <a:schemeClr val="dk1"/>
                </a:solidFill>
                <a:latin typeface="Calibri"/>
                <a:ea typeface="Calibri"/>
                <a:cs typeface="Calibri"/>
                <a:sym typeface="Calibri"/>
              </a:rPr>
              <a:t>Research</a:t>
            </a:r>
            <a:endParaRPr sz="33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
                                        </p:tgtEl>
                                        <p:attrNameLst>
                                          <p:attrName>style.visibility</p:attrName>
                                        </p:attrNameLst>
                                      </p:cBhvr>
                                      <p:to>
                                        <p:strVal val="visible"/>
                                      </p:to>
                                    </p:set>
                                    <p:animEffect transition="in" filter="fade">
                                      <p:cBhvr>
                                        <p:cTn id="12" dur="1000"/>
                                        <p:tgtEl>
                                          <p:spTgt spid="2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fade">
                                      <p:cBhvr>
                                        <p:cTn id="17" dur="1000"/>
                                        <p:tgtEl>
                                          <p:spTgt spid="2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Effect transition="in" filter="fade">
                                      <p:cBhvr>
                                        <p:cTn id="22" dur="1000"/>
                                        <p:tgtEl>
                                          <p:spTgt spid="2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fade">
                                      <p:cBhvr>
                                        <p:cTn id="27" dur="1000"/>
                                        <p:tgtEl>
                                          <p:spTgt spid="2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3"/>
                                        </p:tgtEl>
                                        <p:attrNameLst>
                                          <p:attrName>style.visibility</p:attrName>
                                        </p:attrNameLst>
                                      </p:cBhvr>
                                      <p:to>
                                        <p:strVal val="visible"/>
                                      </p:to>
                                    </p:set>
                                    <p:animEffect transition="in" filter="fade">
                                      <p:cBhvr>
                                        <p:cTn id="32"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3"/>
          <p:cNvPicPr preferRelativeResize="0"/>
          <p:nvPr/>
        </p:nvPicPr>
        <p:blipFill rotWithShape="1">
          <a:blip r:embed="rId3">
            <a:alphaModFix/>
          </a:blip>
          <a:srcRect t="-11259"/>
          <a:stretch/>
        </p:blipFill>
        <p:spPr>
          <a:xfrm>
            <a:off x="-1700" y="-617000"/>
            <a:ext cx="9144000" cy="5760500"/>
          </a:xfrm>
          <a:prstGeom prst="rect">
            <a:avLst/>
          </a:prstGeom>
          <a:noFill/>
          <a:ln>
            <a:noFill/>
          </a:ln>
        </p:spPr>
      </p:pic>
      <p:sp>
        <p:nvSpPr>
          <p:cNvPr id="280" name="Google Shape;280;p43"/>
          <p:cNvSpPr txBox="1">
            <a:spLocks noGrp="1"/>
          </p:cNvSpPr>
          <p:nvPr>
            <p:ph type="title"/>
          </p:nvPr>
        </p:nvSpPr>
        <p:spPr>
          <a:xfrm>
            <a:off x="513550" y="235350"/>
            <a:ext cx="8255100" cy="575700"/>
          </a:xfrm>
          <a:prstGeom prst="rect">
            <a:avLst/>
          </a:prstGeom>
          <a:solidFill>
            <a:srgbClr val="3C78D8"/>
          </a:solidFill>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 sz="3000">
                <a:solidFill>
                  <a:srgbClr val="FFFFFF"/>
                </a:solidFill>
                <a:latin typeface="Calibri"/>
                <a:ea typeface="Calibri"/>
                <a:cs typeface="Calibri"/>
                <a:sym typeface="Calibri"/>
              </a:rPr>
              <a:t>Which is the Land Grant University in California? </a:t>
            </a:r>
            <a:endParaRPr sz="3000">
              <a:solidFill>
                <a:srgbClr val="FFFFFF"/>
              </a:solidFill>
              <a:latin typeface="Calibri"/>
              <a:ea typeface="Calibri"/>
              <a:cs typeface="Calibri"/>
              <a:sym typeface="Calibri"/>
            </a:endParaRPr>
          </a:p>
        </p:txBody>
      </p:sp>
      <p:sp>
        <p:nvSpPr>
          <p:cNvPr id="281" name="Google Shape;281;p43"/>
          <p:cNvSpPr txBox="1">
            <a:spLocks noGrp="1"/>
          </p:cNvSpPr>
          <p:nvPr>
            <p:ph type="body" idx="1"/>
          </p:nvPr>
        </p:nvSpPr>
        <p:spPr>
          <a:xfrm>
            <a:off x="5095925" y="1041000"/>
            <a:ext cx="3729900" cy="4404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1400"/>
              <a:t>Note: It’s a trick question</a:t>
            </a:r>
            <a:endParaRPr sz="1400"/>
          </a:p>
        </p:txBody>
      </p:sp>
      <p:grpSp>
        <p:nvGrpSpPr>
          <p:cNvPr id="282" name="Google Shape;282;p43"/>
          <p:cNvGrpSpPr/>
          <p:nvPr/>
        </p:nvGrpSpPr>
        <p:grpSpPr>
          <a:xfrm>
            <a:off x="562901" y="884050"/>
            <a:ext cx="3108342" cy="4086957"/>
            <a:chOff x="639409" y="1656845"/>
            <a:chExt cx="3858419" cy="5449276"/>
          </a:xfrm>
        </p:grpSpPr>
        <p:pic>
          <p:nvPicPr>
            <p:cNvPr id="283" name="Google Shape;283;p43" descr="University of California, Merced - Wikipedia"/>
            <p:cNvPicPr preferRelativeResize="0"/>
            <p:nvPr/>
          </p:nvPicPr>
          <p:blipFill rotWithShape="1">
            <a:blip r:embed="rId4">
              <a:alphaModFix/>
            </a:blip>
            <a:srcRect/>
            <a:stretch/>
          </p:blipFill>
          <p:spPr>
            <a:xfrm>
              <a:off x="639409" y="3247702"/>
              <a:ext cx="3858419" cy="3858419"/>
            </a:xfrm>
            <a:prstGeom prst="rect">
              <a:avLst/>
            </a:prstGeom>
            <a:noFill/>
            <a:ln>
              <a:noFill/>
            </a:ln>
            <a:effectLst>
              <a:outerShdw blurRad="57150" dist="104775" dir="8340000" algn="bl" rotWithShape="0">
                <a:srgbClr val="000000">
                  <a:alpha val="50000"/>
                </a:srgbClr>
              </a:outerShdw>
            </a:effectLst>
          </p:spPr>
        </p:pic>
        <p:sp>
          <p:nvSpPr>
            <p:cNvPr id="284" name="Google Shape;284;p43"/>
            <p:cNvSpPr/>
            <p:nvPr/>
          </p:nvSpPr>
          <p:spPr>
            <a:xfrm>
              <a:off x="777876" y="1656845"/>
              <a:ext cx="3649500" cy="1745100"/>
            </a:xfrm>
            <a:prstGeom prst="rect">
              <a:avLst/>
            </a:prstGeom>
            <a:solidFill>
              <a:srgbClr val="FFE599"/>
            </a:solidFill>
            <a:ln>
              <a:noFill/>
            </a:ln>
            <a:effectLst>
              <a:outerShdw blurRad="57150" dist="104775" dir="7860000" algn="bl" rotWithShape="0">
                <a:srgbClr val="000000">
                  <a:alpha val="50000"/>
                </a:srgbClr>
              </a:outerShdw>
            </a:effectLst>
          </p:spPr>
          <p:txBody>
            <a:bodyPr spcFirstLastPara="1" wrap="square" lIns="68575" tIns="34275" rIns="68575" bIns="34275" anchor="ctr" anchorCtr="0">
              <a:noAutofit/>
            </a:bodyPr>
            <a:lstStyle/>
            <a:p>
              <a:pPr marL="57150" marR="0" lvl="1" indent="0" algn="ctr" rtl="0">
                <a:spcBef>
                  <a:spcPts val="0"/>
                </a:spcBef>
                <a:spcAft>
                  <a:spcPts val="0"/>
                </a:spcAft>
                <a:buNone/>
              </a:pPr>
              <a:r>
                <a:rPr lang="en" sz="2000" b="1">
                  <a:solidFill>
                    <a:schemeClr val="dk1"/>
                  </a:solidFill>
                  <a:latin typeface="Calibri"/>
                  <a:ea typeface="Calibri"/>
                  <a:cs typeface="Calibri"/>
                  <a:sym typeface="Calibri"/>
                </a:rPr>
                <a:t>The </a:t>
              </a:r>
              <a:r>
                <a:rPr lang="en" sz="2000" b="1" i="0" u="none" strike="noStrike" cap="none">
                  <a:solidFill>
                    <a:schemeClr val="dk1"/>
                  </a:solidFill>
                  <a:latin typeface="Calibri"/>
                  <a:ea typeface="Calibri"/>
                  <a:cs typeface="Calibri"/>
                  <a:sym typeface="Calibri"/>
                </a:rPr>
                <a:t>University of California </a:t>
              </a:r>
              <a:r>
                <a:rPr lang="en" sz="2000" b="1" i="0" u="sng" strike="noStrike" cap="none">
                  <a:solidFill>
                    <a:schemeClr val="dk1"/>
                  </a:solidFill>
                  <a:latin typeface="Calibri"/>
                  <a:ea typeface="Calibri"/>
                  <a:cs typeface="Calibri"/>
                  <a:sym typeface="Calibri"/>
                </a:rPr>
                <a:t>System</a:t>
              </a:r>
              <a:r>
                <a:rPr lang="en" sz="2000" b="1" i="0" u="none" strike="noStrike" cap="none">
                  <a:solidFill>
                    <a:schemeClr val="dk1"/>
                  </a:solidFill>
                  <a:latin typeface="Calibri"/>
                  <a:ea typeface="Calibri"/>
                  <a:cs typeface="Calibri"/>
                  <a:sym typeface="Calibri"/>
                </a:rPr>
                <a:t> is the Land Grant University </a:t>
              </a:r>
              <a:endParaRPr sz="2000" b="1" i="0" u="none" strike="noStrike" cap="none">
                <a:solidFill>
                  <a:schemeClr val="dk1"/>
                </a:solidFill>
                <a:latin typeface="Calibri"/>
                <a:ea typeface="Calibri"/>
                <a:cs typeface="Calibri"/>
                <a:sym typeface="Calibri"/>
              </a:endParaRPr>
            </a:p>
            <a:p>
              <a:pPr marL="57150" marR="0" lvl="1" indent="0" algn="ctr" rtl="0">
                <a:spcBef>
                  <a:spcPts val="0"/>
                </a:spcBef>
                <a:spcAft>
                  <a:spcPts val="0"/>
                </a:spcAft>
                <a:buNone/>
              </a:pPr>
              <a:r>
                <a:rPr lang="en" sz="2000" b="1" i="0" u="none" strike="noStrike" cap="none">
                  <a:solidFill>
                    <a:schemeClr val="dk1"/>
                  </a:solidFill>
                  <a:latin typeface="Calibri"/>
                  <a:ea typeface="Calibri"/>
                  <a:cs typeface="Calibri"/>
                  <a:sym typeface="Calibri"/>
                </a:rPr>
                <a:t>(i.e., all 10 campuses)</a:t>
              </a:r>
              <a:endParaRPr sz="2000" b="1" i="0" u="none" strike="noStrike" cap="none">
                <a:solidFill>
                  <a:schemeClr val="dk1"/>
                </a:solidFill>
                <a:latin typeface="Calibri"/>
                <a:ea typeface="Calibri"/>
                <a:cs typeface="Calibri"/>
                <a:sym typeface="Calibri"/>
              </a:endParaRPr>
            </a:p>
          </p:txBody>
        </p:sp>
      </p:grpSp>
      <p:sp>
        <p:nvSpPr>
          <p:cNvPr id="285" name="Google Shape;285;p43"/>
          <p:cNvSpPr/>
          <p:nvPr/>
        </p:nvSpPr>
        <p:spPr>
          <a:xfrm>
            <a:off x="3788025" y="2892800"/>
            <a:ext cx="1217100" cy="1011600"/>
          </a:xfrm>
          <a:prstGeom prst="rect">
            <a:avLst/>
          </a:prstGeom>
          <a:solidFill>
            <a:srgbClr val="F1C232"/>
          </a:solidFill>
          <a:ln w="12700" cap="flat" cmpd="sng">
            <a:solidFill>
              <a:srgbClr val="42719B"/>
            </a:solidFill>
            <a:prstDash val="solid"/>
            <a:miter lim="800000"/>
            <a:headEnd type="none" w="sm" len="sm"/>
            <a:tailEnd type="none" w="sm" len="sm"/>
          </a:ln>
          <a:effectLst>
            <a:outerShdw blurRad="57150" dist="104775" dir="792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Why the star &amp;  rays?</a:t>
            </a:r>
            <a:endParaRPr sz="1800">
              <a:solidFill>
                <a:schemeClr val="lt1"/>
              </a:solidFill>
              <a:latin typeface="Calibri"/>
              <a:ea typeface="Calibri"/>
              <a:cs typeface="Calibri"/>
              <a:sym typeface="Calibri"/>
            </a:endParaRPr>
          </a:p>
        </p:txBody>
      </p:sp>
      <p:sp>
        <p:nvSpPr>
          <p:cNvPr id="286" name="Google Shape;286;p43"/>
          <p:cNvSpPr/>
          <p:nvPr/>
        </p:nvSpPr>
        <p:spPr>
          <a:xfrm>
            <a:off x="5038700" y="2892800"/>
            <a:ext cx="3729900" cy="976200"/>
          </a:xfrm>
          <a:prstGeom prst="rect">
            <a:avLst/>
          </a:prstGeom>
          <a:solidFill>
            <a:srgbClr val="FFE599"/>
          </a:solidFill>
          <a:ln>
            <a:noFill/>
          </a:ln>
          <a:effectLst>
            <a:outerShdw blurRad="57150" dist="104775" dir="7920000" algn="bl" rotWithShape="0">
              <a:srgbClr val="000000">
                <a:alpha val="5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1800">
                <a:solidFill>
                  <a:srgbClr val="000000"/>
                </a:solidFill>
                <a:latin typeface="Arial"/>
                <a:ea typeface="Arial"/>
                <a:cs typeface="Arial"/>
                <a:sym typeface="Arial"/>
              </a:rPr>
              <a:t>symbolize the discovery and </a:t>
            </a:r>
            <a:r>
              <a:rPr lang="en" sz="1800" b="1" u="sng">
                <a:solidFill>
                  <a:srgbClr val="000000"/>
                </a:solidFill>
                <a:latin typeface="Arial"/>
                <a:ea typeface="Arial"/>
                <a:cs typeface="Arial"/>
                <a:sym typeface="Arial"/>
              </a:rPr>
              <a:t>dissemination</a:t>
            </a:r>
            <a:r>
              <a:rPr lang="en" sz="1800">
                <a:solidFill>
                  <a:srgbClr val="000000"/>
                </a:solidFill>
                <a:latin typeface="Arial"/>
                <a:ea typeface="Arial"/>
                <a:cs typeface="Arial"/>
                <a:sym typeface="Arial"/>
              </a:rPr>
              <a:t> of knowledge.</a:t>
            </a:r>
            <a:endParaRPr sz="800"/>
          </a:p>
        </p:txBody>
      </p:sp>
      <p:sp>
        <p:nvSpPr>
          <p:cNvPr id="287" name="Google Shape;287;p43"/>
          <p:cNvSpPr/>
          <p:nvPr/>
        </p:nvSpPr>
        <p:spPr>
          <a:xfrm>
            <a:off x="5038775" y="1804150"/>
            <a:ext cx="3729900" cy="914100"/>
          </a:xfrm>
          <a:prstGeom prst="rect">
            <a:avLst/>
          </a:prstGeom>
          <a:solidFill>
            <a:srgbClr val="FFE599"/>
          </a:solidFill>
          <a:ln>
            <a:noFill/>
          </a:ln>
          <a:effectLst>
            <a:outerShdw blurRad="57150" dist="104775" dir="7920000" algn="bl" rotWithShape="0">
              <a:srgbClr val="000000">
                <a:alpha val="5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1800">
                <a:solidFill>
                  <a:srgbClr val="000000"/>
                </a:solidFill>
                <a:latin typeface="Arial"/>
                <a:ea typeface="Arial"/>
                <a:cs typeface="Arial"/>
                <a:sym typeface="Arial"/>
              </a:rPr>
              <a:t>signifies the beginning of wisdom. </a:t>
            </a:r>
            <a:endParaRPr sz="800"/>
          </a:p>
        </p:txBody>
      </p:sp>
      <p:grpSp>
        <p:nvGrpSpPr>
          <p:cNvPr id="288" name="Google Shape;288;p43"/>
          <p:cNvGrpSpPr/>
          <p:nvPr/>
        </p:nvGrpSpPr>
        <p:grpSpPr>
          <a:xfrm>
            <a:off x="1835625" y="1804141"/>
            <a:ext cx="3169609" cy="1253688"/>
            <a:chOff x="2333066" y="2655749"/>
            <a:chExt cx="4166700" cy="1773000"/>
          </a:xfrm>
        </p:grpSpPr>
        <p:sp>
          <p:nvSpPr>
            <p:cNvPr id="289" name="Google Shape;289;p43"/>
            <p:cNvSpPr/>
            <p:nvPr/>
          </p:nvSpPr>
          <p:spPr>
            <a:xfrm>
              <a:off x="4879166" y="2655749"/>
              <a:ext cx="1620600" cy="1310400"/>
            </a:xfrm>
            <a:prstGeom prst="rect">
              <a:avLst/>
            </a:prstGeom>
            <a:solidFill>
              <a:srgbClr val="F1C232"/>
            </a:solidFill>
            <a:ln w="12700" cap="flat" cmpd="sng">
              <a:solidFill>
                <a:srgbClr val="42719B"/>
              </a:solidFill>
              <a:prstDash val="solid"/>
              <a:miter lim="800000"/>
              <a:headEnd type="none" w="sm" len="sm"/>
              <a:tailEnd type="none" w="sm" len="sm"/>
            </a:ln>
            <a:effectLst>
              <a:outerShdw blurRad="57150" dist="104775" dir="7920000" algn="bl" rotWithShape="0">
                <a:srgbClr val="000000">
                  <a:alpha val="5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a:solidFill>
                    <a:schemeClr val="lt1"/>
                  </a:solidFill>
                  <a:latin typeface="Calibri"/>
                  <a:ea typeface="Calibri"/>
                  <a:cs typeface="Calibri"/>
                  <a:sym typeface="Calibri"/>
                </a:rPr>
                <a:t>Why an “A”?</a:t>
              </a:r>
              <a:endParaRPr sz="2100">
                <a:solidFill>
                  <a:schemeClr val="lt1"/>
                </a:solidFill>
                <a:latin typeface="Calibri"/>
                <a:ea typeface="Calibri"/>
                <a:cs typeface="Calibri"/>
                <a:sym typeface="Calibri"/>
              </a:endParaRPr>
            </a:p>
          </p:txBody>
        </p:sp>
        <p:cxnSp>
          <p:nvCxnSpPr>
            <p:cNvPr id="290" name="Google Shape;290;p43"/>
            <p:cNvCxnSpPr>
              <a:stCxn id="289" idx="1"/>
            </p:cNvCxnSpPr>
            <p:nvPr/>
          </p:nvCxnSpPr>
          <p:spPr>
            <a:xfrm flipH="1">
              <a:off x="2333066" y="3310949"/>
              <a:ext cx="2546100" cy="1117800"/>
            </a:xfrm>
            <a:prstGeom prst="straightConnector1">
              <a:avLst/>
            </a:prstGeom>
            <a:noFill/>
            <a:ln w="44450" cap="flat" cmpd="sng">
              <a:solidFill>
                <a:srgbClr val="F1C232"/>
              </a:solidFill>
              <a:prstDash val="solid"/>
              <a:miter lim="800000"/>
              <a:headEnd type="none" w="sm" len="sm"/>
              <a:tailEnd type="triangle" w="med" len="med"/>
            </a:ln>
            <a:effectLst>
              <a:outerShdw blurRad="57150" dist="104775" dir="7920000" algn="bl" rotWithShape="0">
                <a:srgbClr val="000000">
                  <a:alpha val="50000"/>
                </a:srgbClr>
              </a:outerShdw>
            </a:effectLst>
          </p:spPr>
        </p:cxnSp>
      </p:grpSp>
      <p:sp>
        <p:nvSpPr>
          <p:cNvPr id="291" name="Google Shape;291;p43"/>
          <p:cNvSpPr/>
          <p:nvPr/>
        </p:nvSpPr>
        <p:spPr>
          <a:xfrm>
            <a:off x="3788025" y="4050925"/>
            <a:ext cx="4980600" cy="715500"/>
          </a:xfrm>
          <a:prstGeom prst="rect">
            <a:avLst/>
          </a:prstGeom>
          <a:solidFill>
            <a:srgbClr val="FFF2CC"/>
          </a:solidFill>
          <a:ln>
            <a:noFill/>
          </a:ln>
          <a:effectLst>
            <a:outerShdw blurRad="57150" dist="104775" dir="8040000" algn="bl" rotWithShape="0">
              <a:srgbClr val="000000">
                <a:alpha val="5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 sz="1800"/>
              <a:t>And UC ANR (Cooperative Extension) is the mandated arm to </a:t>
            </a:r>
            <a:r>
              <a:rPr lang="en" sz="1800" b="1" u="sng">
                <a:solidFill>
                  <a:srgbClr val="000000"/>
                </a:solidFill>
                <a:latin typeface="Arial"/>
                <a:ea typeface="Arial"/>
                <a:cs typeface="Arial"/>
                <a:sym typeface="Arial"/>
              </a:rPr>
              <a:t>disseminat</a:t>
            </a:r>
            <a:r>
              <a:rPr lang="en" sz="1800" b="1" u="sng"/>
              <a:t>e</a:t>
            </a:r>
            <a:r>
              <a:rPr lang="en" sz="1800">
                <a:solidFill>
                  <a:srgbClr val="000000"/>
                </a:solidFill>
                <a:latin typeface="Arial"/>
                <a:ea typeface="Arial"/>
                <a:cs typeface="Arial"/>
                <a:sym typeface="Arial"/>
              </a:rPr>
              <a:t> knowledge.</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
                                        </p:tgtEl>
                                        <p:attrNameLst>
                                          <p:attrName>style.visibility</p:attrName>
                                        </p:attrNameLst>
                                      </p:cBhvr>
                                      <p:to>
                                        <p:strVal val="visible"/>
                                      </p:to>
                                    </p:set>
                                    <p:animEffect transition="in" filter="fade">
                                      <p:cBhvr>
                                        <p:cTn id="17" dur="1000"/>
                                        <p:tgtEl>
                                          <p:spTgt spid="2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gtEl>
                                        <p:attrNameLst>
                                          <p:attrName>style.visibility</p:attrName>
                                        </p:attrNameLst>
                                      </p:cBhvr>
                                      <p:to>
                                        <p:strVal val="visible"/>
                                      </p:to>
                                    </p:set>
                                    <p:animEffect transition="in" filter="fade">
                                      <p:cBhvr>
                                        <p:cTn id="22" dur="1000"/>
                                        <p:tgtEl>
                                          <p:spTgt spid="2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5"/>
                                        </p:tgtEl>
                                        <p:attrNameLst>
                                          <p:attrName>style.visibility</p:attrName>
                                        </p:attrNameLst>
                                      </p:cBhvr>
                                      <p:to>
                                        <p:strVal val="visible"/>
                                      </p:to>
                                    </p:set>
                                    <p:animEffect transition="in" filter="fade">
                                      <p:cBhvr>
                                        <p:cTn id="27" dur="1000"/>
                                        <p:tgtEl>
                                          <p:spTgt spid="2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
                                        </p:tgtEl>
                                        <p:attrNameLst>
                                          <p:attrName>style.visibility</p:attrName>
                                        </p:attrNameLst>
                                      </p:cBhvr>
                                      <p:to>
                                        <p:strVal val="visible"/>
                                      </p:to>
                                    </p:set>
                                    <p:animEffect transition="in" filter="fade">
                                      <p:cBhvr>
                                        <p:cTn id="32" dur="1000"/>
                                        <p:tgtEl>
                                          <p:spTgt spid="2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1"/>
                                        </p:tgtEl>
                                        <p:attrNameLst>
                                          <p:attrName>style.visibility</p:attrName>
                                        </p:attrNameLst>
                                      </p:cBhvr>
                                      <p:to>
                                        <p:strVal val="visible"/>
                                      </p:to>
                                    </p:set>
                                    <p:animEffect transition="in" filter="fade">
                                      <p:cBhvr>
                                        <p:cTn id="37"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4"/>
          <p:cNvPicPr preferRelativeResize="0"/>
          <p:nvPr/>
        </p:nvPicPr>
        <p:blipFill>
          <a:blip r:embed="rId3">
            <a:alphaModFix/>
          </a:blip>
          <a:stretch>
            <a:fillRect/>
          </a:stretch>
        </p:blipFill>
        <p:spPr>
          <a:xfrm>
            <a:off x="628649" y="1229375"/>
            <a:ext cx="4730985" cy="3248600"/>
          </a:xfrm>
          <a:prstGeom prst="rect">
            <a:avLst/>
          </a:prstGeom>
          <a:noFill/>
          <a:ln>
            <a:noFill/>
          </a:ln>
          <a:effectLst>
            <a:outerShdw blurRad="57150" dist="114300" dir="7740000" algn="bl" rotWithShape="0">
              <a:srgbClr val="000000">
                <a:alpha val="50000"/>
              </a:srgbClr>
            </a:outerShdw>
          </a:effectLst>
        </p:spPr>
      </p:pic>
      <p:sp>
        <p:nvSpPr>
          <p:cNvPr id="297" name="Google Shape;297;p44"/>
          <p:cNvSpPr txBox="1">
            <a:spLocks noGrp="1"/>
          </p:cNvSpPr>
          <p:nvPr>
            <p:ph type="title"/>
          </p:nvPr>
        </p:nvSpPr>
        <p:spPr>
          <a:xfrm>
            <a:off x="513550" y="235340"/>
            <a:ext cx="8113500" cy="5757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 sz="3000">
                <a:solidFill>
                  <a:srgbClr val="FFFFFF"/>
                </a:solidFill>
                <a:latin typeface="Calibri"/>
                <a:ea typeface="Calibri"/>
                <a:cs typeface="Calibri"/>
                <a:sym typeface="Calibri"/>
              </a:rPr>
              <a:t>What were some of the first programs in Cooperative Extension (1914)?</a:t>
            </a:r>
            <a:endParaRPr sz="3000">
              <a:solidFill>
                <a:srgbClr val="FFFFFF"/>
              </a:solidFill>
              <a:latin typeface="Calibri"/>
              <a:ea typeface="Calibri"/>
              <a:cs typeface="Calibri"/>
              <a:sym typeface="Calibri"/>
            </a:endParaRPr>
          </a:p>
        </p:txBody>
      </p:sp>
      <p:sp>
        <p:nvSpPr>
          <p:cNvPr id="298" name="Google Shape;298;p44"/>
          <p:cNvSpPr txBox="1">
            <a:spLocks noGrp="1"/>
          </p:cNvSpPr>
          <p:nvPr>
            <p:ph type="body" idx="1"/>
          </p:nvPr>
        </p:nvSpPr>
        <p:spPr>
          <a:xfrm>
            <a:off x="808850" y="3163073"/>
            <a:ext cx="4416000" cy="1162500"/>
          </a:xfrm>
          <a:prstGeom prst="rect">
            <a:avLst/>
          </a:prstGeom>
          <a:solidFill>
            <a:srgbClr val="CCCCCC"/>
          </a:solidFill>
          <a:ln>
            <a:noFill/>
          </a:ln>
          <a:effectLst>
            <a:outerShdw blurRad="57150" dist="114300" dir="7740000" algn="bl" rotWithShape="0">
              <a:srgbClr val="000000">
                <a:alpha val="50000"/>
              </a:srgbClr>
            </a:outerShdw>
          </a:effectLst>
        </p:spPr>
        <p:txBody>
          <a:bodyPr spcFirstLastPara="1" wrap="square" lIns="68575" tIns="34275" rIns="68575" bIns="34275" anchor="t" anchorCtr="0">
            <a:noAutofit/>
          </a:bodyPr>
          <a:lstStyle/>
          <a:p>
            <a:pPr marL="0" lvl="0" indent="0" algn="l" rtl="0">
              <a:spcBef>
                <a:spcPts val="800"/>
              </a:spcBef>
              <a:spcAft>
                <a:spcPts val="0"/>
              </a:spcAft>
              <a:buNone/>
            </a:pPr>
            <a:r>
              <a:rPr lang="en" sz="1700" b="0"/>
              <a:t>Did you know…</a:t>
            </a:r>
            <a:endParaRPr sz="1700" b="0"/>
          </a:p>
          <a:p>
            <a:pPr marL="0" marR="0" lvl="0" indent="0" algn="l" rtl="0">
              <a:lnSpc>
                <a:spcPct val="100000"/>
              </a:lnSpc>
              <a:spcBef>
                <a:spcPts val="1600"/>
              </a:spcBef>
              <a:spcAft>
                <a:spcPts val="0"/>
              </a:spcAft>
              <a:buNone/>
            </a:pPr>
            <a:r>
              <a:rPr lang="en" sz="1700" b="0"/>
              <a:t>Youth programs (4-H) were established early to get “new” information into households.</a:t>
            </a:r>
            <a:endParaRPr sz="1200" b="0"/>
          </a:p>
        </p:txBody>
      </p:sp>
      <p:grpSp>
        <p:nvGrpSpPr>
          <p:cNvPr id="299" name="Google Shape;299;p44"/>
          <p:cNvGrpSpPr/>
          <p:nvPr/>
        </p:nvGrpSpPr>
        <p:grpSpPr>
          <a:xfrm>
            <a:off x="781050" y="1229375"/>
            <a:ext cx="7845995" cy="3248600"/>
            <a:chOff x="-137067" y="1655533"/>
            <a:chExt cx="10461326" cy="4331467"/>
          </a:xfrm>
        </p:grpSpPr>
        <p:pic>
          <p:nvPicPr>
            <p:cNvPr id="300" name="Google Shape;300;p44"/>
            <p:cNvPicPr preferRelativeResize="0"/>
            <p:nvPr/>
          </p:nvPicPr>
          <p:blipFill rotWithShape="1">
            <a:blip r:embed="rId4">
              <a:alphaModFix/>
            </a:blip>
            <a:srcRect/>
            <a:stretch/>
          </p:blipFill>
          <p:spPr>
            <a:xfrm>
              <a:off x="6969733" y="1655533"/>
              <a:ext cx="3354526" cy="4331467"/>
            </a:xfrm>
            <a:prstGeom prst="rect">
              <a:avLst/>
            </a:prstGeom>
            <a:noFill/>
            <a:ln>
              <a:noFill/>
            </a:ln>
            <a:effectLst>
              <a:outerShdw blurRad="57150" dist="114300" dir="7740000" algn="bl" rotWithShape="0">
                <a:srgbClr val="000000">
                  <a:alpha val="50000"/>
                </a:srgbClr>
              </a:outerShdw>
            </a:effectLst>
          </p:spPr>
        </p:pic>
        <p:sp>
          <p:nvSpPr>
            <p:cNvPr id="301" name="Google Shape;301;p44"/>
            <p:cNvSpPr/>
            <p:nvPr/>
          </p:nvSpPr>
          <p:spPr>
            <a:xfrm>
              <a:off x="-137067" y="1817467"/>
              <a:ext cx="5888100" cy="1011000"/>
            </a:xfrm>
            <a:prstGeom prst="rect">
              <a:avLst/>
            </a:prstGeom>
            <a:solidFill>
              <a:srgbClr val="B7B7B7"/>
            </a:solidFill>
            <a:ln>
              <a:noFill/>
            </a:ln>
            <a:effectLst>
              <a:outerShdw blurRad="57150" dist="114300" dir="7740000" algn="bl" rotWithShape="0">
                <a:srgbClr val="000000">
                  <a:alpha val="5000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r>
                <a:rPr lang="en" sz="2500" b="1"/>
                <a:t>Youth (4-H) &amp; Nutrition were among the first!</a:t>
              </a:r>
              <a:endParaRPr sz="25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5"/>
          <p:cNvSpPr txBox="1">
            <a:spLocks noGrp="1"/>
          </p:cNvSpPr>
          <p:nvPr>
            <p:ph type="title"/>
          </p:nvPr>
        </p:nvSpPr>
        <p:spPr>
          <a:xfrm>
            <a:off x="2866425" y="1047300"/>
            <a:ext cx="4966200" cy="2139600"/>
          </a:xfrm>
          <a:prstGeom prst="rect">
            <a:avLst/>
          </a:prstGeom>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en" sz="3600"/>
              <a:t>If We Are Cooperative Extension, then Why Are We Called UC ANR? </a:t>
            </a:r>
            <a:endParaRPr sz="3600"/>
          </a:p>
        </p:txBody>
      </p:sp>
      <p:pic>
        <p:nvPicPr>
          <p:cNvPr id="307" name="Google Shape;307;p45"/>
          <p:cNvPicPr preferRelativeResize="0"/>
          <p:nvPr/>
        </p:nvPicPr>
        <p:blipFill>
          <a:blip r:embed="rId3">
            <a:alphaModFix/>
          </a:blip>
          <a:stretch>
            <a:fillRect/>
          </a:stretch>
        </p:blipFill>
        <p:spPr>
          <a:xfrm>
            <a:off x="595250" y="600375"/>
            <a:ext cx="1724382" cy="2586525"/>
          </a:xfrm>
          <a:prstGeom prst="rect">
            <a:avLst/>
          </a:prstGeom>
          <a:noFill/>
          <a:ln>
            <a:noFill/>
          </a:ln>
          <a:effectLst>
            <a:outerShdw blurRad="171450" dist="190500" dir="13200000" algn="bl" rotWithShape="0">
              <a:srgbClr val="000000">
                <a:alpha val="50000"/>
              </a:srgbClr>
            </a:outerShdw>
          </a:effectLst>
        </p:spPr>
      </p:pic>
      <p:sp>
        <p:nvSpPr>
          <p:cNvPr id="308" name="Google Shape;308;p45"/>
          <p:cNvSpPr txBox="1"/>
          <p:nvPr/>
        </p:nvSpPr>
        <p:spPr>
          <a:xfrm>
            <a:off x="529925" y="3142650"/>
            <a:ext cx="1210200" cy="3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pikrepo.com</a:t>
            </a:r>
            <a:endParaRPr sz="800"/>
          </a:p>
        </p:txBody>
      </p:sp>
      <p:sp>
        <p:nvSpPr>
          <p:cNvPr id="309" name="Google Shape;309;p45"/>
          <p:cNvSpPr/>
          <p:nvPr/>
        </p:nvSpPr>
        <p:spPr>
          <a:xfrm>
            <a:off x="2866425" y="108675"/>
            <a:ext cx="552600" cy="491700"/>
          </a:xfrm>
          <a:prstGeom prst="ellipse">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p>
        </p:txBody>
      </p:sp>
      <p:sp>
        <p:nvSpPr>
          <p:cNvPr id="310" name="Google Shape;310;p45"/>
          <p:cNvSpPr/>
          <p:nvPr/>
        </p:nvSpPr>
        <p:spPr>
          <a:xfrm>
            <a:off x="5073234" y="108725"/>
            <a:ext cx="552600" cy="491700"/>
          </a:xfrm>
          <a:prstGeom prst="ellipse">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2</a:t>
            </a:r>
            <a:endParaRPr sz="3000"/>
          </a:p>
        </p:txBody>
      </p:sp>
      <p:sp>
        <p:nvSpPr>
          <p:cNvPr id="311" name="Google Shape;311;p45"/>
          <p:cNvSpPr/>
          <p:nvPr/>
        </p:nvSpPr>
        <p:spPr>
          <a:xfrm>
            <a:off x="7280029" y="108725"/>
            <a:ext cx="552600" cy="491700"/>
          </a:xfrm>
          <a:prstGeom prst="ellipse">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6"/>
          <p:cNvPicPr preferRelativeResize="0"/>
          <p:nvPr/>
        </p:nvPicPr>
        <p:blipFill rotWithShape="1">
          <a:blip r:embed="rId3">
            <a:alphaModFix/>
          </a:blip>
          <a:srcRect t="16791" b="6185"/>
          <a:stretch/>
        </p:blipFill>
        <p:spPr>
          <a:xfrm>
            <a:off x="0" y="0"/>
            <a:ext cx="9144000" cy="5280600"/>
          </a:xfrm>
          <a:prstGeom prst="rect">
            <a:avLst/>
          </a:prstGeom>
          <a:noFill/>
          <a:ln>
            <a:noFill/>
          </a:ln>
        </p:spPr>
      </p:pic>
      <p:sp>
        <p:nvSpPr>
          <p:cNvPr id="317" name="Google Shape;317;p46"/>
          <p:cNvSpPr txBox="1">
            <a:spLocks noGrp="1"/>
          </p:cNvSpPr>
          <p:nvPr>
            <p:ph type="title"/>
          </p:nvPr>
        </p:nvSpPr>
        <p:spPr>
          <a:xfrm>
            <a:off x="513550" y="235340"/>
            <a:ext cx="8113500" cy="575700"/>
          </a:xfrm>
          <a:prstGeom prst="rect">
            <a:avLst/>
          </a:prstGeom>
          <a:solidFill>
            <a:srgbClr val="1155CC"/>
          </a:solidFill>
        </p:spPr>
        <p:txBody>
          <a:bodyPr spcFirstLastPara="1" wrap="square" lIns="68575" tIns="34275" rIns="68575" bIns="34275" anchor="ctr" anchorCtr="0">
            <a:noAutofit/>
          </a:bodyPr>
          <a:lstStyle/>
          <a:p>
            <a:pPr marL="0" lvl="0" indent="0" algn="l" rtl="0">
              <a:spcBef>
                <a:spcPts val="0"/>
              </a:spcBef>
              <a:spcAft>
                <a:spcPts val="0"/>
              </a:spcAft>
              <a:buNone/>
            </a:pPr>
            <a:r>
              <a:rPr lang="en"/>
              <a:t>UC ANR or Cooperative Extension? </a:t>
            </a:r>
            <a:endParaRPr/>
          </a:p>
        </p:txBody>
      </p:sp>
      <p:sp>
        <p:nvSpPr>
          <p:cNvPr id="318" name="Google Shape;318;p46"/>
          <p:cNvSpPr txBox="1">
            <a:spLocks noGrp="1"/>
          </p:cNvSpPr>
          <p:nvPr>
            <p:ph type="body" idx="1"/>
          </p:nvPr>
        </p:nvSpPr>
        <p:spPr>
          <a:xfrm>
            <a:off x="628650" y="1369219"/>
            <a:ext cx="7886700" cy="3263400"/>
          </a:xfrm>
          <a:prstGeom prst="rect">
            <a:avLst/>
          </a:prstGeom>
          <a:solidFill>
            <a:srgbClr val="D9D9D9"/>
          </a:solidFill>
          <a:effectLst>
            <a:outerShdw blurRad="114300" dist="152400" dir="8100000" algn="bl" rotWithShape="0">
              <a:srgbClr val="999999">
                <a:alpha val="50000"/>
              </a:srgbClr>
            </a:outerShdw>
          </a:effectLst>
        </p:spPr>
        <p:txBody>
          <a:bodyPr spcFirstLastPara="1" wrap="square" lIns="68575" tIns="34275" rIns="68575" bIns="34275" anchor="t" anchorCtr="0">
            <a:noAutofit/>
          </a:bodyPr>
          <a:lstStyle/>
          <a:p>
            <a:pPr marL="0" lvl="0" indent="0" algn="l" rtl="0">
              <a:spcBef>
                <a:spcPts val="800"/>
              </a:spcBef>
              <a:spcAft>
                <a:spcPts val="0"/>
              </a:spcAft>
              <a:buNone/>
            </a:pPr>
            <a:r>
              <a:rPr lang="en" sz="1700" b="0">
                <a:solidFill>
                  <a:schemeClr val="dk1"/>
                </a:solidFill>
              </a:rPr>
              <a:t>In essence, UC ANR is Cooperative Extension. </a:t>
            </a:r>
            <a:endParaRPr sz="1700" b="0">
              <a:solidFill>
                <a:schemeClr val="dk1"/>
              </a:solidFill>
            </a:endParaRPr>
          </a:p>
          <a:p>
            <a:pPr marL="0" lvl="0" indent="0" algn="l" rtl="0">
              <a:spcBef>
                <a:spcPts val="1600"/>
              </a:spcBef>
              <a:spcAft>
                <a:spcPts val="0"/>
              </a:spcAft>
              <a:buNone/>
            </a:pPr>
            <a:r>
              <a:rPr lang="en" sz="1700" b="0">
                <a:solidFill>
                  <a:schemeClr val="dk1"/>
                </a:solidFill>
              </a:rPr>
              <a:t>In most states, the program is known as Cooperative Extension (CE) and the CE program sits on the single Land Grant campus. However, in California, with multiple campuses, we sit in the office of the UC President and the name became UC Agriculture and Natural Resources (UC ANR) noting that... </a:t>
            </a:r>
            <a:endParaRPr sz="1700" b="0">
              <a:solidFill>
                <a:schemeClr val="dk1"/>
              </a:solidFill>
            </a:endParaRPr>
          </a:p>
          <a:p>
            <a:pPr marL="457200" lvl="0" indent="-336550" algn="l" rtl="0">
              <a:spcBef>
                <a:spcPts val="1600"/>
              </a:spcBef>
              <a:spcAft>
                <a:spcPts val="0"/>
              </a:spcAft>
              <a:buClr>
                <a:schemeClr val="dk1"/>
              </a:buClr>
              <a:buSzPts val="1700"/>
              <a:buAutoNum type="arabicPeriod"/>
            </a:pPr>
            <a:r>
              <a:rPr lang="en" sz="1700" b="0">
                <a:solidFill>
                  <a:schemeClr val="dk1"/>
                </a:solidFill>
              </a:rPr>
              <a:t>UC ANR sits as a separate entity across the system’s campuses </a:t>
            </a:r>
            <a:endParaRPr sz="1700" b="0">
              <a:solidFill>
                <a:schemeClr val="dk1"/>
              </a:solidFill>
            </a:endParaRPr>
          </a:p>
          <a:p>
            <a:pPr marL="457200" lvl="0" indent="-336550" algn="l" rtl="0">
              <a:spcBef>
                <a:spcPts val="0"/>
              </a:spcBef>
              <a:spcAft>
                <a:spcPts val="0"/>
              </a:spcAft>
              <a:buClr>
                <a:schemeClr val="dk1"/>
              </a:buClr>
              <a:buSzPts val="1700"/>
              <a:buAutoNum type="arabicPeriod"/>
            </a:pPr>
            <a:r>
              <a:rPr lang="en" sz="1700" b="0">
                <a:solidFill>
                  <a:schemeClr val="dk1"/>
                </a:solidFill>
              </a:rPr>
              <a:t>UC ANR entails two programs </a:t>
            </a:r>
            <a:endParaRPr sz="1700" b="0">
              <a:solidFill>
                <a:schemeClr val="dk1"/>
              </a:solidFill>
            </a:endParaRPr>
          </a:p>
          <a:p>
            <a:pPr marL="914400" lvl="1" indent="-336550" algn="l" rtl="0">
              <a:spcBef>
                <a:spcPts val="0"/>
              </a:spcBef>
              <a:spcAft>
                <a:spcPts val="0"/>
              </a:spcAft>
              <a:buClr>
                <a:schemeClr val="dk1"/>
              </a:buClr>
              <a:buSzPts val="1700"/>
              <a:buAutoNum type="alphaLcPeriod"/>
            </a:pPr>
            <a:r>
              <a:rPr lang="en" sz="1700" b="0">
                <a:solidFill>
                  <a:schemeClr val="dk1"/>
                </a:solidFill>
              </a:rPr>
              <a:t>Cooperative Extension (which operates throughout the state) and </a:t>
            </a:r>
            <a:endParaRPr sz="1700" b="0">
              <a:solidFill>
                <a:schemeClr val="dk1"/>
              </a:solidFill>
            </a:endParaRPr>
          </a:p>
          <a:p>
            <a:pPr marL="914400" lvl="1" indent="-336550" algn="l" rtl="0">
              <a:spcBef>
                <a:spcPts val="0"/>
              </a:spcBef>
              <a:spcAft>
                <a:spcPts val="0"/>
              </a:spcAft>
              <a:buClr>
                <a:schemeClr val="dk1"/>
              </a:buClr>
              <a:buSzPts val="1700"/>
              <a:buAutoNum type="alphaLcPeriod"/>
            </a:pPr>
            <a:r>
              <a:rPr lang="en" sz="1700">
                <a:solidFill>
                  <a:schemeClr val="dk1"/>
                </a:solidFill>
              </a:rPr>
              <a:t>T</a:t>
            </a:r>
            <a:r>
              <a:rPr lang="en" sz="1700" b="0">
                <a:solidFill>
                  <a:schemeClr val="dk1"/>
                </a:solidFill>
              </a:rPr>
              <a:t>he Agricultural Experiment Station (</a:t>
            </a:r>
            <a:r>
              <a:rPr lang="en" sz="1700">
                <a:solidFill>
                  <a:schemeClr val="dk1"/>
                </a:solidFill>
              </a:rPr>
              <a:t>Federal funds that </a:t>
            </a:r>
            <a:r>
              <a:rPr lang="en" sz="1700" b="0">
                <a:solidFill>
                  <a:schemeClr val="dk1"/>
                </a:solidFill>
              </a:rPr>
              <a:t>support research faculty on various UC campuses)</a:t>
            </a:r>
            <a:endParaRPr sz="3100"/>
          </a:p>
        </p:txBody>
      </p:sp>
      <p:pic>
        <p:nvPicPr>
          <p:cNvPr id="319" name="Google Shape;319;p46" descr="University of California, Merced - Wikipedia"/>
          <p:cNvPicPr preferRelativeResize="0"/>
          <p:nvPr/>
        </p:nvPicPr>
        <p:blipFill rotWithShape="1">
          <a:blip r:embed="rId4">
            <a:alphaModFix/>
          </a:blip>
          <a:srcRect/>
          <a:stretch/>
        </p:blipFill>
        <p:spPr>
          <a:xfrm>
            <a:off x="6094076" y="4250005"/>
            <a:ext cx="845549" cy="787175"/>
          </a:xfrm>
          <a:prstGeom prst="rect">
            <a:avLst/>
          </a:prstGeom>
          <a:noFill/>
          <a:ln>
            <a:noFill/>
          </a:ln>
          <a:effectLst>
            <a:outerShdw blurRad="114300" dist="133350" dir="1104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7"/>
          <p:cNvSpPr txBox="1">
            <a:spLocks noGrp="1"/>
          </p:cNvSpPr>
          <p:nvPr>
            <p:ph type="title"/>
          </p:nvPr>
        </p:nvSpPr>
        <p:spPr>
          <a:xfrm>
            <a:off x="513550" y="235340"/>
            <a:ext cx="8113500" cy="57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Remember</a:t>
            </a:r>
            <a:endParaRPr/>
          </a:p>
        </p:txBody>
      </p:sp>
      <p:sp>
        <p:nvSpPr>
          <p:cNvPr id="325" name="Google Shape;325;p47"/>
          <p:cNvSpPr txBox="1">
            <a:spLocks noGrp="1"/>
          </p:cNvSpPr>
          <p:nvPr>
            <p:ph type="body" idx="1"/>
          </p:nvPr>
        </p:nvSpPr>
        <p:spPr>
          <a:xfrm>
            <a:off x="3197350" y="1235825"/>
            <a:ext cx="5688900" cy="1548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Our Goal: </a:t>
            </a:r>
            <a:endParaRPr/>
          </a:p>
          <a:p>
            <a:pPr marL="0" lvl="0" indent="0" algn="l" rtl="0">
              <a:spcBef>
                <a:spcPts val="1600"/>
              </a:spcBef>
              <a:spcAft>
                <a:spcPts val="0"/>
              </a:spcAft>
              <a:buNone/>
            </a:pPr>
            <a:r>
              <a:rPr lang="en"/>
              <a:t>Positively impact the lives of all Californians</a:t>
            </a:r>
            <a:endParaRPr/>
          </a:p>
          <a:p>
            <a:pPr marL="0" lvl="0" indent="0" algn="l" rtl="0">
              <a:spcBef>
                <a:spcPts val="1600"/>
              </a:spcBef>
              <a:spcAft>
                <a:spcPts val="1600"/>
              </a:spcAft>
              <a:buNone/>
            </a:pPr>
            <a:endParaRPr/>
          </a:p>
        </p:txBody>
      </p:sp>
      <p:pic>
        <p:nvPicPr>
          <p:cNvPr id="326" name="Google Shape;326;p47"/>
          <p:cNvPicPr preferRelativeResize="0"/>
          <p:nvPr/>
        </p:nvPicPr>
        <p:blipFill>
          <a:blip r:embed="rId3">
            <a:alphaModFix/>
          </a:blip>
          <a:stretch>
            <a:fillRect/>
          </a:stretch>
        </p:blipFill>
        <p:spPr>
          <a:xfrm>
            <a:off x="513550" y="1361550"/>
            <a:ext cx="2212800" cy="3318900"/>
          </a:xfrm>
          <a:prstGeom prst="roundRect">
            <a:avLst>
              <a:gd name="adj" fmla="val 16667"/>
            </a:avLst>
          </a:prstGeom>
          <a:noFill/>
          <a:ln>
            <a:noFill/>
          </a:ln>
          <a:effectLst>
            <a:outerShdw blurRad="114300" dist="142875" dir="8280000" algn="bl" rotWithShape="0">
              <a:srgbClr val="000000">
                <a:alpha val="50000"/>
              </a:srgbClr>
            </a:outerShdw>
          </a:effectLst>
        </p:spPr>
      </p:pic>
      <p:sp>
        <p:nvSpPr>
          <p:cNvPr id="327" name="Google Shape;327;p47"/>
          <p:cNvSpPr txBox="1"/>
          <p:nvPr/>
        </p:nvSpPr>
        <p:spPr>
          <a:xfrm>
            <a:off x="490000" y="4760550"/>
            <a:ext cx="2259900" cy="3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rPr>
              <a:t>Photo by</a:t>
            </a:r>
            <a:r>
              <a:rPr lang="en" sz="900">
                <a:solidFill>
                  <a:schemeClr val="dk1"/>
                </a:solidFill>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900" u="sng">
                <a:solidFill>
                  <a:schemeClr val="accent5"/>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Thomas Morse</a:t>
            </a:r>
            <a:r>
              <a:rPr lang="en" sz="900">
                <a:solidFill>
                  <a:schemeClr val="dk1"/>
                </a:solidFill>
              </a:rPr>
              <a:t> on</a:t>
            </a:r>
            <a:r>
              <a:rPr lang="en" sz="900">
                <a:solidFill>
                  <a:schemeClr val="dk1"/>
                </a:solidFill>
                <a:uFill>
                  <a:noFill/>
                </a:u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 sz="900" u="sng">
                <a:solidFill>
                  <a:schemeClr val="hlink"/>
                </a:solidFill>
                <a:hlinkClick r:id="rId6"/>
              </a:rPr>
              <a:t>Unsplash</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8"/>
          <p:cNvSpPr txBox="1">
            <a:spLocks noGrp="1"/>
          </p:cNvSpPr>
          <p:nvPr>
            <p:ph type="title"/>
          </p:nvPr>
        </p:nvSpPr>
        <p:spPr>
          <a:xfrm>
            <a:off x="2866425" y="1047300"/>
            <a:ext cx="4966200" cy="2139600"/>
          </a:xfrm>
          <a:prstGeom prst="rect">
            <a:avLst/>
          </a:prstGeom>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en"/>
              <a:t>Resources</a:t>
            </a:r>
            <a:endParaRPr/>
          </a:p>
        </p:txBody>
      </p:sp>
      <p:pic>
        <p:nvPicPr>
          <p:cNvPr id="333" name="Google Shape;333;p48"/>
          <p:cNvPicPr preferRelativeResize="0"/>
          <p:nvPr/>
        </p:nvPicPr>
        <p:blipFill>
          <a:blip r:embed="rId3">
            <a:alphaModFix/>
          </a:blip>
          <a:stretch>
            <a:fillRect/>
          </a:stretch>
        </p:blipFill>
        <p:spPr>
          <a:xfrm>
            <a:off x="595250" y="600375"/>
            <a:ext cx="1724382" cy="2586525"/>
          </a:xfrm>
          <a:prstGeom prst="rect">
            <a:avLst/>
          </a:prstGeom>
          <a:noFill/>
          <a:ln>
            <a:noFill/>
          </a:ln>
          <a:effectLst>
            <a:outerShdw blurRad="171450" dist="190500" dir="13200000" algn="bl" rotWithShape="0">
              <a:srgbClr val="000000">
                <a:alpha val="50000"/>
              </a:srgbClr>
            </a:outerShdw>
          </a:effectLst>
        </p:spPr>
      </p:pic>
      <p:sp>
        <p:nvSpPr>
          <p:cNvPr id="334" name="Google Shape;334;p48"/>
          <p:cNvSpPr txBox="1"/>
          <p:nvPr/>
        </p:nvSpPr>
        <p:spPr>
          <a:xfrm>
            <a:off x="529925" y="3142650"/>
            <a:ext cx="1210200" cy="3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pikrepo.com</a:t>
            </a:r>
            <a:endParaRPr sz="800"/>
          </a:p>
        </p:txBody>
      </p:sp>
      <p:sp>
        <p:nvSpPr>
          <p:cNvPr id="335" name="Google Shape;335;p48"/>
          <p:cNvSpPr/>
          <p:nvPr/>
        </p:nvSpPr>
        <p:spPr>
          <a:xfrm>
            <a:off x="2866425" y="108675"/>
            <a:ext cx="552600" cy="491700"/>
          </a:xfrm>
          <a:prstGeom prst="ellipse">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p>
        </p:txBody>
      </p:sp>
      <p:sp>
        <p:nvSpPr>
          <p:cNvPr id="336" name="Google Shape;336;p48"/>
          <p:cNvSpPr/>
          <p:nvPr/>
        </p:nvSpPr>
        <p:spPr>
          <a:xfrm>
            <a:off x="5073234" y="108725"/>
            <a:ext cx="552600" cy="491700"/>
          </a:xfrm>
          <a:prstGeom prst="ellipse">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7" name="Google Shape;337;p48"/>
          <p:cNvSpPr/>
          <p:nvPr/>
        </p:nvSpPr>
        <p:spPr>
          <a:xfrm>
            <a:off x="7280029" y="108725"/>
            <a:ext cx="552600" cy="491700"/>
          </a:xfrm>
          <a:prstGeom prst="ellipse">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3</a:t>
            </a:r>
            <a:endParaRPr sz="3000"/>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txBox="1">
            <a:spLocks noGrp="1"/>
          </p:cNvSpPr>
          <p:nvPr>
            <p:ph type="title"/>
          </p:nvPr>
        </p:nvSpPr>
        <p:spPr>
          <a:xfrm>
            <a:off x="513550" y="235340"/>
            <a:ext cx="8113500" cy="57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Where Do I Learn More?</a:t>
            </a:r>
            <a:endParaRPr/>
          </a:p>
        </p:txBody>
      </p:sp>
      <p:sp>
        <p:nvSpPr>
          <p:cNvPr id="343" name="Google Shape;343;p49"/>
          <p:cNvSpPr txBox="1">
            <a:spLocks noGrp="1"/>
          </p:cNvSpPr>
          <p:nvPr>
            <p:ph type="body" idx="1"/>
          </p:nvPr>
        </p:nvSpPr>
        <p:spPr>
          <a:xfrm>
            <a:off x="628650" y="1265000"/>
            <a:ext cx="3682500" cy="3155400"/>
          </a:xfrm>
          <a:prstGeom prst="rect">
            <a:avLst/>
          </a:prstGeom>
        </p:spPr>
        <p:txBody>
          <a:bodyPr spcFirstLastPara="1" wrap="square" lIns="68575" tIns="34275" rIns="68575" bIns="342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800" b="0">
                <a:solidFill>
                  <a:schemeClr val="dk1"/>
                </a:solidFill>
              </a:rPr>
              <a:t>Obviously, we have only just scratched the surface. There is much more to learn. </a:t>
            </a:r>
            <a:endParaRPr sz="1800" b="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800" b="0">
                <a:solidFill>
                  <a:schemeClr val="dk1"/>
                </a:solidFill>
              </a:rPr>
              <a:t>Find more resources at:</a:t>
            </a:r>
            <a:endParaRPr sz="1800" b="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800" b="0">
              <a:solidFill>
                <a:schemeClr val="dk1"/>
              </a:solidFill>
            </a:endParaRPr>
          </a:p>
          <a:p>
            <a:pPr marL="0" lvl="0" indent="0" algn="l" rtl="0">
              <a:lnSpc>
                <a:spcPct val="115000"/>
              </a:lnSpc>
              <a:spcBef>
                <a:spcPts val="1200"/>
              </a:spcBef>
              <a:spcAft>
                <a:spcPts val="0"/>
              </a:spcAft>
              <a:buNone/>
            </a:pPr>
            <a:r>
              <a:rPr lang="en" sz="1700" u="sng">
                <a:solidFill>
                  <a:schemeClr val="dk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UC ANR Learning &amp; Development </a:t>
            </a:r>
            <a:endParaRPr sz="3600" b="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 sz="1700" u="sng">
                <a:latin typeface="Calibri"/>
                <a:ea typeface="Calibri"/>
                <a:cs typeface="Calibri"/>
                <a:sym typeface="Calibri"/>
                <a:hlinkClick r:id="rId4"/>
              </a:rPr>
              <a:t>UCANR.edu</a:t>
            </a:r>
            <a:endParaRPr sz="1700">
              <a:latin typeface="Calibri"/>
              <a:ea typeface="Calibri"/>
              <a:cs typeface="Calibri"/>
              <a:sym typeface="Calibri"/>
            </a:endParaRPr>
          </a:p>
        </p:txBody>
      </p:sp>
      <p:pic>
        <p:nvPicPr>
          <p:cNvPr id="344" name="Google Shape;344;p49"/>
          <p:cNvPicPr preferRelativeResize="0"/>
          <p:nvPr/>
        </p:nvPicPr>
        <p:blipFill>
          <a:blip r:embed="rId5">
            <a:alphaModFix/>
          </a:blip>
          <a:stretch>
            <a:fillRect/>
          </a:stretch>
        </p:blipFill>
        <p:spPr>
          <a:xfrm>
            <a:off x="4351850" y="1397600"/>
            <a:ext cx="4333500" cy="2890200"/>
          </a:xfrm>
          <a:prstGeom prst="roundRect">
            <a:avLst>
              <a:gd name="adj" fmla="val 16667"/>
            </a:avLst>
          </a:prstGeom>
          <a:noFill/>
          <a:ln>
            <a:noFill/>
          </a:ln>
          <a:effectLst>
            <a:outerShdw blurRad="57150" dist="114300" dir="276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title"/>
          </p:nvPr>
        </p:nvSpPr>
        <p:spPr>
          <a:xfrm>
            <a:off x="628650" y="401726"/>
            <a:ext cx="7886700" cy="9267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You’re done! </a:t>
            </a:r>
            <a:endParaRPr/>
          </a:p>
          <a:p>
            <a:pPr marL="0" lvl="0" indent="0" algn="l" rtl="0">
              <a:spcBef>
                <a:spcPts val="0"/>
              </a:spcBef>
              <a:spcAft>
                <a:spcPts val="0"/>
              </a:spcAft>
              <a:buNone/>
            </a:pPr>
            <a:endParaRPr sz="1700"/>
          </a:p>
        </p:txBody>
      </p:sp>
      <p:pic>
        <p:nvPicPr>
          <p:cNvPr id="350" name="Google Shape;350;p50"/>
          <p:cNvPicPr preferRelativeResize="0"/>
          <p:nvPr/>
        </p:nvPicPr>
        <p:blipFill>
          <a:blip r:embed="rId3">
            <a:alphaModFix/>
          </a:blip>
          <a:stretch>
            <a:fillRect/>
          </a:stretch>
        </p:blipFill>
        <p:spPr>
          <a:xfrm>
            <a:off x="628649" y="1939300"/>
            <a:ext cx="4490400" cy="2526000"/>
          </a:xfrm>
          <a:prstGeom prst="roundRect">
            <a:avLst>
              <a:gd name="adj" fmla="val 16667"/>
            </a:avLst>
          </a:prstGeom>
          <a:noFill/>
          <a:ln>
            <a:noFill/>
          </a:ln>
          <a:effectLst>
            <a:outerShdw blurRad="100013" dist="152400" dir="8460000" algn="bl" rotWithShape="0">
              <a:srgbClr val="000000">
                <a:alpha val="50000"/>
              </a:srgbClr>
            </a:outerShdw>
          </a:effectLst>
        </p:spPr>
      </p:pic>
      <p:sp>
        <p:nvSpPr>
          <p:cNvPr id="351" name="Google Shape;351;p50"/>
          <p:cNvSpPr/>
          <p:nvPr/>
        </p:nvSpPr>
        <p:spPr>
          <a:xfrm>
            <a:off x="5573000" y="614550"/>
            <a:ext cx="3439200" cy="1957200"/>
          </a:xfrm>
          <a:prstGeom prst="wedgeRoundRectCallout">
            <a:avLst>
              <a:gd name="adj1" fmla="val -69865"/>
              <a:gd name="adj2" fmla="val 57005"/>
              <a:gd name="adj3" fmla="val 0"/>
            </a:avLst>
          </a:prstGeom>
          <a:solidFill>
            <a:schemeClr val="lt2"/>
          </a:solidFill>
          <a:ln w="9525" cap="flat" cmpd="sng">
            <a:solidFill>
              <a:schemeClr val="dk2"/>
            </a:solidFill>
            <a:prstDash val="solid"/>
            <a:round/>
            <a:headEnd type="none" w="sm" len="sm"/>
            <a:tailEnd type="none" w="sm" len="sm"/>
          </a:ln>
          <a:effectLst>
            <a:outerShdw blurRad="114300" dist="133350" dir="822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b="1">
                <a:solidFill>
                  <a:srgbClr val="0B5394"/>
                </a:solidFill>
              </a:rPr>
              <a:t>But … you can link </a:t>
            </a:r>
            <a:r>
              <a:rPr lang="en" sz="2400" b="1" u="sng">
                <a:solidFill>
                  <a:srgbClr val="6FA8DC"/>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r>
              <a:rPr lang="en" sz="2400" b="1">
                <a:solidFill>
                  <a:srgbClr val="0B5394"/>
                </a:solidFill>
              </a:rPr>
              <a:t> to learn about  what “we” do and how it makes a difference. </a:t>
            </a:r>
            <a:endParaRPr sz="100"/>
          </a:p>
        </p:txBody>
      </p:sp>
      <p:sp>
        <p:nvSpPr>
          <p:cNvPr id="352" name="Google Shape;352;p50"/>
          <p:cNvSpPr txBox="1"/>
          <p:nvPr/>
        </p:nvSpPr>
        <p:spPr>
          <a:xfrm>
            <a:off x="389500" y="4684800"/>
            <a:ext cx="6270000" cy="4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 UC ANR. </a:t>
            </a:r>
            <a:r>
              <a:rPr lang="en" sz="900">
                <a:solidFill>
                  <a:srgbClr val="000000"/>
                </a:solidFill>
              </a:rPr>
              <a:t>2020. </a:t>
            </a:r>
            <a:r>
              <a:rPr lang="en" sz="900"/>
              <a:t>Contributors. This modules was developed with input from Mark Bell (lead), Wendy Powers, Mark Lagrimini, Chris Greer, Steven Worker, Linda Forbes, Anne Megaro, Kathy Eftakhari,  Edited by Kathryn Stein.</a:t>
            </a:r>
            <a:endParaRPr sz="900"/>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4"/>
          <p:cNvPicPr preferRelativeResize="0"/>
          <p:nvPr/>
        </p:nvPicPr>
        <p:blipFill rotWithShape="1">
          <a:blip r:embed="rId3">
            <a:alphaModFix/>
          </a:blip>
          <a:srcRect b="17566"/>
          <a:stretch/>
        </p:blipFill>
        <p:spPr>
          <a:xfrm>
            <a:off x="3625" y="900125"/>
            <a:ext cx="9136750" cy="4243376"/>
          </a:xfrm>
          <a:prstGeom prst="rect">
            <a:avLst/>
          </a:prstGeom>
          <a:noFill/>
          <a:ln>
            <a:noFill/>
          </a:ln>
        </p:spPr>
      </p:pic>
      <p:sp>
        <p:nvSpPr>
          <p:cNvPr id="189" name="Google Shape;189;p34"/>
          <p:cNvSpPr txBox="1">
            <a:spLocks noGrp="1"/>
          </p:cNvSpPr>
          <p:nvPr>
            <p:ph type="title"/>
          </p:nvPr>
        </p:nvSpPr>
        <p:spPr>
          <a:xfrm>
            <a:off x="-26875" y="235350"/>
            <a:ext cx="9300300" cy="57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200"/>
              <a:t>This Is Module 5: </a:t>
            </a:r>
            <a:endParaRPr sz="2200"/>
          </a:p>
          <a:p>
            <a:pPr marL="0" lvl="0" indent="0" algn="l" rtl="0">
              <a:spcBef>
                <a:spcPts val="0"/>
              </a:spcBef>
              <a:spcAft>
                <a:spcPts val="0"/>
              </a:spcAft>
              <a:buNone/>
            </a:pPr>
            <a:r>
              <a:rPr lang="en" sz="2100"/>
              <a:t>Overview - designed to help you understand the fit and role of UC ANR.</a:t>
            </a:r>
            <a:endParaRPr sz="2100"/>
          </a:p>
        </p:txBody>
      </p:sp>
      <p:sp>
        <p:nvSpPr>
          <p:cNvPr id="190" name="Google Shape;190;p34"/>
          <p:cNvSpPr txBox="1">
            <a:spLocks noGrp="1"/>
          </p:cNvSpPr>
          <p:nvPr>
            <p:ph type="body" idx="1"/>
          </p:nvPr>
        </p:nvSpPr>
        <p:spPr>
          <a:xfrm>
            <a:off x="4874910" y="2167425"/>
            <a:ext cx="4054800" cy="1401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600">
                <a:solidFill>
                  <a:srgbClr val="FFFFFF"/>
                </a:solidFill>
              </a:rPr>
              <a:t>Land Grant?</a:t>
            </a:r>
            <a:endParaRPr sz="1600">
              <a:solidFill>
                <a:srgbClr val="FFFFFF"/>
              </a:solidFill>
            </a:endParaRPr>
          </a:p>
          <a:p>
            <a:pPr marL="0" marR="0" lvl="0" indent="457200" algn="l" rtl="0">
              <a:lnSpc>
                <a:spcPct val="90000"/>
              </a:lnSpc>
              <a:spcBef>
                <a:spcPts val="1600"/>
              </a:spcBef>
              <a:spcAft>
                <a:spcPts val="0"/>
              </a:spcAft>
              <a:buNone/>
            </a:pPr>
            <a:r>
              <a:rPr lang="en" sz="1600">
                <a:solidFill>
                  <a:srgbClr val="FFFFFF"/>
                </a:solidFill>
              </a:rPr>
              <a:t>UC ANR?</a:t>
            </a:r>
            <a:endParaRPr sz="1600">
              <a:solidFill>
                <a:srgbClr val="FFFFFF"/>
              </a:solidFill>
            </a:endParaRPr>
          </a:p>
          <a:p>
            <a:pPr marL="914400" marR="0" lvl="0" indent="0" algn="l" rtl="0">
              <a:lnSpc>
                <a:spcPct val="90000"/>
              </a:lnSpc>
              <a:spcBef>
                <a:spcPts val="1600"/>
              </a:spcBef>
              <a:spcAft>
                <a:spcPts val="0"/>
              </a:spcAft>
              <a:buNone/>
            </a:pPr>
            <a:r>
              <a:rPr lang="en" sz="1600">
                <a:solidFill>
                  <a:srgbClr val="FFFFFF"/>
                </a:solidFill>
              </a:rPr>
              <a:t>Cooperative Extension?</a:t>
            </a:r>
            <a:endParaRPr sz="1600">
              <a:solidFill>
                <a:srgbClr val="FFFFFF"/>
              </a:solidFill>
            </a:endParaRPr>
          </a:p>
          <a:p>
            <a:pPr marL="914400" marR="0" lvl="0" indent="457200" algn="ctr" rtl="0">
              <a:lnSpc>
                <a:spcPct val="90000"/>
              </a:lnSpc>
              <a:spcBef>
                <a:spcPts val="1600"/>
              </a:spcBef>
              <a:spcAft>
                <a:spcPts val="1600"/>
              </a:spcAft>
              <a:buNone/>
            </a:pPr>
            <a:endParaRPr sz="1600">
              <a:solidFill>
                <a:srgbClr val="FFFFFF"/>
              </a:solidFill>
            </a:endParaRPr>
          </a:p>
        </p:txBody>
      </p:sp>
      <p:sp>
        <p:nvSpPr>
          <p:cNvPr id="191" name="Google Shape;191;p34"/>
          <p:cNvSpPr txBox="1">
            <a:spLocks noGrp="1"/>
          </p:cNvSpPr>
          <p:nvPr>
            <p:ph type="body" idx="1"/>
          </p:nvPr>
        </p:nvSpPr>
        <p:spPr>
          <a:xfrm>
            <a:off x="818750" y="955300"/>
            <a:ext cx="2768700" cy="1401600"/>
          </a:xfrm>
          <a:prstGeom prst="rect">
            <a:avLst/>
          </a:prstGeom>
        </p:spPr>
        <p:txBody>
          <a:bodyPr spcFirstLastPara="1" wrap="square" lIns="68575" tIns="34275" rIns="68575" bIns="34275" anchor="t" anchorCtr="0">
            <a:noAutofit/>
          </a:bodyPr>
          <a:lstStyle/>
          <a:p>
            <a:pPr marL="0" marR="0" lvl="0" indent="0" algn="ctr" rtl="0">
              <a:lnSpc>
                <a:spcPct val="90000"/>
              </a:lnSpc>
              <a:spcBef>
                <a:spcPts val="800"/>
              </a:spcBef>
              <a:spcAft>
                <a:spcPts val="0"/>
              </a:spcAft>
              <a:buNone/>
            </a:pPr>
            <a:r>
              <a:rPr lang="en" sz="1800">
                <a:solidFill>
                  <a:srgbClr val="FFFFFF"/>
                </a:solidFill>
              </a:rPr>
              <a:t>Welcome to UC ANR!</a:t>
            </a:r>
            <a:endParaRPr sz="1800">
              <a:solidFill>
                <a:srgbClr val="FFFFFF"/>
              </a:solidFill>
            </a:endParaRPr>
          </a:p>
          <a:p>
            <a:pPr marL="0" marR="0" lvl="0" indent="0" algn="ctr" rtl="0">
              <a:lnSpc>
                <a:spcPct val="90000"/>
              </a:lnSpc>
              <a:spcBef>
                <a:spcPts val="1600"/>
              </a:spcBef>
              <a:spcAft>
                <a:spcPts val="1600"/>
              </a:spcAft>
              <a:buNone/>
            </a:pPr>
            <a:r>
              <a:rPr lang="en" sz="1800">
                <a:solidFill>
                  <a:srgbClr val="FFFFFF"/>
                </a:solidFill>
              </a:rPr>
              <a:t>Are you confused by the terms…..</a:t>
            </a:r>
            <a:endParaRPr sz="1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5"/>
          <p:cNvPicPr preferRelativeResize="0"/>
          <p:nvPr/>
        </p:nvPicPr>
        <p:blipFill>
          <a:blip r:embed="rId3">
            <a:alphaModFix/>
          </a:blip>
          <a:stretch>
            <a:fillRect/>
          </a:stretch>
        </p:blipFill>
        <p:spPr>
          <a:xfrm>
            <a:off x="513550" y="1469718"/>
            <a:ext cx="3870600" cy="2901900"/>
          </a:xfrm>
          <a:prstGeom prst="rightArrowCallout">
            <a:avLst>
              <a:gd name="adj1" fmla="val 24431"/>
              <a:gd name="adj2" fmla="val 25000"/>
              <a:gd name="adj3" fmla="val 22546"/>
              <a:gd name="adj4" fmla="val 71369"/>
            </a:avLst>
          </a:prstGeom>
          <a:noFill/>
          <a:ln w="19050" cap="flat" cmpd="sng">
            <a:solidFill>
              <a:srgbClr val="A4C2F4"/>
            </a:solidFill>
            <a:prstDash val="solid"/>
            <a:round/>
            <a:headEnd type="none" w="sm" len="sm"/>
            <a:tailEnd type="none" w="sm" len="sm"/>
          </a:ln>
          <a:effectLst>
            <a:outerShdw blurRad="128588" dist="171450" dir="7140000" algn="bl" rotWithShape="0">
              <a:srgbClr val="000000">
                <a:alpha val="50000"/>
              </a:srgbClr>
            </a:outerShdw>
          </a:effectLst>
        </p:spPr>
      </p:pic>
      <p:sp>
        <p:nvSpPr>
          <p:cNvPr id="197" name="Google Shape;197;p35"/>
          <p:cNvSpPr txBox="1">
            <a:spLocks noGrp="1"/>
          </p:cNvSpPr>
          <p:nvPr>
            <p:ph type="title"/>
          </p:nvPr>
        </p:nvSpPr>
        <p:spPr>
          <a:xfrm>
            <a:off x="513550" y="235340"/>
            <a:ext cx="8113500" cy="57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 this Session</a:t>
            </a:r>
            <a:endParaRPr/>
          </a:p>
        </p:txBody>
      </p:sp>
      <p:sp>
        <p:nvSpPr>
          <p:cNvPr id="198" name="Google Shape;198;p35"/>
          <p:cNvSpPr txBox="1">
            <a:spLocks noGrp="1"/>
          </p:cNvSpPr>
          <p:nvPr>
            <p:ph type="body" idx="1"/>
          </p:nvPr>
        </p:nvSpPr>
        <p:spPr>
          <a:xfrm>
            <a:off x="4566275" y="1469725"/>
            <a:ext cx="4001400" cy="2901900"/>
          </a:xfrm>
          <a:prstGeom prst="rect">
            <a:avLst/>
          </a:prstGeom>
          <a:solidFill>
            <a:srgbClr val="FFFFFF"/>
          </a:solidFill>
          <a:ln w="19050" cap="flat" cmpd="sng">
            <a:solidFill>
              <a:srgbClr val="A4C2F4"/>
            </a:solidFill>
            <a:prstDash val="solid"/>
            <a:round/>
            <a:headEnd type="none" w="sm" len="sm"/>
            <a:tailEnd type="none" w="sm" len="sm"/>
          </a:ln>
          <a:effectLst>
            <a:outerShdw blurRad="128588" dist="171450" dir="7140000" algn="bl" rotWithShape="0">
              <a:srgbClr val="000000">
                <a:alpha val="50000"/>
              </a:srgbClr>
            </a:outerShdw>
          </a:effectLst>
        </p:spPr>
        <p:txBody>
          <a:bodyPr spcFirstLastPara="1" wrap="square" lIns="68575" tIns="34275" rIns="68575" bIns="34275" anchor="ctr" anchorCtr="0">
            <a:noAutofit/>
          </a:bodyPr>
          <a:lstStyle/>
          <a:p>
            <a:pPr marL="0" marR="0" lvl="0" indent="0" algn="l" rtl="0">
              <a:lnSpc>
                <a:spcPct val="90000"/>
              </a:lnSpc>
              <a:spcBef>
                <a:spcPts val="800"/>
              </a:spcBef>
              <a:spcAft>
                <a:spcPts val="0"/>
              </a:spcAft>
              <a:buNone/>
            </a:pPr>
            <a:r>
              <a:rPr lang="en" sz="1700">
                <a:solidFill>
                  <a:schemeClr val="dk1"/>
                </a:solidFill>
              </a:rPr>
              <a:t>About UC ANR: Part 1</a:t>
            </a:r>
            <a:endParaRPr sz="1700">
              <a:solidFill>
                <a:schemeClr val="dk1"/>
              </a:solidFill>
            </a:endParaRPr>
          </a:p>
          <a:p>
            <a:pPr marL="457200" marR="0" lvl="0" indent="-336550" algn="l" rtl="0">
              <a:lnSpc>
                <a:spcPct val="90000"/>
              </a:lnSpc>
              <a:spcBef>
                <a:spcPts val="1600"/>
              </a:spcBef>
              <a:spcAft>
                <a:spcPts val="0"/>
              </a:spcAft>
              <a:buClr>
                <a:schemeClr val="dk1"/>
              </a:buClr>
              <a:buSzPts val="1700"/>
              <a:buAutoNum type="arabicPeriod"/>
            </a:pPr>
            <a:r>
              <a:rPr lang="en" sz="1700">
                <a:solidFill>
                  <a:schemeClr val="dk1"/>
                </a:solidFill>
              </a:rPr>
              <a:t>Understand what the Land Grant University system is and where Cooperative Extension fits.</a:t>
            </a:r>
            <a:br>
              <a:rPr lang="en" sz="1700">
                <a:solidFill>
                  <a:schemeClr val="dk1"/>
                </a:solidFill>
              </a:rPr>
            </a:br>
            <a:endParaRPr sz="1700">
              <a:solidFill>
                <a:schemeClr val="dk1"/>
              </a:solidFill>
            </a:endParaRPr>
          </a:p>
          <a:p>
            <a:pPr marL="457200" marR="0" lvl="0" indent="-336550" algn="l" rtl="0">
              <a:lnSpc>
                <a:spcPct val="90000"/>
              </a:lnSpc>
              <a:spcBef>
                <a:spcPts val="0"/>
              </a:spcBef>
              <a:spcAft>
                <a:spcPts val="0"/>
              </a:spcAft>
              <a:buClr>
                <a:schemeClr val="dk1"/>
              </a:buClr>
              <a:buSzPts val="1700"/>
              <a:buAutoNum type="arabicPeriod"/>
            </a:pPr>
            <a:r>
              <a:rPr lang="en" sz="1700">
                <a:solidFill>
                  <a:schemeClr val="dk1"/>
                </a:solidFill>
              </a:rPr>
              <a:t>Know why, while we are Cooperative Extension, we are called UC ANR.</a:t>
            </a:r>
            <a:endParaRPr sz="1700">
              <a:solidFill>
                <a:schemeClr val="dk1"/>
              </a:solidFill>
            </a:endParaRPr>
          </a:p>
        </p:txBody>
      </p:sp>
      <p:sp>
        <p:nvSpPr>
          <p:cNvPr id="199" name="Google Shape;199;p35"/>
          <p:cNvSpPr txBox="1"/>
          <p:nvPr/>
        </p:nvSpPr>
        <p:spPr>
          <a:xfrm>
            <a:off x="589175" y="1469725"/>
            <a:ext cx="2620800" cy="8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Just 11 slides to better </a:t>
            </a:r>
            <a:endParaRPr b="1">
              <a:solidFill>
                <a:schemeClr val="lt1"/>
              </a:solidFill>
            </a:endParaRPr>
          </a:p>
          <a:p>
            <a:pPr marL="0" lvl="0" indent="0" algn="ctr" rtl="0">
              <a:spcBef>
                <a:spcPts val="0"/>
              </a:spcBef>
              <a:spcAft>
                <a:spcPts val="0"/>
              </a:spcAft>
              <a:buNone/>
            </a:pPr>
            <a:r>
              <a:rPr lang="en" b="1">
                <a:solidFill>
                  <a:schemeClr val="lt1"/>
                </a:solidFill>
              </a:rPr>
              <a:t>understand the Land Grant </a:t>
            </a:r>
            <a:endParaRPr b="1">
              <a:solidFill>
                <a:schemeClr val="lt1"/>
              </a:solidFill>
            </a:endParaRPr>
          </a:p>
          <a:p>
            <a:pPr marL="0" lvl="0" indent="0" algn="ctr" rtl="0">
              <a:spcBef>
                <a:spcPts val="0"/>
              </a:spcBef>
              <a:spcAft>
                <a:spcPts val="0"/>
              </a:spcAft>
              <a:buNone/>
            </a:pPr>
            <a:r>
              <a:rPr lang="en" b="1">
                <a:solidFill>
                  <a:schemeClr val="lt1"/>
                </a:solidFill>
              </a:rPr>
              <a:t>System and our role</a:t>
            </a:r>
            <a:endParaRPr b="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2866425" y="1047300"/>
            <a:ext cx="49662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4400"/>
              <a:t>What is a Land Grant University? </a:t>
            </a:r>
            <a:endParaRPr sz="4400"/>
          </a:p>
          <a:p>
            <a:pPr marL="457200" lvl="0" indent="0" algn="l" rtl="0">
              <a:spcBef>
                <a:spcPts val="0"/>
              </a:spcBef>
              <a:spcAft>
                <a:spcPts val="0"/>
              </a:spcAft>
              <a:buNone/>
            </a:pPr>
            <a:r>
              <a:rPr lang="en" sz="2200"/>
              <a:t>(oh no, a history lesson?)</a:t>
            </a:r>
            <a:endParaRPr sz="2200"/>
          </a:p>
        </p:txBody>
      </p:sp>
      <p:pic>
        <p:nvPicPr>
          <p:cNvPr id="205" name="Google Shape;205;p36"/>
          <p:cNvPicPr preferRelativeResize="0"/>
          <p:nvPr/>
        </p:nvPicPr>
        <p:blipFill>
          <a:blip r:embed="rId3">
            <a:alphaModFix/>
          </a:blip>
          <a:stretch>
            <a:fillRect/>
          </a:stretch>
        </p:blipFill>
        <p:spPr>
          <a:xfrm>
            <a:off x="595250" y="600375"/>
            <a:ext cx="1724382" cy="2586525"/>
          </a:xfrm>
          <a:prstGeom prst="rect">
            <a:avLst/>
          </a:prstGeom>
          <a:noFill/>
          <a:ln>
            <a:noFill/>
          </a:ln>
          <a:effectLst>
            <a:outerShdw blurRad="171450" dist="190500" dir="13200000" algn="bl" rotWithShape="0">
              <a:srgbClr val="000000">
                <a:alpha val="50000"/>
              </a:srgbClr>
            </a:outerShdw>
          </a:effectLst>
        </p:spPr>
      </p:pic>
      <p:sp>
        <p:nvSpPr>
          <p:cNvPr id="206" name="Google Shape;206;p36"/>
          <p:cNvSpPr txBox="1"/>
          <p:nvPr/>
        </p:nvSpPr>
        <p:spPr>
          <a:xfrm>
            <a:off x="529925" y="3142650"/>
            <a:ext cx="1210200" cy="3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pikrepo.com</a:t>
            </a:r>
            <a:endParaRPr sz="800"/>
          </a:p>
        </p:txBody>
      </p:sp>
      <p:sp>
        <p:nvSpPr>
          <p:cNvPr id="207" name="Google Shape;207;p36"/>
          <p:cNvSpPr/>
          <p:nvPr/>
        </p:nvSpPr>
        <p:spPr>
          <a:xfrm>
            <a:off x="2866425" y="108675"/>
            <a:ext cx="552600" cy="491700"/>
          </a:xfrm>
          <a:prstGeom prst="ellipse">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1</a:t>
            </a:r>
            <a:endParaRPr sz="3000"/>
          </a:p>
        </p:txBody>
      </p:sp>
      <p:sp>
        <p:nvSpPr>
          <p:cNvPr id="208" name="Google Shape;208;p36"/>
          <p:cNvSpPr/>
          <p:nvPr/>
        </p:nvSpPr>
        <p:spPr>
          <a:xfrm>
            <a:off x="5073234" y="108725"/>
            <a:ext cx="552600" cy="491700"/>
          </a:xfrm>
          <a:prstGeom prst="ellipse">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36"/>
          <p:cNvSpPr/>
          <p:nvPr/>
        </p:nvSpPr>
        <p:spPr>
          <a:xfrm>
            <a:off x="7280029" y="108725"/>
            <a:ext cx="552600" cy="491700"/>
          </a:xfrm>
          <a:prstGeom prst="ellipse">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7"/>
          <p:cNvPicPr preferRelativeResize="0"/>
          <p:nvPr/>
        </p:nvPicPr>
        <p:blipFill rotWithShape="1">
          <a:blip r:embed="rId3">
            <a:alphaModFix amt="56000"/>
          </a:blip>
          <a:srcRect r="31459"/>
          <a:stretch/>
        </p:blipFill>
        <p:spPr>
          <a:xfrm>
            <a:off x="0" y="0"/>
            <a:ext cx="9792325" cy="5143500"/>
          </a:xfrm>
          <a:prstGeom prst="rect">
            <a:avLst/>
          </a:prstGeom>
          <a:noFill/>
          <a:ln>
            <a:noFill/>
          </a:ln>
        </p:spPr>
      </p:pic>
      <p:sp>
        <p:nvSpPr>
          <p:cNvPr id="215" name="Google Shape;215;p37"/>
          <p:cNvSpPr txBox="1">
            <a:spLocks noGrp="1"/>
          </p:cNvSpPr>
          <p:nvPr>
            <p:ph type="title"/>
          </p:nvPr>
        </p:nvSpPr>
        <p:spPr>
          <a:xfrm>
            <a:off x="513550" y="235340"/>
            <a:ext cx="8113500" cy="575700"/>
          </a:xfrm>
          <a:prstGeom prst="rect">
            <a:avLst/>
          </a:prstGeom>
          <a:solidFill>
            <a:srgbClr val="1155CC"/>
          </a:solidFill>
        </p:spPr>
        <p:txBody>
          <a:bodyPr spcFirstLastPara="1" wrap="square" lIns="68575" tIns="34275" rIns="68575" bIns="34275" anchor="ctr" anchorCtr="0">
            <a:noAutofit/>
          </a:bodyPr>
          <a:lstStyle/>
          <a:p>
            <a:pPr marL="0" lvl="0" indent="0" algn="l" rtl="0">
              <a:spcBef>
                <a:spcPts val="0"/>
              </a:spcBef>
              <a:spcAft>
                <a:spcPts val="0"/>
              </a:spcAft>
              <a:buNone/>
            </a:pPr>
            <a:r>
              <a:rPr lang="en"/>
              <a:t>Land Grant Universities</a:t>
            </a:r>
            <a:endParaRPr/>
          </a:p>
        </p:txBody>
      </p:sp>
      <p:sp>
        <p:nvSpPr>
          <p:cNvPr id="216" name="Google Shape;216;p37"/>
          <p:cNvSpPr txBox="1">
            <a:spLocks noGrp="1"/>
          </p:cNvSpPr>
          <p:nvPr>
            <p:ph type="body" idx="1"/>
          </p:nvPr>
        </p:nvSpPr>
        <p:spPr>
          <a:xfrm>
            <a:off x="513550" y="1581000"/>
            <a:ext cx="8113500" cy="2243400"/>
          </a:xfrm>
          <a:prstGeom prst="rect">
            <a:avLst/>
          </a:prstGeom>
          <a:solidFill>
            <a:srgbClr val="F3F3F3"/>
          </a:solidFill>
          <a:effectLst>
            <a:outerShdw blurRad="228600" dist="228600" dir="17520000" algn="bl" rotWithShape="0">
              <a:srgbClr val="000000">
                <a:alpha val="50000"/>
              </a:srgbClr>
            </a:outerShdw>
          </a:effectLst>
        </p:spPr>
        <p:txBody>
          <a:bodyPr spcFirstLastPara="1" wrap="square" lIns="68575" tIns="34275" rIns="68575" bIns="34275" anchor="t" anchorCtr="0">
            <a:noAutofit/>
          </a:bodyPr>
          <a:lstStyle/>
          <a:p>
            <a:pPr marL="0" lvl="0" indent="0" algn="l" rtl="0">
              <a:spcBef>
                <a:spcPts val="800"/>
              </a:spcBef>
              <a:spcAft>
                <a:spcPts val="0"/>
              </a:spcAft>
              <a:buNone/>
            </a:pPr>
            <a:r>
              <a:rPr lang="en" sz="2200"/>
              <a:t>Did you know that UC ANR is part of the Land Grant University System?</a:t>
            </a:r>
            <a:endParaRPr sz="2200"/>
          </a:p>
          <a:p>
            <a:pPr marL="0" lvl="0" indent="0" algn="l" rtl="0">
              <a:spcBef>
                <a:spcPts val="1600"/>
              </a:spcBef>
              <a:spcAft>
                <a:spcPts val="0"/>
              </a:spcAft>
              <a:buNone/>
            </a:pPr>
            <a:r>
              <a:rPr lang="en" sz="1900"/>
              <a:t>Two questions:</a:t>
            </a:r>
            <a:endParaRPr sz="1900"/>
          </a:p>
          <a:p>
            <a:pPr marL="457200" lvl="0" indent="-368300" algn="l" rtl="0">
              <a:spcBef>
                <a:spcPts val="1600"/>
              </a:spcBef>
              <a:spcAft>
                <a:spcPts val="0"/>
              </a:spcAft>
              <a:buSzPts val="2200"/>
              <a:buAutoNum type="arabicPeriod"/>
            </a:pPr>
            <a:r>
              <a:rPr lang="en" sz="1900"/>
              <a:t>What is the Land Grant System?</a:t>
            </a:r>
            <a:endParaRPr sz="1900"/>
          </a:p>
          <a:p>
            <a:pPr marL="457200" lvl="0" indent="-368300" algn="l" rtl="0">
              <a:spcBef>
                <a:spcPts val="0"/>
              </a:spcBef>
              <a:spcAft>
                <a:spcPts val="0"/>
              </a:spcAft>
              <a:buSzPts val="2200"/>
              <a:buAutoNum type="arabicPeriod"/>
            </a:pPr>
            <a:r>
              <a:rPr lang="en" sz="1900"/>
              <a:t>Which university is the Land Grant university in California?</a:t>
            </a:r>
            <a:endParaRPr sz="1900"/>
          </a:p>
        </p:txBody>
      </p:sp>
      <p:sp>
        <p:nvSpPr>
          <p:cNvPr id="217" name="Google Shape;217;p37"/>
          <p:cNvSpPr txBox="1">
            <a:spLocks noGrp="1"/>
          </p:cNvSpPr>
          <p:nvPr>
            <p:ph type="body" idx="1"/>
          </p:nvPr>
        </p:nvSpPr>
        <p:spPr>
          <a:xfrm>
            <a:off x="6114550" y="4594350"/>
            <a:ext cx="2512500" cy="349800"/>
          </a:xfrm>
          <a:prstGeom prst="rect">
            <a:avLst/>
          </a:prstGeom>
          <a:solidFill>
            <a:srgbClr val="F3F3F3"/>
          </a:solidFill>
        </p:spPr>
        <p:txBody>
          <a:bodyPr spcFirstLastPara="1" wrap="square" lIns="68575" tIns="34275" rIns="68575" bIns="34275" anchor="t" anchorCtr="0">
            <a:noAutofit/>
          </a:bodyPr>
          <a:lstStyle/>
          <a:p>
            <a:pPr marL="0" lvl="0" indent="0" algn="l" rtl="0">
              <a:spcBef>
                <a:spcPts val="800"/>
              </a:spcBef>
              <a:spcAft>
                <a:spcPts val="1600"/>
              </a:spcAft>
              <a:buNone/>
            </a:pPr>
            <a:r>
              <a:rPr lang="en" sz="700"/>
              <a:t>UC ANR Hopland REC - Research and Extension Center</a:t>
            </a:r>
            <a:endParaRPr sz="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8"/>
          <p:cNvPicPr preferRelativeResize="0"/>
          <p:nvPr/>
        </p:nvPicPr>
        <p:blipFill rotWithShape="1">
          <a:blip r:embed="rId3">
            <a:alphaModFix/>
          </a:blip>
          <a:srcRect t="7683" b="7692"/>
          <a:stretch/>
        </p:blipFill>
        <p:spPr>
          <a:xfrm>
            <a:off x="0" y="0"/>
            <a:ext cx="9144000" cy="5143500"/>
          </a:xfrm>
          <a:prstGeom prst="rect">
            <a:avLst/>
          </a:prstGeom>
          <a:noFill/>
          <a:ln>
            <a:noFill/>
          </a:ln>
        </p:spPr>
      </p:pic>
      <p:sp>
        <p:nvSpPr>
          <p:cNvPr id="223" name="Google Shape;223;p38"/>
          <p:cNvSpPr txBox="1">
            <a:spLocks noGrp="1"/>
          </p:cNvSpPr>
          <p:nvPr>
            <p:ph type="title"/>
          </p:nvPr>
        </p:nvSpPr>
        <p:spPr>
          <a:xfrm>
            <a:off x="628650" y="430200"/>
            <a:ext cx="4677300" cy="765900"/>
          </a:xfrm>
          <a:prstGeom prst="rect">
            <a:avLst/>
          </a:prstGeom>
          <a:solidFill>
            <a:srgbClr val="93C47D"/>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700" b="1">
                <a:solidFill>
                  <a:srgbClr val="FFFFFF"/>
                </a:solidFill>
              </a:rPr>
              <a:t>Let’s start at the very beginning</a:t>
            </a:r>
            <a:endParaRPr sz="2700"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9"/>
          <p:cNvPicPr preferRelativeResize="0"/>
          <p:nvPr/>
        </p:nvPicPr>
        <p:blipFill rotWithShape="1">
          <a:blip r:embed="rId3">
            <a:alphaModFix/>
          </a:blip>
          <a:srcRect l="-2647" r="3871"/>
          <a:stretch/>
        </p:blipFill>
        <p:spPr>
          <a:xfrm>
            <a:off x="-257525" y="0"/>
            <a:ext cx="9608702" cy="5143500"/>
          </a:xfrm>
          <a:prstGeom prst="rect">
            <a:avLst/>
          </a:prstGeom>
          <a:noFill/>
          <a:ln>
            <a:noFill/>
          </a:ln>
        </p:spPr>
      </p:pic>
      <p:sp>
        <p:nvSpPr>
          <p:cNvPr id="229" name="Google Shape;229;p39"/>
          <p:cNvSpPr txBox="1">
            <a:spLocks noGrp="1"/>
          </p:cNvSpPr>
          <p:nvPr>
            <p:ph type="title"/>
          </p:nvPr>
        </p:nvSpPr>
        <p:spPr>
          <a:xfrm>
            <a:off x="513550" y="235350"/>
            <a:ext cx="8001900" cy="575700"/>
          </a:xfrm>
          <a:prstGeom prst="rect">
            <a:avLst/>
          </a:prstGeom>
          <a:solidFill>
            <a:srgbClr val="0000FF"/>
          </a:solidFill>
          <a:effectLst>
            <a:outerShdw blurRad="114300" dist="152400" dir="804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a:t>What is a Land Grant University?</a:t>
            </a:r>
            <a:endParaRPr/>
          </a:p>
        </p:txBody>
      </p:sp>
      <p:sp>
        <p:nvSpPr>
          <p:cNvPr id="230" name="Google Shape;230;p39"/>
          <p:cNvSpPr txBox="1"/>
          <p:nvPr/>
        </p:nvSpPr>
        <p:spPr>
          <a:xfrm>
            <a:off x="628650" y="4236250"/>
            <a:ext cx="7886700" cy="3459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rPr>
              <a:t>South Hall</a:t>
            </a:r>
            <a:r>
              <a:rPr lang="en" sz="1100">
                <a:solidFill>
                  <a:schemeClr val="dk1"/>
                </a:solidFill>
              </a:rPr>
              <a:t> is the only remaining building of the original UC Berkeley campus.</a:t>
            </a:r>
            <a:endParaRPr/>
          </a:p>
        </p:txBody>
      </p:sp>
      <p:sp>
        <p:nvSpPr>
          <p:cNvPr id="231" name="Google Shape;231;p39"/>
          <p:cNvSpPr txBox="1">
            <a:spLocks noGrp="1"/>
          </p:cNvSpPr>
          <p:nvPr>
            <p:ph type="body" idx="1"/>
          </p:nvPr>
        </p:nvSpPr>
        <p:spPr>
          <a:xfrm>
            <a:off x="628650" y="1312072"/>
            <a:ext cx="7886700" cy="1491600"/>
          </a:xfrm>
          <a:prstGeom prst="rect">
            <a:avLst/>
          </a:prstGeom>
          <a:solidFill>
            <a:srgbClr val="1155CC"/>
          </a:solidFill>
          <a:effectLst>
            <a:outerShdw blurRad="128588" dist="152400" dir="8280000" algn="bl" rotWithShape="0">
              <a:srgbClr val="000000">
                <a:alpha val="50000"/>
              </a:srgbClr>
            </a:outerShdw>
          </a:effectLst>
        </p:spPr>
        <p:txBody>
          <a:bodyPr spcFirstLastPara="1" wrap="square" lIns="68575" tIns="34275" rIns="68575" bIns="34275" anchor="t" anchorCtr="0">
            <a:noAutofit/>
          </a:bodyPr>
          <a:lstStyle/>
          <a:p>
            <a:pPr marL="0" lvl="0" indent="0" algn="l" rtl="0">
              <a:spcBef>
                <a:spcPts val="800"/>
              </a:spcBef>
              <a:spcAft>
                <a:spcPts val="1600"/>
              </a:spcAft>
              <a:buNone/>
            </a:pPr>
            <a:r>
              <a:rPr lang="en" sz="2200" b="0">
                <a:solidFill>
                  <a:srgbClr val="FFFFFF"/>
                </a:solidFill>
              </a:rPr>
              <a:t>Every state has a Land Grant University (LGU). They are called LGUs because the Federal Government granted (federally controlled) land to each state. The states could then use that land to establish so called "land-grant" colleges. </a:t>
            </a:r>
            <a:endParaRPr>
              <a:solidFill>
                <a:srgbClr val="FFFFFF"/>
              </a:solidFill>
            </a:endParaRPr>
          </a:p>
        </p:txBody>
      </p:sp>
      <p:sp>
        <p:nvSpPr>
          <p:cNvPr id="232" name="Google Shape;232;p39"/>
          <p:cNvSpPr txBox="1"/>
          <p:nvPr/>
        </p:nvSpPr>
        <p:spPr>
          <a:xfrm>
            <a:off x="628650" y="3304700"/>
            <a:ext cx="7886700" cy="1491600"/>
          </a:xfrm>
          <a:prstGeom prst="rect">
            <a:avLst/>
          </a:prstGeom>
          <a:solidFill>
            <a:srgbClr val="6D9EEB"/>
          </a:solidFill>
          <a:ln>
            <a:noFill/>
          </a:ln>
          <a:effectLst>
            <a:outerShdw blurRad="114300" dist="152400" dir="804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500" b="1">
                <a:solidFill>
                  <a:srgbClr val="FFFFFF"/>
                </a:solidFill>
              </a:rPr>
              <a:t>Trivia? </a:t>
            </a:r>
            <a:r>
              <a:rPr lang="en" sz="1600">
                <a:solidFill>
                  <a:srgbClr val="FFFFFF"/>
                </a:solidFill>
              </a:rPr>
              <a:t>Which US President established the Land Grant System?</a:t>
            </a:r>
            <a:endParaRPr sz="1600">
              <a:solidFill>
                <a:srgbClr val="FFFFFF"/>
              </a:solidFill>
            </a:endParaRPr>
          </a:p>
          <a:p>
            <a:pPr marL="457200" lvl="0" indent="-330200" algn="l" rtl="0">
              <a:lnSpc>
                <a:spcPct val="90000"/>
              </a:lnSpc>
              <a:spcBef>
                <a:spcPts val="1600"/>
              </a:spcBef>
              <a:spcAft>
                <a:spcPts val="0"/>
              </a:spcAft>
              <a:buClr>
                <a:srgbClr val="FFFFFF"/>
              </a:buClr>
              <a:buSzPts val="1600"/>
              <a:buChar char="●"/>
            </a:pPr>
            <a:r>
              <a:rPr lang="en" sz="1600" b="1">
                <a:solidFill>
                  <a:srgbClr val="FFFFFF"/>
                </a:solidFill>
              </a:rPr>
              <a:t>Abe Lincoln</a:t>
            </a:r>
            <a:r>
              <a:rPr lang="en" sz="1600">
                <a:solidFill>
                  <a:srgbClr val="FFFFFF"/>
                </a:solidFill>
              </a:rPr>
              <a:t> in 1862</a:t>
            </a:r>
            <a:endParaRPr sz="1600">
              <a:solidFill>
                <a:srgbClr val="FFFFFF"/>
              </a:solidFill>
            </a:endParaRPr>
          </a:p>
          <a:p>
            <a:pPr marL="457200" lvl="0" indent="-330200" algn="l" rtl="0">
              <a:lnSpc>
                <a:spcPct val="90000"/>
              </a:lnSpc>
              <a:spcBef>
                <a:spcPts val="0"/>
              </a:spcBef>
              <a:spcAft>
                <a:spcPts val="0"/>
              </a:spcAft>
              <a:buClr>
                <a:srgbClr val="FFFFFF"/>
              </a:buClr>
              <a:buSzPts val="1600"/>
              <a:buChar char="●"/>
            </a:pPr>
            <a:r>
              <a:rPr lang="en" sz="1600" b="1">
                <a:solidFill>
                  <a:srgbClr val="FFFFFF"/>
                </a:solidFill>
              </a:rPr>
              <a:t>Woodrow Wilson </a:t>
            </a:r>
            <a:r>
              <a:rPr lang="en" sz="1600">
                <a:solidFill>
                  <a:srgbClr val="FFFFFF"/>
                </a:solidFill>
              </a:rPr>
              <a:t>in 1918 (post WWI)</a:t>
            </a:r>
            <a:endParaRPr sz="1600">
              <a:solidFill>
                <a:srgbClr val="FFFFFF"/>
              </a:solidFill>
            </a:endParaRPr>
          </a:p>
          <a:p>
            <a:pPr marL="457200" lvl="0" indent="-330200" algn="l" rtl="0">
              <a:lnSpc>
                <a:spcPct val="90000"/>
              </a:lnSpc>
              <a:spcBef>
                <a:spcPts val="0"/>
              </a:spcBef>
              <a:spcAft>
                <a:spcPts val="0"/>
              </a:spcAft>
              <a:buClr>
                <a:srgbClr val="FFFFFF"/>
              </a:buClr>
              <a:buSzPts val="1600"/>
              <a:buChar char="●"/>
            </a:pPr>
            <a:r>
              <a:rPr lang="en" sz="1600" b="1">
                <a:solidFill>
                  <a:srgbClr val="FFFFFF"/>
                </a:solidFill>
              </a:rPr>
              <a:t>Franklin D Roosevelt </a:t>
            </a:r>
            <a:r>
              <a:rPr lang="en" sz="1600">
                <a:solidFill>
                  <a:srgbClr val="FFFFFF"/>
                </a:solidFill>
              </a:rPr>
              <a:t>in 1933 (post great depression)</a:t>
            </a:r>
            <a:endParaRPr sz="1600">
              <a:solidFill>
                <a:srgbClr val="FFFFFF"/>
              </a:solidFill>
            </a:endParaRPr>
          </a:p>
          <a:p>
            <a:pPr marL="457200" lvl="0" indent="0" algn="l" rtl="0">
              <a:lnSpc>
                <a:spcPct val="90000"/>
              </a:lnSpc>
              <a:spcBef>
                <a:spcPts val="1600"/>
              </a:spcBef>
              <a:spcAft>
                <a:spcPts val="1600"/>
              </a:spcAft>
              <a:buNone/>
            </a:pPr>
            <a:endParaRPr sz="16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gtEl>
                                        <p:attrNameLst>
                                          <p:attrName>style.visibility</p:attrName>
                                        </p:attrNameLst>
                                      </p:cBhvr>
                                      <p:to>
                                        <p:strVal val="visible"/>
                                      </p:to>
                                    </p:set>
                                    <p:animEffect transition="in" filter="fade">
                                      <p:cBhvr>
                                        <p:cTn id="12"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body" idx="1"/>
          </p:nvPr>
        </p:nvSpPr>
        <p:spPr>
          <a:xfrm>
            <a:off x="628650" y="1181850"/>
            <a:ext cx="4085100" cy="1313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300"/>
              <a:t>Answer: Abraham Lincoln</a:t>
            </a:r>
            <a:endParaRPr sz="2300"/>
          </a:p>
          <a:p>
            <a:pPr marL="0" lvl="0" indent="0" algn="l" rtl="0">
              <a:spcBef>
                <a:spcPts val="1600"/>
              </a:spcBef>
              <a:spcAft>
                <a:spcPts val="1600"/>
              </a:spcAft>
              <a:buNone/>
            </a:pPr>
            <a:r>
              <a:rPr lang="en" sz="1900"/>
              <a:t>So the system was established way back in 1862.</a:t>
            </a:r>
            <a:endParaRPr sz="1900"/>
          </a:p>
        </p:txBody>
      </p:sp>
      <p:pic>
        <p:nvPicPr>
          <p:cNvPr id="238" name="Google Shape;238;p40"/>
          <p:cNvPicPr preferRelativeResize="0"/>
          <p:nvPr/>
        </p:nvPicPr>
        <p:blipFill>
          <a:blip r:embed="rId3">
            <a:alphaModFix/>
          </a:blip>
          <a:stretch>
            <a:fillRect/>
          </a:stretch>
        </p:blipFill>
        <p:spPr>
          <a:xfrm>
            <a:off x="5057375" y="444050"/>
            <a:ext cx="3264126" cy="4080150"/>
          </a:xfrm>
          <a:prstGeom prst="rect">
            <a:avLst/>
          </a:prstGeom>
          <a:noFill/>
          <a:ln>
            <a:noFill/>
          </a:ln>
          <a:effectLst>
            <a:outerShdw blurRad="57150" dist="114300" dir="2820000" algn="bl" rotWithShape="0">
              <a:srgbClr val="000000">
                <a:alpha val="50000"/>
              </a:srgbClr>
            </a:outerShdw>
          </a:effectLst>
        </p:spPr>
      </p:pic>
      <p:sp>
        <p:nvSpPr>
          <p:cNvPr id="239" name="Google Shape;239;p40"/>
          <p:cNvSpPr txBox="1">
            <a:spLocks noGrp="1"/>
          </p:cNvSpPr>
          <p:nvPr>
            <p:ph type="body" idx="1"/>
          </p:nvPr>
        </p:nvSpPr>
        <p:spPr>
          <a:xfrm>
            <a:off x="628650" y="2456025"/>
            <a:ext cx="4085100" cy="1237800"/>
          </a:xfrm>
          <a:prstGeom prst="rect">
            <a:avLst/>
          </a:prstGeom>
        </p:spPr>
        <p:txBody>
          <a:bodyPr spcFirstLastPara="1" wrap="square" lIns="68575" tIns="34275" rIns="68575" bIns="34275" anchor="t" anchorCtr="0">
            <a:noAutofit/>
          </a:bodyPr>
          <a:lstStyle/>
          <a:p>
            <a:pPr marL="0" lvl="0" indent="0" algn="l" rtl="0">
              <a:spcBef>
                <a:spcPts val="800"/>
              </a:spcBef>
              <a:spcAft>
                <a:spcPts val="1600"/>
              </a:spcAft>
              <a:buNone/>
            </a:pPr>
            <a:r>
              <a:rPr lang="en" sz="1900" b="0"/>
              <a:t>The following table shows the series of Federal acts passed to build support for LGUs since 1862. </a:t>
            </a:r>
            <a:endParaRPr sz="1900" b="0"/>
          </a:p>
        </p:txBody>
      </p:sp>
      <p:sp>
        <p:nvSpPr>
          <p:cNvPr id="240" name="Google Shape;240;p40"/>
          <p:cNvSpPr txBox="1"/>
          <p:nvPr/>
        </p:nvSpPr>
        <p:spPr>
          <a:xfrm>
            <a:off x="593400" y="3464300"/>
            <a:ext cx="4155600" cy="1059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1600"/>
              </a:spcAft>
              <a:buNone/>
            </a:pPr>
            <a:r>
              <a:rPr lang="en" sz="1900">
                <a:solidFill>
                  <a:schemeClr val="dk1"/>
                </a:solidFill>
              </a:rPr>
              <a:t>Look for when Cooperative Extension was started. What was the rural population at that time?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1000"/>
                                        <p:tgtEl>
                                          <p:spTgt spid="2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animEffect transition="in" filter="fade">
                                      <p:cBhvr>
                                        <p:cTn id="17"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aphicFrame>
        <p:nvGraphicFramePr>
          <p:cNvPr id="245" name="Google Shape;245;p41"/>
          <p:cNvGraphicFramePr/>
          <p:nvPr/>
        </p:nvGraphicFramePr>
        <p:xfrm>
          <a:off x="366319" y="262986"/>
          <a:ext cx="8489625" cy="4469305"/>
        </p:xfrm>
        <a:graphic>
          <a:graphicData uri="http://schemas.openxmlformats.org/drawingml/2006/table">
            <a:tbl>
              <a:tblPr>
                <a:noFill/>
                <a:tableStyleId>{44C3B530-CA0A-4913-9D14-B65FF48F2076}</a:tableStyleId>
              </a:tblPr>
              <a:tblGrid>
                <a:gridCol w="1711675">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1514975">
                  <a:extLst>
                    <a:ext uri="{9D8B030D-6E8A-4147-A177-3AD203B41FA5}">
                      <a16:colId xmlns:a16="http://schemas.microsoft.com/office/drawing/2014/main" val="20002"/>
                    </a:ext>
                  </a:extLst>
                </a:gridCol>
                <a:gridCol w="4434300">
                  <a:extLst>
                    <a:ext uri="{9D8B030D-6E8A-4147-A177-3AD203B41FA5}">
                      <a16:colId xmlns:a16="http://schemas.microsoft.com/office/drawing/2014/main" val="20003"/>
                    </a:ext>
                  </a:extLst>
                </a:gridCol>
              </a:tblGrid>
              <a:tr h="655350">
                <a:tc>
                  <a:txBody>
                    <a:bodyPr/>
                    <a:lstStyle/>
                    <a:p>
                      <a:pPr marL="0" marR="0" lvl="0" indent="0" algn="l" rtl="0">
                        <a:spcBef>
                          <a:spcPts val="0"/>
                        </a:spcBef>
                        <a:spcAft>
                          <a:spcPts val="0"/>
                        </a:spcAft>
                        <a:buNone/>
                      </a:pPr>
                      <a:r>
                        <a:rPr lang="en" sz="1800" b="1" i="0" u="none" strike="noStrike" cap="none">
                          <a:solidFill>
                            <a:srgbClr val="000000"/>
                          </a:solidFill>
                          <a:latin typeface="Arial"/>
                          <a:ea typeface="Arial"/>
                          <a:cs typeface="Arial"/>
                          <a:sym typeface="Arial"/>
                        </a:rPr>
                        <a:t>Act</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1" i="0" u="none" strike="noStrike" cap="none">
                          <a:solidFill>
                            <a:srgbClr val="000000"/>
                          </a:solidFill>
                          <a:latin typeface="Arial"/>
                          <a:ea typeface="Arial"/>
                          <a:cs typeface="Arial"/>
                          <a:sym typeface="Arial"/>
                        </a:rPr>
                        <a:t>Year</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1" i="0" u="none" strike="noStrike" cap="none">
                          <a:solidFill>
                            <a:srgbClr val="000000"/>
                          </a:solidFill>
                          <a:latin typeface="Arial"/>
                          <a:ea typeface="Arial"/>
                          <a:cs typeface="Arial"/>
                          <a:sym typeface="Arial"/>
                        </a:rPr>
                        <a:t>Rural pop’n (%)</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800" b="1" i="0" u="none" strike="noStrike" cap="none">
                          <a:solidFill>
                            <a:srgbClr val="000000"/>
                          </a:solidFill>
                          <a:latin typeface="Arial"/>
                          <a:ea typeface="Arial"/>
                          <a:cs typeface="Arial"/>
                          <a:sym typeface="Arial"/>
                        </a:rPr>
                        <a:t>Why significant</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99575">
                <a:tc>
                  <a:txBody>
                    <a:bodyPr/>
                    <a:lstStyle/>
                    <a:p>
                      <a:pPr marL="0" marR="0" lvl="0" indent="0" algn="l" rtl="0">
                        <a:spcBef>
                          <a:spcPts val="0"/>
                        </a:spcBef>
                        <a:spcAft>
                          <a:spcPts val="0"/>
                        </a:spcAft>
                        <a:buNone/>
                      </a:pPr>
                      <a:r>
                        <a:rPr lang="en" sz="1800" b="0" i="0" u="none" strike="noStrike" cap="none">
                          <a:solidFill>
                            <a:srgbClr val="000000"/>
                          </a:solidFill>
                          <a:latin typeface="Arial"/>
                          <a:ea typeface="Arial"/>
                          <a:cs typeface="Arial"/>
                          <a:sym typeface="Arial"/>
                        </a:rPr>
                        <a:t>Morrill Act </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1862 </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80</a:t>
                      </a:r>
                      <a:endParaRPr sz="1800" b="0" i="0" u="none" strike="noStrike" cap="none">
                        <a:solidFill>
                          <a:srgbClr val="000000"/>
                        </a:solidFill>
                        <a:latin typeface="Arial"/>
                        <a:ea typeface="Arial"/>
                        <a:cs typeface="Arial"/>
                        <a:sym typeface="Arial"/>
                      </a:endParaRPr>
                    </a:p>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6125">
                <a:tc>
                  <a:txBody>
                    <a:bodyPr/>
                    <a:lstStyle/>
                    <a:p>
                      <a:pPr marL="0" marR="0" lvl="0" indent="0" algn="l" rtl="0">
                        <a:spcBef>
                          <a:spcPts val="0"/>
                        </a:spcBef>
                        <a:spcAft>
                          <a:spcPts val="0"/>
                        </a:spcAft>
                        <a:buNone/>
                      </a:pPr>
                      <a:r>
                        <a:rPr lang="en" sz="1800" b="0" i="0" u="none" strike="noStrike" cap="none">
                          <a:solidFill>
                            <a:srgbClr val="000000"/>
                          </a:solidFill>
                          <a:latin typeface="Arial"/>
                          <a:ea typeface="Arial"/>
                          <a:cs typeface="Arial"/>
                          <a:sym typeface="Arial"/>
                        </a:rPr>
                        <a:t>Hatch Act  </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1887</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67 </a:t>
                      </a:r>
                      <a:endParaRPr sz="1800" b="0" i="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7950">
                <a:tc>
                  <a:txBody>
                    <a:bodyPr/>
                    <a:lstStyle/>
                    <a:p>
                      <a:pPr marL="0" marR="0" lvl="0" indent="0" algn="l" rtl="0">
                        <a:spcBef>
                          <a:spcPts val="0"/>
                        </a:spcBef>
                        <a:spcAft>
                          <a:spcPts val="0"/>
                        </a:spcAft>
                        <a:buNone/>
                      </a:pPr>
                      <a:r>
                        <a:rPr lang="en" sz="1800" b="0" i="0" u="none" strike="noStrike" cap="none">
                          <a:solidFill>
                            <a:srgbClr val="000000"/>
                          </a:solidFill>
                          <a:latin typeface="Arial"/>
                          <a:ea typeface="Arial"/>
                          <a:cs typeface="Arial"/>
                          <a:sym typeface="Arial"/>
                        </a:rPr>
                        <a:t>Morrill Act </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1890</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65</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3200">
                <a:tc>
                  <a:txBody>
                    <a:bodyPr/>
                    <a:lstStyle/>
                    <a:p>
                      <a:pPr marL="0" marR="0" lvl="0" indent="0" algn="l" rtl="0">
                        <a:spcBef>
                          <a:spcPts val="0"/>
                        </a:spcBef>
                        <a:spcAft>
                          <a:spcPts val="0"/>
                        </a:spcAft>
                        <a:buNone/>
                      </a:pPr>
                      <a:r>
                        <a:rPr lang="en" sz="1800" b="0" i="0" u="none" strike="noStrike" cap="none">
                          <a:solidFill>
                            <a:srgbClr val="000000"/>
                          </a:solidFill>
                          <a:latin typeface="Arial"/>
                          <a:ea typeface="Arial"/>
                          <a:cs typeface="Arial"/>
                          <a:sym typeface="Arial"/>
                        </a:rPr>
                        <a:t>Smith Lever </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1914</a:t>
                      </a:r>
                      <a:endParaRPr sz="110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52</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87975">
                <a:tc>
                  <a:txBody>
                    <a:bodyPr/>
                    <a:lstStyle/>
                    <a:p>
                      <a:pPr marL="0" marR="0" lvl="0" indent="0" algn="l" rtl="0">
                        <a:spcBef>
                          <a:spcPts val="0"/>
                        </a:spcBef>
                        <a:spcAft>
                          <a:spcPts val="0"/>
                        </a:spcAft>
                        <a:buNone/>
                      </a:pPr>
                      <a:r>
                        <a:rPr lang="en" sz="1800" u="none" strike="noStrike" cap="none"/>
                        <a:t>Equity in Educational .. Act</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1994</a:t>
                      </a:r>
                      <a:endParaRPr sz="1800" b="0" i="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23</a:t>
                      </a:r>
                      <a:endParaRPr sz="1800" b="0" i="0" u="none" strike="noStrike" cap="none">
                        <a:solidFill>
                          <a:srgbClr val="000000"/>
                        </a:solidFill>
                        <a:latin typeface="Arial"/>
                        <a:ea typeface="Arial"/>
                        <a:cs typeface="Arial"/>
                        <a:sym typeface="Arial"/>
                      </a:endParaRPr>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87025">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2019</a:t>
                      </a: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18 (USA)</a:t>
                      </a:r>
                      <a:endParaRPr sz="1100"/>
                    </a:p>
                    <a:p>
                      <a:pPr marL="0" marR="0" lvl="0" indent="0" algn="ctr" rtl="0">
                        <a:spcBef>
                          <a:spcPts val="0"/>
                        </a:spcBef>
                        <a:spcAft>
                          <a:spcPts val="0"/>
                        </a:spcAft>
                        <a:buNone/>
                      </a:pPr>
                      <a:r>
                        <a:rPr lang="en" sz="1800" b="0" i="0" u="none" strike="noStrike" cap="none">
                          <a:solidFill>
                            <a:srgbClr val="000000"/>
                          </a:solidFill>
                          <a:latin typeface="Arial"/>
                          <a:ea typeface="Arial"/>
                          <a:cs typeface="Arial"/>
                          <a:sym typeface="Arial"/>
                        </a:rPr>
                        <a:t>2-5 (Cal)</a:t>
                      </a:r>
                      <a:endParaRPr sz="1100"/>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u="none" strike="noStrike" cap="none"/>
                    </a:p>
                  </a:txBody>
                  <a:tcPr marL="47625" marR="47625" marT="47625" marB="476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46" name="Google Shape;246;p41"/>
          <p:cNvSpPr/>
          <p:nvPr/>
        </p:nvSpPr>
        <p:spPr>
          <a:xfrm>
            <a:off x="0" y="-519373"/>
            <a:ext cx="138548" cy="1038746"/>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 sz="2100" b="0" i="0" u="none" strike="noStrike" cap="none">
                <a:solidFill>
                  <a:schemeClr val="dk1"/>
                </a:solidFill>
                <a:latin typeface="Arial"/>
                <a:ea typeface="Arial"/>
                <a:cs typeface="Arial"/>
                <a:sym typeface="Arial"/>
              </a:rPr>
              <a:t/>
            </a:r>
            <a:br>
              <a:rPr lang="en" sz="2100" b="0" i="0" u="none" strike="noStrike" cap="none">
                <a:solidFill>
                  <a:schemeClr val="dk1"/>
                </a:solidFill>
                <a:latin typeface="Arial"/>
                <a:ea typeface="Arial"/>
                <a:cs typeface="Arial"/>
                <a:sym typeface="Arial"/>
              </a:rPr>
            </a:b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p:txBody>
      </p:sp>
      <p:pic>
        <p:nvPicPr>
          <p:cNvPr id="247" name="Google Shape;247;p41"/>
          <p:cNvPicPr preferRelativeResize="0"/>
          <p:nvPr/>
        </p:nvPicPr>
        <p:blipFill rotWithShape="1">
          <a:blip r:embed="rId3">
            <a:alphaModFix/>
          </a:blip>
          <a:srcRect/>
          <a:stretch/>
        </p:blipFill>
        <p:spPr>
          <a:xfrm>
            <a:off x="7606984" y="321732"/>
            <a:ext cx="1061200" cy="537325"/>
          </a:xfrm>
          <a:prstGeom prst="rect">
            <a:avLst/>
          </a:prstGeom>
          <a:noFill/>
          <a:ln>
            <a:noFill/>
          </a:ln>
        </p:spPr>
      </p:pic>
      <p:sp>
        <p:nvSpPr>
          <p:cNvPr id="248" name="Google Shape;248;p41"/>
          <p:cNvSpPr/>
          <p:nvPr/>
        </p:nvSpPr>
        <p:spPr>
          <a:xfrm>
            <a:off x="4435440" y="971699"/>
            <a:ext cx="44205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cap="none">
                <a:solidFill>
                  <a:srgbClr val="000000"/>
                </a:solidFill>
                <a:latin typeface="Arial"/>
                <a:ea typeface="Arial"/>
                <a:cs typeface="Arial"/>
                <a:sym typeface="Arial"/>
              </a:rPr>
              <a:t>Established Land Grant universities</a:t>
            </a:r>
            <a:endParaRPr sz="1800" b="1" i="0" u="none" strike="noStrike" cap="none">
              <a:solidFill>
                <a:schemeClr val="dk1"/>
              </a:solidFill>
              <a:latin typeface="Calibri"/>
              <a:ea typeface="Calibri"/>
              <a:cs typeface="Calibri"/>
              <a:sym typeface="Calibri"/>
            </a:endParaRPr>
          </a:p>
        </p:txBody>
      </p:sp>
      <p:sp>
        <p:nvSpPr>
          <p:cNvPr id="249" name="Google Shape;249;p41"/>
          <p:cNvSpPr/>
          <p:nvPr/>
        </p:nvSpPr>
        <p:spPr>
          <a:xfrm>
            <a:off x="4435439" y="1852796"/>
            <a:ext cx="44205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cap="none">
                <a:solidFill>
                  <a:srgbClr val="000000"/>
                </a:solidFill>
                <a:latin typeface="Arial"/>
                <a:ea typeface="Arial"/>
                <a:cs typeface="Arial"/>
                <a:sym typeface="Arial"/>
              </a:rPr>
              <a:t>Established funding for faculty (AES</a:t>
            </a:r>
            <a:r>
              <a:rPr lang="en" sz="1800" b="1"/>
              <a:t>*</a:t>
            </a:r>
            <a:r>
              <a:rPr lang="en" sz="1800" b="1" i="0" u="none" strike="noStrike" cap="none">
                <a:solidFill>
                  <a:srgbClr val="000000"/>
                </a:solidFill>
                <a:latin typeface="Arial"/>
                <a:ea typeface="Arial"/>
                <a:cs typeface="Arial"/>
                <a:sym typeface="Arial"/>
              </a:rPr>
              <a:t>)</a:t>
            </a:r>
            <a:endParaRPr sz="1800" b="1" i="0" u="none" strike="noStrike" cap="none">
              <a:solidFill>
                <a:schemeClr val="dk1"/>
              </a:solidFill>
              <a:latin typeface="Calibri"/>
              <a:ea typeface="Calibri"/>
              <a:cs typeface="Calibri"/>
              <a:sym typeface="Calibri"/>
            </a:endParaRPr>
          </a:p>
        </p:txBody>
      </p:sp>
      <p:sp>
        <p:nvSpPr>
          <p:cNvPr id="250" name="Google Shape;250;p41"/>
          <p:cNvSpPr/>
          <p:nvPr/>
        </p:nvSpPr>
        <p:spPr>
          <a:xfrm>
            <a:off x="4435439" y="2189400"/>
            <a:ext cx="44205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cap="none">
                <a:solidFill>
                  <a:srgbClr val="000000"/>
                </a:solidFill>
                <a:latin typeface="Arial"/>
                <a:ea typeface="Arial"/>
                <a:cs typeface="Arial"/>
                <a:sym typeface="Arial"/>
              </a:rPr>
              <a:t>Forbade racial discrimination - shored up funding</a:t>
            </a:r>
            <a:endParaRPr sz="1800" b="1" i="0" u="none" strike="noStrike" cap="none">
              <a:solidFill>
                <a:schemeClr val="dk1"/>
              </a:solidFill>
              <a:latin typeface="Calibri"/>
              <a:ea typeface="Calibri"/>
              <a:cs typeface="Calibri"/>
              <a:sym typeface="Calibri"/>
            </a:endParaRPr>
          </a:p>
        </p:txBody>
      </p:sp>
      <p:sp>
        <p:nvSpPr>
          <p:cNvPr id="251" name="Google Shape;251;p41"/>
          <p:cNvSpPr/>
          <p:nvPr/>
        </p:nvSpPr>
        <p:spPr>
          <a:xfrm>
            <a:off x="4435440" y="2817476"/>
            <a:ext cx="44205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i="0" u="none" strike="noStrike" cap="none">
                <a:solidFill>
                  <a:srgbClr val="000000"/>
                </a:solidFill>
                <a:latin typeface="Arial"/>
                <a:ea typeface="Arial"/>
                <a:cs typeface="Arial"/>
                <a:sym typeface="Arial"/>
              </a:rPr>
              <a:t>Established Cooperative Extension</a:t>
            </a:r>
            <a:endParaRPr sz="1800" b="1" i="0" u="none" strike="noStrike" cap="none">
              <a:solidFill>
                <a:schemeClr val="dk1"/>
              </a:solidFill>
              <a:latin typeface="Calibri"/>
              <a:ea typeface="Calibri"/>
              <a:cs typeface="Calibri"/>
              <a:sym typeface="Calibri"/>
            </a:endParaRPr>
          </a:p>
        </p:txBody>
      </p:sp>
      <p:sp>
        <p:nvSpPr>
          <p:cNvPr id="252" name="Google Shape;252;p41"/>
          <p:cNvSpPr/>
          <p:nvPr/>
        </p:nvSpPr>
        <p:spPr>
          <a:xfrm>
            <a:off x="4435450" y="4131393"/>
            <a:ext cx="44205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t>No law - but we evolve to meet changing </a:t>
            </a:r>
            <a:r>
              <a:rPr lang="en" sz="1800" b="1" i="0" u="none" strike="noStrike" cap="none">
                <a:solidFill>
                  <a:srgbClr val="000000"/>
                </a:solidFill>
                <a:latin typeface="Arial"/>
                <a:ea typeface="Arial"/>
                <a:cs typeface="Arial"/>
                <a:sym typeface="Arial"/>
              </a:rPr>
              <a:t>urban &amp; rural needs</a:t>
            </a:r>
            <a:endParaRPr sz="1800" b="1" i="0" u="none" strike="noStrike" cap="none">
              <a:solidFill>
                <a:schemeClr val="dk1"/>
              </a:solidFill>
              <a:latin typeface="Calibri"/>
              <a:ea typeface="Calibri"/>
              <a:cs typeface="Calibri"/>
              <a:sym typeface="Calibri"/>
            </a:endParaRPr>
          </a:p>
        </p:txBody>
      </p:sp>
      <p:sp>
        <p:nvSpPr>
          <p:cNvPr id="253" name="Google Shape;253;p41"/>
          <p:cNvSpPr/>
          <p:nvPr/>
        </p:nvSpPr>
        <p:spPr>
          <a:xfrm>
            <a:off x="4435439" y="3324274"/>
            <a:ext cx="4420500" cy="62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t>Established </a:t>
            </a:r>
            <a:r>
              <a:rPr lang="en" sz="1800" b="1">
                <a:solidFill>
                  <a:srgbClr val="000000"/>
                </a:solidFill>
                <a:latin typeface="Arial"/>
                <a:ea typeface="Arial"/>
                <a:cs typeface="Arial"/>
                <a:sym typeface="Arial"/>
              </a:rPr>
              <a:t>Tribal Council Universities as federal land-grant institutions</a:t>
            </a:r>
            <a:endParaRPr sz="1800" b="1">
              <a:solidFill>
                <a:srgbClr val="000000"/>
              </a:solidFill>
              <a:latin typeface="Arial"/>
              <a:ea typeface="Arial"/>
              <a:cs typeface="Arial"/>
              <a:sym typeface="Arial"/>
            </a:endParaRPr>
          </a:p>
        </p:txBody>
      </p:sp>
      <p:sp>
        <p:nvSpPr>
          <p:cNvPr id="254" name="Google Shape;254;p41"/>
          <p:cNvSpPr/>
          <p:nvPr/>
        </p:nvSpPr>
        <p:spPr>
          <a:xfrm>
            <a:off x="1840500" y="2616325"/>
            <a:ext cx="6876900" cy="748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1"/>
          <p:cNvSpPr txBox="1"/>
          <p:nvPr/>
        </p:nvSpPr>
        <p:spPr>
          <a:xfrm>
            <a:off x="4505325" y="1190625"/>
            <a:ext cx="4312500" cy="6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Calibri"/>
                <a:ea typeface="Calibri"/>
                <a:cs typeface="Calibri"/>
                <a:sym typeface="Calibri"/>
              </a:rPr>
              <a:t>… with the mandate to ensure that ”education be practical and available to the masses.”</a:t>
            </a:r>
            <a:endParaRPr sz="1600">
              <a:solidFill>
                <a:schemeClr val="dk1"/>
              </a:solidFill>
              <a:latin typeface="Calibri"/>
              <a:ea typeface="Calibri"/>
              <a:cs typeface="Calibri"/>
              <a:sym typeface="Calibri"/>
            </a:endParaRPr>
          </a:p>
        </p:txBody>
      </p:sp>
      <p:sp>
        <p:nvSpPr>
          <p:cNvPr id="256" name="Google Shape;256;p41"/>
          <p:cNvSpPr txBox="1"/>
          <p:nvPr/>
        </p:nvSpPr>
        <p:spPr>
          <a:xfrm>
            <a:off x="296875" y="4700600"/>
            <a:ext cx="5170500" cy="3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*AES = Agricultural Experiment station</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1000"/>
                                        <p:tgtEl>
                                          <p:spTgt spid="25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4"/>
                                        </p:tgtEl>
                                        <p:attrNameLst>
                                          <p:attrName>style.visibility</p:attrName>
                                        </p:attrNameLst>
                                      </p:cBhvr>
                                      <p:to>
                                        <p:strVal val="visible"/>
                                      </p:to>
                                    </p:set>
                                    <p:animEffect transition="in" filter="fade">
                                      <p:cBhvr>
                                        <p:cTn id="36"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AN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847</Words>
  <Application>Microsoft Office PowerPoint</Application>
  <PresentationFormat>On-screen Show (16:9)</PresentationFormat>
  <Paragraphs>115</Paragraphs>
  <Slides>18</Slides>
  <Notes>18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Calibri</vt:lpstr>
      <vt:lpstr>UCANR</vt:lpstr>
      <vt:lpstr>Office Theme</vt:lpstr>
      <vt:lpstr>PowerPoint Presentation</vt:lpstr>
      <vt:lpstr>This Is Module 5:  Overview - designed to help you understand the fit and role of UC ANR.</vt:lpstr>
      <vt:lpstr>In this Session</vt:lpstr>
      <vt:lpstr>What is a Land Grant University?  (oh no, a history lesson?)</vt:lpstr>
      <vt:lpstr>Land Grant Universities</vt:lpstr>
      <vt:lpstr>Let’s start at the very beginning</vt:lpstr>
      <vt:lpstr>What is a Land Grant University?</vt:lpstr>
      <vt:lpstr>PowerPoint Presentation</vt:lpstr>
      <vt:lpstr>PowerPoint Presentation</vt:lpstr>
      <vt:lpstr>What are the three primary functions of a Land Grant University ?</vt:lpstr>
      <vt:lpstr>Which is the Land Grant University in California? </vt:lpstr>
      <vt:lpstr>What were some of the first programs in Cooperative Extension (1914)?</vt:lpstr>
      <vt:lpstr>If We Are Cooperative Extension, then Why Are We Called UC ANR? </vt:lpstr>
      <vt:lpstr>UC ANR or Cooperative Extension? </vt:lpstr>
      <vt:lpstr>Remember</vt:lpstr>
      <vt:lpstr>Resources</vt:lpstr>
      <vt:lpstr>Where Do I Learn More?</vt:lpstr>
      <vt:lpstr>You’re done!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Bell</dc:creator>
  <cp:lastModifiedBy>Mark Bell</cp:lastModifiedBy>
  <cp:revision>1</cp:revision>
  <dcterms:modified xsi:type="dcterms:W3CDTF">2021-03-25T16:22:02Z</dcterms:modified>
</cp:coreProperties>
</file>