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6" r:id="rId2"/>
    <p:sldId id="257" r:id="rId3"/>
    <p:sldId id="295" r:id="rId4"/>
    <p:sldId id="259" r:id="rId5"/>
    <p:sldId id="260" r:id="rId6"/>
    <p:sldId id="296" r:id="rId7"/>
    <p:sldId id="270" r:id="rId8"/>
    <p:sldId id="262" r:id="rId9"/>
    <p:sldId id="264" r:id="rId10"/>
    <p:sldId id="268" r:id="rId11"/>
    <p:sldId id="298" r:id="rId12"/>
    <p:sldId id="267" r:id="rId13"/>
    <p:sldId id="297" r:id="rId14"/>
    <p:sldId id="261" r:id="rId15"/>
    <p:sldId id="299" r:id="rId16"/>
    <p:sldId id="256" r:id="rId17"/>
    <p:sldId id="272" r:id="rId18"/>
    <p:sldId id="263" r:id="rId19"/>
    <p:sldId id="273" r:id="rId20"/>
    <p:sldId id="265"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620F26-C78A-7F05-08CD-E25FEF394317}" name="Natasha B Cevasco" initials="NBC" userId="S::nbcoulter@ucdavis.edu::d28cb4b3-c818-4de7-8d42-f9b79792e6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9424" autoAdjust="0"/>
  </p:normalViewPr>
  <p:slideViewPr>
    <p:cSldViewPr snapToGrid="0">
      <p:cViewPr varScale="1">
        <p:scale>
          <a:sx n="31" d="100"/>
          <a:sy n="31" d="100"/>
        </p:scale>
        <p:origin x="1032" y="32"/>
      </p:cViewPr>
      <p:guideLst/>
    </p:cSldViewPr>
  </p:slideViewPr>
  <p:notesTextViewPr>
    <p:cViewPr>
      <p:scale>
        <a:sx n="1" d="1"/>
        <a:sy n="1" d="1"/>
      </p:scale>
      <p:origin x="0" y="0"/>
    </p:cViewPr>
  </p:notesTextViewPr>
  <p:sorterViewPr>
    <p:cViewPr>
      <p:scale>
        <a:sx n="100" d="100"/>
        <a:sy n="100" d="100"/>
      </p:scale>
      <p:origin x="0" y="-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3C981-DAD5-49B0-8536-FDD2F7D1C2F9}"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989DD-E1B9-458E-9005-5C4EB94FB1B7}" type="slidenum">
              <a:rPr lang="en-US" smtClean="0"/>
              <a:t>‹#›</a:t>
            </a:fld>
            <a:endParaRPr lang="en-US"/>
          </a:p>
        </p:txBody>
      </p:sp>
    </p:spTree>
    <p:extLst>
      <p:ext uri="{BB962C8B-B14F-4D97-AF65-F5344CB8AC3E}">
        <p14:creationId xmlns:p14="http://schemas.microsoft.com/office/powerpoint/2010/main" val="150338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89DD-E1B9-458E-9005-5C4EB94FB1B7}" type="slidenum">
              <a:rPr lang="en-US" smtClean="0"/>
              <a:t>1</a:t>
            </a:fld>
            <a:endParaRPr lang="en-US"/>
          </a:p>
        </p:txBody>
      </p:sp>
    </p:spTree>
    <p:extLst>
      <p:ext uri="{BB962C8B-B14F-4D97-AF65-F5344CB8AC3E}">
        <p14:creationId xmlns:p14="http://schemas.microsoft.com/office/powerpoint/2010/main" val="17256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11</a:t>
            </a:fld>
            <a:endParaRPr lang="en-US"/>
          </a:p>
        </p:txBody>
      </p:sp>
    </p:spTree>
    <p:extLst>
      <p:ext uri="{BB962C8B-B14F-4D97-AF65-F5344CB8AC3E}">
        <p14:creationId xmlns:p14="http://schemas.microsoft.com/office/powerpoint/2010/main" val="344048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12</a:t>
            </a:fld>
            <a:endParaRPr lang="en-US"/>
          </a:p>
        </p:txBody>
      </p:sp>
    </p:spTree>
    <p:extLst>
      <p:ext uri="{BB962C8B-B14F-4D97-AF65-F5344CB8AC3E}">
        <p14:creationId xmlns:p14="http://schemas.microsoft.com/office/powerpoint/2010/main" val="31425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13</a:t>
            </a:fld>
            <a:endParaRPr lang="en-US"/>
          </a:p>
        </p:txBody>
      </p:sp>
    </p:spTree>
    <p:extLst>
      <p:ext uri="{BB962C8B-B14F-4D97-AF65-F5344CB8AC3E}">
        <p14:creationId xmlns:p14="http://schemas.microsoft.com/office/powerpoint/2010/main" val="92025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primary systems are dependent on UCPath. Some databases, such as our volunteers of 4-H and Master Gardeners and CA Naturalists, are in progress separately, as well as forms. Other forms from federal, state, or sponsored programs, we have no authority to update.  We anticipate sensitivity training as well.</a:t>
            </a:r>
          </a:p>
        </p:txBody>
      </p:sp>
      <p:sp>
        <p:nvSpPr>
          <p:cNvPr id="4" name="Slide Number Placeholder 3"/>
          <p:cNvSpPr>
            <a:spLocks noGrp="1"/>
          </p:cNvSpPr>
          <p:nvPr>
            <p:ph type="sldNum" sz="quarter" idx="5"/>
          </p:nvPr>
        </p:nvSpPr>
        <p:spPr/>
        <p:txBody>
          <a:bodyPr/>
          <a:lstStyle/>
          <a:p>
            <a:fld id="{61C989DD-E1B9-458E-9005-5C4EB94FB1B7}" type="slidenum">
              <a:rPr lang="en-US" smtClean="0"/>
              <a:t>14</a:t>
            </a:fld>
            <a:endParaRPr lang="en-US"/>
          </a:p>
        </p:txBody>
      </p:sp>
    </p:spTree>
    <p:extLst>
      <p:ext uri="{BB962C8B-B14F-4D97-AF65-F5344CB8AC3E}">
        <p14:creationId xmlns:p14="http://schemas.microsoft.com/office/powerpoint/2010/main" val="221073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89DD-E1B9-458E-9005-5C4EB94FB1B7}" type="slidenum">
              <a:rPr lang="en-US" smtClean="0"/>
              <a:t>15</a:t>
            </a:fld>
            <a:endParaRPr lang="en-US"/>
          </a:p>
        </p:txBody>
      </p:sp>
    </p:spTree>
    <p:extLst>
      <p:ext uri="{BB962C8B-B14F-4D97-AF65-F5344CB8AC3E}">
        <p14:creationId xmlns:p14="http://schemas.microsoft.com/office/powerpoint/2010/main" val="337585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22</a:t>
            </a:fld>
            <a:endParaRPr lang="en-US"/>
          </a:p>
        </p:txBody>
      </p:sp>
    </p:spTree>
    <p:extLst>
      <p:ext uri="{BB962C8B-B14F-4D97-AF65-F5344CB8AC3E}">
        <p14:creationId xmlns:p14="http://schemas.microsoft.com/office/powerpoint/2010/main" val="458774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23</a:t>
            </a:fld>
            <a:endParaRPr lang="en-US"/>
          </a:p>
        </p:txBody>
      </p:sp>
    </p:spTree>
    <p:extLst>
      <p:ext uri="{BB962C8B-B14F-4D97-AF65-F5344CB8AC3E}">
        <p14:creationId xmlns:p14="http://schemas.microsoft.com/office/powerpoint/2010/main" val="71165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25</a:t>
            </a:fld>
            <a:endParaRPr lang="en-US"/>
          </a:p>
        </p:txBody>
      </p:sp>
    </p:spTree>
    <p:extLst>
      <p:ext uri="{BB962C8B-B14F-4D97-AF65-F5344CB8AC3E}">
        <p14:creationId xmlns:p14="http://schemas.microsoft.com/office/powerpoint/2010/main" val="30101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26</a:t>
            </a:fld>
            <a:endParaRPr lang="en-US"/>
          </a:p>
        </p:txBody>
      </p:sp>
    </p:spTree>
    <p:extLst>
      <p:ext uri="{BB962C8B-B14F-4D97-AF65-F5344CB8AC3E}">
        <p14:creationId xmlns:p14="http://schemas.microsoft.com/office/powerpoint/2010/main" val="216531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27</a:t>
            </a:fld>
            <a:endParaRPr lang="en-US"/>
          </a:p>
        </p:txBody>
      </p:sp>
    </p:spTree>
    <p:extLst>
      <p:ext uri="{BB962C8B-B14F-4D97-AF65-F5344CB8AC3E}">
        <p14:creationId xmlns:p14="http://schemas.microsoft.com/office/powerpoint/2010/main" val="289722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3</a:t>
            </a:fld>
            <a:endParaRPr lang="en-US"/>
          </a:p>
        </p:txBody>
      </p:sp>
    </p:spTree>
    <p:extLst>
      <p:ext uri="{BB962C8B-B14F-4D97-AF65-F5344CB8AC3E}">
        <p14:creationId xmlns:p14="http://schemas.microsoft.com/office/powerpoint/2010/main" val="177641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31</a:t>
            </a:fld>
            <a:endParaRPr lang="en-US"/>
          </a:p>
        </p:txBody>
      </p:sp>
    </p:spTree>
    <p:extLst>
      <p:ext uri="{BB962C8B-B14F-4D97-AF65-F5344CB8AC3E}">
        <p14:creationId xmlns:p14="http://schemas.microsoft.com/office/powerpoint/2010/main" val="399754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57673-C51A-5A4F-A267-2EF8B0C08C03}" type="slidenum">
              <a:rPr lang="en-US" smtClean="0"/>
              <a:pPr/>
              <a:t>32</a:t>
            </a:fld>
            <a:endParaRPr lang="en-US"/>
          </a:p>
        </p:txBody>
      </p:sp>
    </p:spTree>
    <p:extLst>
      <p:ext uri="{BB962C8B-B14F-4D97-AF65-F5344CB8AC3E}">
        <p14:creationId xmlns:p14="http://schemas.microsoft.com/office/powerpoint/2010/main" val="156717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Keyword Search: Search suggestions are displayed immediately</a:t>
            </a:r>
          </a:p>
          <a:p>
            <a:pPr lvl="0"/>
            <a:r>
              <a:rPr lang="en-US" dirty="0"/>
              <a:t>As you type, suggestions are updated. Clicking on any suggestion navigates directly</a:t>
            </a:r>
            <a:r>
              <a:rPr lang="en-US" baseline="0" dirty="0"/>
              <a:t> to that item.</a:t>
            </a:r>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4</a:t>
            </a:fld>
            <a:endParaRPr lang="en-US"/>
          </a:p>
        </p:txBody>
      </p:sp>
    </p:spTree>
    <p:extLst>
      <p:ext uri="{BB962C8B-B14F-4D97-AF65-F5344CB8AC3E}">
        <p14:creationId xmlns:p14="http://schemas.microsoft.com/office/powerpoint/2010/main" val="428095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89DD-E1B9-458E-9005-5C4EB94FB1B7}" type="slidenum">
              <a:rPr lang="en-US" smtClean="0"/>
              <a:t>5</a:t>
            </a:fld>
            <a:endParaRPr lang="en-US"/>
          </a:p>
        </p:txBody>
      </p:sp>
    </p:spTree>
    <p:extLst>
      <p:ext uri="{BB962C8B-B14F-4D97-AF65-F5344CB8AC3E}">
        <p14:creationId xmlns:p14="http://schemas.microsoft.com/office/powerpoint/2010/main" val="346525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89DD-E1B9-458E-9005-5C4EB94FB1B7}" type="slidenum">
              <a:rPr lang="en-US" smtClean="0"/>
              <a:t>6</a:t>
            </a:fld>
            <a:endParaRPr lang="en-US"/>
          </a:p>
        </p:txBody>
      </p:sp>
    </p:spTree>
    <p:extLst>
      <p:ext uri="{BB962C8B-B14F-4D97-AF65-F5344CB8AC3E}">
        <p14:creationId xmlns:p14="http://schemas.microsoft.com/office/powerpoint/2010/main" val="369835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89DD-E1B9-458E-9005-5C4EB94FB1B7}" type="slidenum">
              <a:rPr lang="en-US" smtClean="0"/>
              <a:t>7</a:t>
            </a:fld>
            <a:endParaRPr lang="en-US"/>
          </a:p>
        </p:txBody>
      </p:sp>
    </p:spTree>
    <p:extLst>
      <p:ext uri="{BB962C8B-B14F-4D97-AF65-F5344CB8AC3E}">
        <p14:creationId xmlns:p14="http://schemas.microsoft.com/office/powerpoint/2010/main" val="2710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8</a:t>
            </a:fld>
            <a:endParaRPr lang="en-US"/>
          </a:p>
        </p:txBody>
      </p:sp>
    </p:spTree>
    <p:extLst>
      <p:ext uri="{BB962C8B-B14F-4D97-AF65-F5344CB8AC3E}">
        <p14:creationId xmlns:p14="http://schemas.microsoft.com/office/powerpoint/2010/main" val="3400607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9</a:t>
            </a:fld>
            <a:endParaRPr lang="en-US"/>
          </a:p>
        </p:txBody>
      </p:sp>
    </p:spTree>
    <p:extLst>
      <p:ext uri="{BB962C8B-B14F-4D97-AF65-F5344CB8AC3E}">
        <p14:creationId xmlns:p14="http://schemas.microsoft.com/office/powerpoint/2010/main" val="335230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989DD-E1B9-458E-9005-5C4EB94FB1B7}" type="slidenum">
              <a:rPr lang="en-US" smtClean="0"/>
              <a:t>10</a:t>
            </a:fld>
            <a:endParaRPr lang="en-US"/>
          </a:p>
        </p:txBody>
      </p:sp>
    </p:spTree>
    <p:extLst>
      <p:ext uri="{BB962C8B-B14F-4D97-AF65-F5344CB8AC3E}">
        <p14:creationId xmlns:p14="http://schemas.microsoft.com/office/powerpoint/2010/main" val="167168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562594-0D77-488B-A0AC-4A600E390E1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329026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62594-0D77-488B-A0AC-4A600E390E1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256118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62594-0D77-488B-A0AC-4A600E390E1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293358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62594-0D77-488B-A0AC-4A600E390E1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27530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62594-0D77-488B-A0AC-4A600E390E18}"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226973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562594-0D77-488B-A0AC-4A600E390E18}"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388808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562594-0D77-488B-A0AC-4A600E390E18}"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2563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562594-0D77-488B-A0AC-4A600E390E18}"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298373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62594-0D77-488B-A0AC-4A600E390E18}"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176735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562594-0D77-488B-A0AC-4A600E390E18}"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346627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562594-0D77-488B-A0AC-4A600E390E18}"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6AFA7-8EA9-4931-A293-490333980356}" type="slidenum">
              <a:rPr lang="en-US" smtClean="0"/>
              <a:t>‹#›</a:t>
            </a:fld>
            <a:endParaRPr lang="en-US"/>
          </a:p>
        </p:txBody>
      </p:sp>
    </p:spTree>
    <p:extLst>
      <p:ext uri="{BB962C8B-B14F-4D97-AF65-F5344CB8AC3E}">
        <p14:creationId xmlns:p14="http://schemas.microsoft.com/office/powerpoint/2010/main" val="384110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4">
                <a:lumMod val="20000"/>
                <a:lumOff val="80000"/>
              </a:schemeClr>
            </a:gs>
            <a:gs pos="83000">
              <a:schemeClr val="accent4">
                <a:lumMod val="20000"/>
                <a:lumOff val="80000"/>
              </a:schemeClr>
            </a:gs>
            <a:gs pos="100000">
              <a:schemeClr val="accent4">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62594-0D77-488B-A0AC-4A600E390E18}" type="datetimeFigureOut">
              <a:rPr lang="en-US" smtClean="0"/>
              <a:t>6/9/2023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6AFA7-8EA9-4931-A293-490333980356}" type="slidenum">
              <a:rPr lang="en-US" smtClean="0"/>
              <a:t>‹#›</a:t>
            </a:fld>
            <a:endParaRPr lang="en-US"/>
          </a:p>
        </p:txBody>
      </p:sp>
    </p:spTree>
    <p:extLst>
      <p:ext uri="{BB962C8B-B14F-4D97-AF65-F5344CB8AC3E}">
        <p14:creationId xmlns:p14="http://schemas.microsoft.com/office/powerpoint/2010/main" val="235006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UCPath June 2023 Release Webinar Agenda</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313708" y="1825625"/>
            <a:ext cx="9040091" cy="4351338"/>
          </a:xfrm>
        </p:spPr>
        <p:txBody>
          <a:bodyPr>
            <a:normAutofit lnSpcReduction="10000"/>
          </a:bodyPr>
          <a:lstStyle/>
          <a:p>
            <a:pPr lvl="0"/>
            <a:r>
              <a:rPr lang="en-US" dirty="0">
                <a:solidFill>
                  <a:schemeClr val="accent1">
                    <a:lumMod val="75000"/>
                  </a:schemeClr>
                </a:solidFill>
              </a:rPr>
              <a:t>UCPath June 2023 Release Project List</a:t>
            </a:r>
          </a:p>
          <a:p>
            <a:r>
              <a:rPr lang="en-US" dirty="0">
                <a:solidFill>
                  <a:schemeClr val="accent1">
                    <a:lumMod val="75000"/>
                  </a:schemeClr>
                </a:solidFill>
              </a:rPr>
              <a:t>PeopleSoft Upgrade</a:t>
            </a:r>
          </a:p>
          <a:p>
            <a:pPr lvl="1"/>
            <a:r>
              <a:rPr lang="en-US" dirty="0">
                <a:solidFill>
                  <a:schemeClr val="accent1">
                    <a:lumMod val="75000"/>
                  </a:schemeClr>
                </a:solidFill>
              </a:rPr>
              <a:t>Highlight of changes</a:t>
            </a:r>
          </a:p>
          <a:p>
            <a:pPr lvl="1"/>
            <a:r>
              <a:rPr lang="en-US" dirty="0">
                <a:solidFill>
                  <a:schemeClr val="accent1">
                    <a:lumMod val="75000"/>
                  </a:schemeClr>
                </a:solidFill>
              </a:rPr>
              <a:t>Global Search</a:t>
            </a:r>
          </a:p>
          <a:p>
            <a:pPr lvl="0"/>
            <a:r>
              <a:rPr lang="en-US" dirty="0">
                <a:solidFill>
                  <a:schemeClr val="accent1">
                    <a:lumMod val="75000"/>
                  </a:schemeClr>
                </a:solidFill>
              </a:rPr>
              <a:t>Lived Name in UCPath</a:t>
            </a:r>
          </a:p>
          <a:p>
            <a:pPr lvl="1"/>
            <a:r>
              <a:rPr lang="en-US" dirty="0">
                <a:solidFill>
                  <a:schemeClr val="accent1">
                    <a:lumMod val="75000"/>
                  </a:schemeClr>
                </a:solidFill>
              </a:rPr>
              <a:t>Purpose and Updates in UCPath</a:t>
            </a:r>
          </a:p>
          <a:p>
            <a:pPr lvl="1"/>
            <a:r>
              <a:rPr lang="en-US" dirty="0">
                <a:solidFill>
                  <a:schemeClr val="accent1">
                    <a:lumMod val="75000"/>
                  </a:schemeClr>
                </a:solidFill>
              </a:rPr>
              <a:t>How to Update Your Name </a:t>
            </a:r>
          </a:p>
          <a:p>
            <a:pPr lvl="1"/>
            <a:r>
              <a:rPr lang="en-US" dirty="0">
                <a:solidFill>
                  <a:schemeClr val="accent1">
                    <a:lumMod val="75000"/>
                  </a:schemeClr>
                </a:solidFill>
              </a:rPr>
              <a:t>How to Find People (Demo)</a:t>
            </a:r>
          </a:p>
          <a:p>
            <a:pPr lvl="1"/>
            <a:r>
              <a:rPr lang="en-US" dirty="0">
                <a:solidFill>
                  <a:schemeClr val="accent1">
                    <a:lumMod val="75000"/>
                  </a:schemeClr>
                </a:solidFill>
              </a:rPr>
              <a:t>Directory updates and other UCANR-related Roll Out</a:t>
            </a:r>
          </a:p>
          <a:p>
            <a:pPr lvl="0"/>
            <a:r>
              <a:rPr lang="en-US" dirty="0">
                <a:solidFill>
                  <a:schemeClr val="accent1">
                    <a:lumMod val="75000"/>
                  </a:schemeClr>
                </a:solidFill>
              </a:rPr>
              <a:t>Resources and Questions</a:t>
            </a:r>
          </a:p>
        </p:txBody>
      </p:sp>
    </p:spTree>
    <p:extLst>
      <p:ext uri="{BB962C8B-B14F-4D97-AF65-F5344CB8AC3E}">
        <p14:creationId xmlns:p14="http://schemas.microsoft.com/office/powerpoint/2010/main" val="65708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How to Find People by EMPLID</a:t>
            </a:r>
            <a:endParaRPr lang="en-US" sz="3200" dirty="0">
              <a:solidFill>
                <a:schemeClr val="accent1">
                  <a:lumMod val="75000"/>
                </a:schemeClr>
              </a:solidFill>
            </a:endParaRPr>
          </a:p>
        </p:txBody>
      </p:sp>
      <p:sp>
        <p:nvSpPr>
          <p:cNvPr id="3" name="Content Placeholder 2"/>
          <p:cNvSpPr>
            <a:spLocks noGrp="1"/>
          </p:cNvSpPr>
          <p:nvPr>
            <p:ph idx="1"/>
          </p:nvPr>
        </p:nvSpPr>
        <p:spPr>
          <a:xfrm>
            <a:off x="928545" y="1902899"/>
            <a:ext cx="2587390" cy="3670680"/>
          </a:xfrm>
        </p:spPr>
        <p:txBody>
          <a:bodyPr>
            <a:normAutofit/>
          </a:bodyPr>
          <a:lstStyle/>
          <a:p>
            <a:r>
              <a:rPr lang="en-US" sz="2000" dirty="0">
                <a:solidFill>
                  <a:schemeClr val="accent1">
                    <a:lumMod val="75000"/>
                  </a:schemeClr>
                </a:solidFill>
              </a:rPr>
              <a:t>Please make sure to use </a:t>
            </a:r>
            <a:r>
              <a:rPr lang="en-US" sz="2000" b="1" dirty="0">
                <a:solidFill>
                  <a:schemeClr val="accent1">
                    <a:lumMod val="75000"/>
                  </a:schemeClr>
                </a:solidFill>
              </a:rPr>
              <a:t>EMPLID</a:t>
            </a:r>
            <a:r>
              <a:rPr lang="en-US" sz="2000" dirty="0">
                <a:solidFill>
                  <a:schemeClr val="accent1">
                    <a:lumMod val="75000"/>
                  </a:schemeClr>
                </a:solidFill>
              </a:rPr>
              <a:t> where possible.  EMPLID is also available via ANR Portal</a:t>
            </a:r>
          </a:p>
          <a:p>
            <a:endParaRPr lang="en-US" sz="1200" dirty="0">
              <a:solidFill>
                <a:schemeClr val="accent1">
                  <a:lumMod val="75000"/>
                </a:schemeClr>
              </a:solidFill>
            </a:endParaRPr>
          </a:p>
          <a:p>
            <a:r>
              <a:rPr lang="en-US" sz="2000" dirty="0">
                <a:solidFill>
                  <a:schemeClr val="accent1">
                    <a:lumMod val="75000"/>
                  </a:schemeClr>
                </a:solidFill>
              </a:rPr>
              <a:t>Always validate that job information to ensure you got the right person</a:t>
            </a: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3786495" y="1683956"/>
            <a:ext cx="7845541" cy="3670680"/>
          </a:xfrm>
          <a:prstGeom prst="rect">
            <a:avLst/>
          </a:prstGeom>
        </p:spPr>
      </p:pic>
    </p:spTree>
    <p:extLst>
      <p:ext uri="{BB962C8B-B14F-4D97-AF65-F5344CB8AC3E}">
        <p14:creationId xmlns:p14="http://schemas.microsoft.com/office/powerpoint/2010/main" val="12545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Where can employees find their EMPLID?</a:t>
            </a:r>
            <a:endParaRPr lang="en-US" sz="3200" dirty="0">
              <a:solidFill>
                <a:schemeClr val="accent1">
                  <a:lumMod val="75000"/>
                </a:schemeClr>
              </a:solidFill>
            </a:endParaRPr>
          </a:p>
        </p:txBody>
      </p:sp>
      <p:sp>
        <p:nvSpPr>
          <p:cNvPr id="3" name="Content Placeholder 2"/>
          <p:cNvSpPr>
            <a:spLocks noGrp="1"/>
          </p:cNvSpPr>
          <p:nvPr>
            <p:ph idx="1"/>
          </p:nvPr>
        </p:nvSpPr>
        <p:spPr>
          <a:xfrm>
            <a:off x="1598363" y="1690688"/>
            <a:ext cx="9506639" cy="3388926"/>
          </a:xfrm>
        </p:spPr>
        <p:txBody>
          <a:bodyPr>
            <a:normAutofit/>
          </a:bodyPr>
          <a:lstStyle/>
          <a:p>
            <a:pPr marL="0" indent="0">
              <a:buNone/>
            </a:pPr>
            <a:r>
              <a:rPr lang="en-US" sz="3200" b="1" dirty="0">
                <a:solidFill>
                  <a:schemeClr val="accent1">
                    <a:lumMod val="75000"/>
                  </a:schemeClr>
                </a:solidFill>
              </a:rPr>
              <a:t>In UCPath					In ANR Portal</a:t>
            </a: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C010637-C66B-4D46-A7FF-3CEC67A32FFF}"/>
              </a:ext>
            </a:extLst>
          </p:cNvPr>
          <p:cNvPicPr>
            <a:picLocks noChangeAspect="1"/>
          </p:cNvPicPr>
          <p:nvPr/>
        </p:nvPicPr>
        <p:blipFill>
          <a:blip r:embed="rId4"/>
          <a:stretch>
            <a:fillRect/>
          </a:stretch>
        </p:blipFill>
        <p:spPr>
          <a:xfrm>
            <a:off x="214023" y="2349124"/>
            <a:ext cx="6137659" cy="3197771"/>
          </a:xfrm>
          <a:prstGeom prst="rect">
            <a:avLst/>
          </a:prstGeom>
          <a:ln>
            <a:solidFill>
              <a:schemeClr val="tx1"/>
            </a:solidFill>
          </a:ln>
        </p:spPr>
      </p:pic>
      <p:pic>
        <p:nvPicPr>
          <p:cNvPr id="10" name="Picture 9">
            <a:extLst>
              <a:ext uri="{FF2B5EF4-FFF2-40B4-BE49-F238E27FC236}">
                <a16:creationId xmlns:a16="http://schemas.microsoft.com/office/drawing/2014/main" id="{B9433A5E-EFDC-F4CC-8590-DA586391FB8F}"/>
              </a:ext>
            </a:extLst>
          </p:cNvPr>
          <p:cNvPicPr>
            <a:picLocks noChangeAspect="1"/>
          </p:cNvPicPr>
          <p:nvPr/>
        </p:nvPicPr>
        <p:blipFill>
          <a:blip r:embed="rId5"/>
          <a:stretch>
            <a:fillRect/>
          </a:stretch>
        </p:blipFill>
        <p:spPr>
          <a:xfrm>
            <a:off x="7161125" y="2360125"/>
            <a:ext cx="3943877" cy="3438985"/>
          </a:xfrm>
          <a:prstGeom prst="rect">
            <a:avLst/>
          </a:prstGeom>
          <a:ln>
            <a:solidFill>
              <a:schemeClr val="tx1"/>
            </a:solidFill>
          </a:ln>
        </p:spPr>
      </p:pic>
    </p:spTree>
    <p:extLst>
      <p:ext uri="{BB962C8B-B14F-4D97-AF65-F5344CB8AC3E}">
        <p14:creationId xmlns:p14="http://schemas.microsoft.com/office/powerpoint/2010/main" val="113865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How to Find People Without EMPLID for HR Prepare for Hire</a:t>
            </a:r>
            <a:endParaRPr lang="en-US" sz="3200" dirty="0">
              <a:solidFill>
                <a:schemeClr val="accent1">
                  <a:lumMod val="75000"/>
                </a:schemeClr>
              </a:solidFill>
            </a:endParaRPr>
          </a:p>
        </p:txBody>
      </p:sp>
      <p:sp>
        <p:nvSpPr>
          <p:cNvPr id="3" name="Content Placeholder 2"/>
          <p:cNvSpPr>
            <a:spLocks noGrp="1"/>
          </p:cNvSpPr>
          <p:nvPr>
            <p:ph idx="1"/>
          </p:nvPr>
        </p:nvSpPr>
        <p:spPr>
          <a:xfrm>
            <a:off x="803760" y="2157969"/>
            <a:ext cx="2077995" cy="3388926"/>
          </a:xfrm>
        </p:spPr>
        <p:txBody>
          <a:bodyPr>
            <a:normAutofit/>
          </a:bodyPr>
          <a:lstStyle/>
          <a:p>
            <a:r>
              <a:rPr lang="en-US" sz="2000" dirty="0">
                <a:solidFill>
                  <a:schemeClr val="accent1">
                    <a:lumMod val="75000"/>
                  </a:schemeClr>
                </a:solidFill>
              </a:rPr>
              <a:t>Select Search Type as Person</a:t>
            </a:r>
          </a:p>
          <a:p>
            <a:r>
              <a:rPr lang="en-US" sz="2000" dirty="0">
                <a:solidFill>
                  <a:schemeClr val="accent1">
                    <a:lumMod val="75000"/>
                  </a:schemeClr>
                </a:solidFill>
              </a:rPr>
              <a:t>Click Search</a:t>
            </a:r>
          </a:p>
          <a:p>
            <a:r>
              <a:rPr lang="en-US" sz="2000" dirty="0">
                <a:solidFill>
                  <a:schemeClr val="accent1">
                    <a:lumMod val="75000"/>
                  </a:schemeClr>
                </a:solidFill>
              </a:rPr>
              <a:t>Click on Person Search</a:t>
            </a:r>
          </a:p>
          <a:p>
            <a:r>
              <a:rPr lang="en-US" sz="2000" dirty="0">
                <a:solidFill>
                  <a:schemeClr val="accent1">
                    <a:lumMod val="75000"/>
                  </a:schemeClr>
                </a:solidFill>
              </a:rPr>
              <a:t>Search Criteria Page</a:t>
            </a: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89AD787-F7F6-4CE8-B6B5-2822B7CAD39A}"/>
              </a:ext>
            </a:extLst>
          </p:cNvPr>
          <p:cNvPicPr>
            <a:picLocks noChangeAspect="1"/>
          </p:cNvPicPr>
          <p:nvPr/>
        </p:nvPicPr>
        <p:blipFill>
          <a:blip r:embed="rId4"/>
          <a:stretch>
            <a:fillRect/>
          </a:stretch>
        </p:blipFill>
        <p:spPr>
          <a:xfrm>
            <a:off x="2881755" y="1525959"/>
            <a:ext cx="8334158" cy="4397635"/>
          </a:xfrm>
          <a:prstGeom prst="rect">
            <a:avLst/>
          </a:prstGeom>
        </p:spPr>
      </p:pic>
    </p:spTree>
    <p:extLst>
      <p:ext uri="{BB962C8B-B14F-4D97-AF65-F5344CB8AC3E}">
        <p14:creationId xmlns:p14="http://schemas.microsoft.com/office/powerpoint/2010/main" val="393614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How to Find People Without EMPLID for Other Use Cases</a:t>
            </a:r>
            <a:endParaRPr lang="en-US" sz="3200" dirty="0">
              <a:solidFill>
                <a:schemeClr val="accent1">
                  <a:lumMod val="75000"/>
                </a:schemeClr>
              </a:solidFill>
            </a:endParaRPr>
          </a:p>
        </p:txBody>
      </p:sp>
      <p:sp>
        <p:nvSpPr>
          <p:cNvPr id="3" name="Content Placeholder 2"/>
          <p:cNvSpPr>
            <a:spLocks noGrp="1"/>
          </p:cNvSpPr>
          <p:nvPr>
            <p:ph idx="1"/>
          </p:nvPr>
        </p:nvSpPr>
        <p:spPr>
          <a:xfrm>
            <a:off x="838200" y="1825625"/>
            <a:ext cx="2077995" cy="3388926"/>
          </a:xfrm>
        </p:spPr>
        <p:txBody>
          <a:bodyPr>
            <a:normAutofit/>
          </a:bodyPr>
          <a:lstStyle/>
          <a:p>
            <a:r>
              <a:rPr lang="en-US" sz="2000" dirty="0">
                <a:solidFill>
                  <a:schemeClr val="accent1">
                    <a:lumMod val="75000"/>
                  </a:schemeClr>
                </a:solidFill>
              </a:rPr>
              <a:t>Use the Person Org Summary to find employees if ensure of their EMPLID</a:t>
            </a:r>
          </a:p>
          <a:p>
            <a:endParaRPr lang="en-US" sz="1200" dirty="0">
              <a:solidFill>
                <a:schemeClr val="accent1">
                  <a:lumMod val="75000"/>
                </a:schemeClr>
              </a:solidFill>
            </a:endParaRPr>
          </a:p>
          <a:p>
            <a:r>
              <a:rPr lang="en-US" sz="2000" dirty="0">
                <a:solidFill>
                  <a:schemeClr val="accent1">
                    <a:lumMod val="75000"/>
                  </a:schemeClr>
                </a:solidFill>
              </a:rPr>
              <a:t>Search by Name as results will not show Legal Names</a:t>
            </a: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DADF876-2C81-560E-8536-C37328C699F0}"/>
              </a:ext>
            </a:extLst>
          </p:cNvPr>
          <p:cNvPicPr>
            <a:picLocks noChangeAspect="1"/>
          </p:cNvPicPr>
          <p:nvPr/>
        </p:nvPicPr>
        <p:blipFill>
          <a:blip r:embed="rId4"/>
          <a:stretch>
            <a:fillRect/>
          </a:stretch>
        </p:blipFill>
        <p:spPr>
          <a:xfrm>
            <a:off x="3272010" y="1825625"/>
            <a:ext cx="7991905" cy="3114012"/>
          </a:xfrm>
          <a:prstGeom prst="rect">
            <a:avLst/>
          </a:prstGeom>
        </p:spPr>
      </p:pic>
    </p:spTree>
    <p:extLst>
      <p:ext uri="{BB962C8B-B14F-4D97-AF65-F5344CB8AC3E}">
        <p14:creationId xmlns:p14="http://schemas.microsoft.com/office/powerpoint/2010/main" val="401418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Lived Name Updates in UCPath: Other Information</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1338146" y="1825625"/>
            <a:ext cx="9701561" cy="4351338"/>
          </a:xfrm>
        </p:spPr>
        <p:txBody>
          <a:bodyPr>
            <a:normAutofit/>
          </a:bodyPr>
          <a:lstStyle/>
          <a:p>
            <a:r>
              <a:rPr lang="en-US" sz="2400" dirty="0">
                <a:solidFill>
                  <a:schemeClr val="accent1">
                    <a:lumMod val="75000"/>
                  </a:schemeClr>
                </a:solidFill>
              </a:rPr>
              <a:t>Testing to make sure lived names get populated into the UC ANR Directory</a:t>
            </a:r>
          </a:p>
          <a:p>
            <a:endParaRPr lang="en-US" sz="2400" dirty="0">
              <a:solidFill>
                <a:schemeClr val="accent1">
                  <a:lumMod val="75000"/>
                </a:schemeClr>
              </a:solidFill>
            </a:endParaRPr>
          </a:p>
          <a:p>
            <a:r>
              <a:rPr lang="en-US" sz="2400" dirty="0">
                <a:solidFill>
                  <a:schemeClr val="accent1">
                    <a:lumMod val="75000"/>
                  </a:schemeClr>
                </a:solidFill>
              </a:rPr>
              <a:t>UC ANR Directory will be updated in order to ensure one source of entry for name fields for employees</a:t>
            </a:r>
          </a:p>
          <a:p>
            <a:endParaRPr lang="en-US" sz="2400" dirty="0">
              <a:solidFill>
                <a:schemeClr val="accent1">
                  <a:lumMod val="75000"/>
                </a:schemeClr>
              </a:solidFill>
            </a:endParaRPr>
          </a:p>
          <a:p>
            <a:r>
              <a:rPr lang="en-US" sz="2400" dirty="0">
                <a:solidFill>
                  <a:schemeClr val="accent1">
                    <a:lumMod val="75000"/>
                  </a:schemeClr>
                </a:solidFill>
              </a:rPr>
              <a:t>Other UC ANR Gender Recognition and Lived Name implementation items to be shared later this year</a:t>
            </a:r>
          </a:p>
          <a:p>
            <a:endParaRPr lang="en-US" sz="2400" dirty="0">
              <a:solidFill>
                <a:schemeClr val="accent1">
                  <a:lumMod val="75000"/>
                </a:schemeClr>
              </a:solidFill>
            </a:endParaRPr>
          </a:p>
          <a:p>
            <a:r>
              <a:rPr lang="en-US" sz="2400" dirty="0">
                <a:solidFill>
                  <a:schemeClr val="accent1">
                    <a:lumMod val="75000"/>
                  </a:schemeClr>
                </a:solidFill>
              </a:rPr>
              <a:t>UCPath Help materials will be updated to reflect changes</a:t>
            </a:r>
          </a:p>
          <a:p>
            <a:pPr lvl="1"/>
            <a:r>
              <a:rPr lang="en-US" dirty="0">
                <a:solidFill>
                  <a:schemeClr val="accent1">
                    <a:lumMod val="75000"/>
                  </a:schemeClr>
                </a:solidFill>
              </a:rPr>
              <a:t>Links will be provided on the UCPath website</a:t>
            </a:r>
          </a:p>
        </p:txBody>
      </p:sp>
    </p:spTree>
    <p:extLst>
      <p:ext uri="{BB962C8B-B14F-4D97-AF65-F5344CB8AC3E}">
        <p14:creationId xmlns:p14="http://schemas.microsoft.com/office/powerpoint/2010/main" val="168702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XML Issue</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16118" y="1886676"/>
            <a:ext cx="7008620" cy="4351338"/>
          </a:xfrm>
        </p:spPr>
        <p:txBody>
          <a:bodyPr>
            <a:normAutofit/>
          </a:bodyPr>
          <a:lstStyle/>
          <a:p>
            <a:r>
              <a:rPr lang="en-US" dirty="0">
                <a:solidFill>
                  <a:schemeClr val="accent1">
                    <a:lumMod val="75000"/>
                  </a:schemeClr>
                </a:solidFill>
              </a:rPr>
              <a:t>Intermittent error messages will display. UCPath is working on a fix with Oracle</a:t>
            </a:r>
          </a:p>
        </p:txBody>
      </p:sp>
      <p:pic>
        <p:nvPicPr>
          <p:cNvPr id="3" name="Picture 2"/>
          <p:cNvPicPr>
            <a:picLocks noChangeAspect="1"/>
          </p:cNvPicPr>
          <p:nvPr/>
        </p:nvPicPr>
        <p:blipFill>
          <a:blip r:embed="rId4"/>
          <a:stretch>
            <a:fillRect/>
          </a:stretch>
        </p:blipFill>
        <p:spPr>
          <a:xfrm>
            <a:off x="2161309" y="2751124"/>
            <a:ext cx="7461322" cy="3726730"/>
          </a:xfrm>
          <a:prstGeom prst="rect">
            <a:avLst/>
          </a:prstGeom>
        </p:spPr>
      </p:pic>
    </p:spTree>
    <p:extLst>
      <p:ext uri="{BB962C8B-B14F-4D97-AF65-F5344CB8AC3E}">
        <p14:creationId xmlns:p14="http://schemas.microsoft.com/office/powerpoint/2010/main" val="50896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A1825-E193-5791-2C49-27AE81C3529F}"/>
              </a:ext>
            </a:extLst>
          </p:cNvPr>
          <p:cNvSpPr>
            <a:spLocks noGrp="1"/>
          </p:cNvSpPr>
          <p:nvPr>
            <p:ph type="title"/>
          </p:nvPr>
        </p:nvSpPr>
        <p:spPr/>
        <p:txBody>
          <a:bodyPr>
            <a:normAutofit/>
          </a:bodyPr>
          <a:lstStyle/>
          <a:p>
            <a:pPr algn="l">
              <a:lnSpc>
                <a:spcPct val="100000"/>
              </a:lnSpc>
            </a:pPr>
            <a:r>
              <a:rPr lang="en-US" dirty="0">
                <a:latin typeface="Arial" panose="020B0604020202020204" pitchFamily="34" charset="0"/>
                <a:cs typeface="Arial" panose="020B0604020202020204" pitchFamily="34" charset="0"/>
              </a:rPr>
              <a:t>Appendix: </a:t>
            </a:r>
            <a:br>
              <a:rPr lang="en-US"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UCPath Page Labels for Lived Name</a:t>
            </a:r>
            <a:endParaRPr lang="en-US"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43C3450E-A877-D3FE-B0C7-FC4F1712D445}"/>
              </a:ext>
            </a:extLst>
          </p:cNvPr>
          <p:cNvSpPr>
            <a:spLocks noGrp="1"/>
          </p:cNvSpPr>
          <p:nvPr>
            <p:ph type="body" idx="1"/>
          </p:nvPr>
        </p:nvSpPr>
        <p:spPr/>
        <p:txBody>
          <a:bodyPr>
            <a:normAutofit/>
          </a:bodyPr>
          <a:lstStyle/>
          <a:p>
            <a:r>
              <a:rPr lang="en-US" sz="3200" dirty="0"/>
              <a:t>Expected Labels for </a:t>
            </a:r>
            <a:r>
              <a:rPr lang="en-US" sz="3200" dirty="0" err="1"/>
              <a:t>UCPath</a:t>
            </a:r>
            <a:r>
              <a:rPr lang="en-US" sz="3200" dirty="0"/>
              <a:t> Pages</a:t>
            </a:r>
          </a:p>
        </p:txBody>
      </p:sp>
      <p:cxnSp>
        <p:nvCxnSpPr>
          <p:cNvPr id="6" name="Straight Connector 5">
            <a:extLst>
              <a:ext uri="{FF2B5EF4-FFF2-40B4-BE49-F238E27FC236}">
                <a16:creationId xmlns:a16="http://schemas.microsoft.com/office/drawing/2014/main" id="{B8F5B8F6-D6CA-9B03-98A7-3AB987829334}"/>
              </a:ext>
            </a:extLst>
          </p:cNvPr>
          <p:cNvCxnSpPr/>
          <p:nvPr/>
        </p:nvCxnSpPr>
        <p:spPr>
          <a:xfrm>
            <a:off x="831850" y="4562475"/>
            <a:ext cx="5752730" cy="0"/>
          </a:xfrm>
          <a:prstGeom prst="line">
            <a:avLst/>
          </a:prstGeom>
          <a:ln w="57150">
            <a:solidFill>
              <a:srgbClr val="FFCD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2465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Absence Management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Workforce Administration Homepage</a:t>
            </a:r>
          </a:p>
        </p:txBody>
      </p:sp>
    </p:spTree>
    <p:custDataLst>
      <p:tags r:id="rId1"/>
    </p:custDataLst>
    <p:extLst>
      <p:ext uri="{BB962C8B-B14F-4D97-AF65-F5344CB8AC3E}">
        <p14:creationId xmlns:p14="http://schemas.microsoft.com/office/powerpoint/2010/main" val="99360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283553" y="488272"/>
          <a:ext cx="11408337" cy="5868077"/>
        </p:xfrm>
        <a:graphic>
          <a:graphicData uri="http://schemas.openxmlformats.org/drawingml/2006/table">
            <a:tbl>
              <a:tblPr>
                <a:tableStyleId>{E8034E78-7F5D-4C2E-B375-FC64B27BC917}</a:tableStyleId>
              </a:tblPr>
              <a:tblGrid>
                <a:gridCol w="2324718">
                  <a:extLst>
                    <a:ext uri="{9D8B030D-6E8A-4147-A177-3AD203B41FA5}">
                      <a16:colId xmlns:a16="http://schemas.microsoft.com/office/drawing/2014/main" val="513921669"/>
                    </a:ext>
                  </a:extLst>
                </a:gridCol>
                <a:gridCol w="7621722">
                  <a:extLst>
                    <a:ext uri="{9D8B030D-6E8A-4147-A177-3AD203B41FA5}">
                      <a16:colId xmlns:a16="http://schemas.microsoft.com/office/drawing/2014/main" val="351925505"/>
                    </a:ext>
                  </a:extLst>
                </a:gridCol>
                <a:gridCol w="1461897">
                  <a:extLst>
                    <a:ext uri="{9D8B030D-6E8A-4147-A177-3AD203B41FA5}">
                      <a16:colId xmlns:a16="http://schemas.microsoft.com/office/drawing/2014/main" val="1139586802"/>
                    </a:ext>
                  </a:extLst>
                </a:gridCol>
              </a:tblGrid>
              <a:tr h="539229">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666106">
                <a:tc>
                  <a:txBody>
                    <a:bodyPr/>
                    <a:lstStyle/>
                    <a:p>
                      <a:pPr algn="l" rtl="0" fontAlgn="b"/>
                      <a:r>
                        <a:rPr lang="en-US" sz="1200" b="0" i="0" u="none" strike="noStrike" dirty="0">
                          <a:solidFill>
                            <a:schemeClr val="tx1"/>
                          </a:solidFill>
                          <a:effectLst/>
                          <a:latin typeface="Calibri" panose="020F0502020204030204" pitchFamily="34" charset="0"/>
                        </a:rPr>
                        <a:t>Administer Extended Absence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Absence Administration &gt; Extended Absence &gt; Administer Extended Absence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666106">
                <a:tc>
                  <a:txBody>
                    <a:bodyPr/>
                    <a:lstStyle/>
                    <a:p>
                      <a:pPr algn="l" rtl="0" fontAlgn="b"/>
                      <a:r>
                        <a:rPr lang="en-US" sz="1200" b="0" i="0" u="none" strike="noStrike" dirty="0">
                          <a:solidFill>
                            <a:schemeClr val="tx1"/>
                          </a:solidFill>
                          <a:effectLst/>
                          <a:latin typeface="Calibri" panose="020F0502020204030204" pitchFamily="34" charset="0"/>
                        </a:rPr>
                        <a:t>Extended Absence Trans History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Absence Administration &gt; Extended Absence &gt; Extended Absence Trans History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666106">
                <a:tc>
                  <a:txBody>
                    <a:bodyPr/>
                    <a:lstStyle/>
                    <a:p>
                      <a:pPr algn="l" rtl="0" fontAlgn="b"/>
                      <a:r>
                        <a:rPr lang="en-US" sz="1200" b="0" i="0" u="none" strike="noStrike" dirty="0">
                          <a:solidFill>
                            <a:schemeClr val="tx1"/>
                          </a:solidFill>
                          <a:effectLst/>
                          <a:latin typeface="Calibri" panose="020F0502020204030204" pitchFamily="34" charset="0"/>
                        </a:rPr>
                        <a:t>Request Extended Absence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Absence Administration &gt; Extended Absence &gt; Request Extended Absence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666106">
                <a:tc>
                  <a:txBody>
                    <a:bodyPr/>
                    <a:lstStyle/>
                    <a:p>
                      <a:pPr algn="l" rtl="0" fontAlgn="b"/>
                      <a:r>
                        <a:rPr lang="en-US" sz="1200" b="0" i="0" u="none" strike="noStrike" dirty="0">
                          <a:solidFill>
                            <a:schemeClr val="tx1"/>
                          </a:solidFill>
                          <a:effectLst/>
                          <a:latin typeface="Calibri" panose="020F0502020204030204" pitchFamily="34" charset="0"/>
                        </a:rPr>
                        <a:t>Manage Accruals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fontAlgn="b"/>
                      <a:r>
                        <a:rPr lang="en-US" sz="1200" b="0" i="0" u="none" strike="noStrike" dirty="0">
                          <a:solidFill>
                            <a:schemeClr val="tx1"/>
                          </a:solidFill>
                          <a:effectLst/>
                          <a:latin typeface="Calibri" panose="020F0502020204030204" pitchFamily="34" charset="0"/>
                        </a:rPr>
                        <a:t>Main Menu &gt; PeopleSoft Homepage &gt; Absence Administration &gt; Manage Accruals/Balances &gt; Manage Accruals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666106">
                <a:tc>
                  <a:txBody>
                    <a:bodyPr/>
                    <a:lstStyle/>
                    <a:p>
                      <a:pPr algn="l" rtl="0" fontAlgn="b"/>
                      <a:r>
                        <a:rPr lang="en-US" sz="1200" b="0" i="0" u="none" strike="noStrike" dirty="0">
                          <a:solidFill>
                            <a:schemeClr val="tx1"/>
                          </a:solidFill>
                          <a:effectLst/>
                          <a:latin typeface="Calibri" panose="020F0502020204030204" pitchFamily="34" charset="0"/>
                        </a:rPr>
                        <a:t>Manage Accrual Transactions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fontAlgn="b"/>
                      <a:r>
                        <a:rPr lang="en-US" sz="1200" b="0" i="0" u="none" strike="noStrike">
                          <a:solidFill>
                            <a:schemeClr val="tx1"/>
                          </a:solidFill>
                          <a:effectLst/>
                          <a:latin typeface="Calibri" panose="020F0502020204030204" pitchFamily="34" charset="0"/>
                        </a:rPr>
                        <a:t>Main Menu &gt; PeopleSoft Homepage &gt; Absence Administration &gt; Manage Accruals/Balances &gt; Manage Accrual Transactions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666106">
                <a:tc>
                  <a:txBody>
                    <a:bodyPr/>
                    <a:lstStyle/>
                    <a:p>
                      <a:pPr algn="l" rtl="0" fontAlgn="b"/>
                      <a:r>
                        <a:rPr lang="en-US" sz="1200" b="0" i="0" u="none" strike="noStrike" dirty="0">
                          <a:solidFill>
                            <a:schemeClr val="tx1"/>
                          </a:solidFill>
                          <a:effectLst/>
                          <a:latin typeface="Calibri" panose="020F0502020204030204" pitchFamily="34" charset="0"/>
                        </a:rPr>
                        <a:t>Admin - Review Absence Balance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Absence Administration &gt; Manage Accruals/Balances &gt; Admin - Review Absence Balance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5882319"/>
                  </a:ext>
                </a:extLst>
              </a:tr>
              <a:tr h="666106">
                <a:tc>
                  <a:txBody>
                    <a:bodyPr/>
                    <a:lstStyle/>
                    <a:p>
                      <a:pPr algn="l" rtl="0" fontAlgn="b"/>
                      <a:r>
                        <a:rPr lang="en-US" sz="1200" b="0" i="0" u="none" strike="noStrike" dirty="0">
                          <a:solidFill>
                            <a:schemeClr val="tx1"/>
                          </a:solidFill>
                          <a:effectLst/>
                          <a:latin typeface="Calibri" panose="020F0502020204030204" pitchFamily="34" charset="0"/>
                        </a:rPr>
                        <a:t>Absence Event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Absence Administration &gt; Extended Absence &gt; Absence Event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22881667"/>
                  </a:ext>
                </a:extLst>
              </a:tr>
              <a:tr h="666106">
                <a:tc>
                  <a:txBody>
                    <a:bodyPr/>
                    <a:lstStyle/>
                    <a:p>
                      <a:pPr algn="l" rtl="0" fontAlgn="b"/>
                      <a:r>
                        <a:rPr lang="en-US" sz="1200" b="0" i="0" u="none" strike="noStrike" dirty="0">
                          <a:solidFill>
                            <a:schemeClr val="tx1"/>
                          </a:solidFill>
                          <a:effectLst/>
                          <a:latin typeface="Calibri" panose="020F0502020204030204" pitchFamily="34" charset="0"/>
                        </a:rPr>
                        <a:t>Career &amp; Benefits </a:t>
                      </a:r>
                      <a:r>
                        <a:rPr lang="en-US" sz="1200" b="0" i="0" u="none" strike="noStrike" dirty="0" err="1">
                          <a:solidFill>
                            <a:schemeClr val="tx1"/>
                          </a:solidFill>
                          <a:effectLst/>
                          <a:latin typeface="Calibri" panose="020F0502020204030204" pitchFamily="34" charset="0"/>
                        </a:rPr>
                        <a:t>Elig</a:t>
                      </a:r>
                      <a:r>
                        <a:rPr lang="en-US" sz="1200" b="0" i="0" u="none" strike="noStrike" dirty="0">
                          <a:solidFill>
                            <a:schemeClr val="tx1"/>
                          </a:solidFill>
                          <a:effectLst/>
                          <a:latin typeface="Calibri" panose="020F0502020204030204" pitchFamily="34" charset="0"/>
                        </a:rPr>
                        <a:t> </a:t>
                      </a:r>
                      <a:r>
                        <a:rPr lang="en-US" sz="1200" b="0" i="0" u="none" strike="noStrike" dirty="0" err="1">
                          <a:solidFill>
                            <a:schemeClr val="tx1"/>
                          </a:solidFill>
                          <a:effectLst/>
                          <a:latin typeface="Calibri" panose="020F0502020204030204" pitchFamily="34" charset="0"/>
                        </a:rPr>
                        <a:t>Hrs</a:t>
                      </a:r>
                      <a:r>
                        <a:rPr lang="en-US" sz="1200" b="0" i="0" u="none" strike="noStrike" dirty="0">
                          <a:solidFill>
                            <a:schemeClr val="tx1"/>
                          </a:solidFill>
                          <a:effectLst/>
                          <a:latin typeface="Calibri" panose="020F0502020204030204" pitchFamily="34" charset="0"/>
                        </a:rPr>
                        <a:t> INQ</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Absence Administration &gt; Manage Accruals/Balances &gt; Career &amp; Benefits </a:t>
                      </a:r>
                      <a:r>
                        <a:rPr lang="en-US" sz="1200" b="0" i="0" u="none" strike="noStrike" dirty="0" err="1">
                          <a:solidFill>
                            <a:schemeClr val="tx1"/>
                          </a:solidFill>
                          <a:effectLst/>
                          <a:latin typeface="Calibri" panose="020F0502020204030204" pitchFamily="34" charset="0"/>
                        </a:rPr>
                        <a:t>Elig</a:t>
                      </a:r>
                      <a:r>
                        <a:rPr lang="en-US" sz="1200" b="0" i="0" u="none" strike="noStrike" dirty="0">
                          <a:solidFill>
                            <a:schemeClr val="tx1"/>
                          </a:solidFill>
                          <a:effectLst/>
                          <a:latin typeface="Calibri" panose="020F0502020204030204" pitchFamily="34" charset="0"/>
                        </a:rPr>
                        <a:t> </a:t>
                      </a:r>
                      <a:r>
                        <a:rPr lang="en-US" sz="1200" b="0" i="0" u="none" strike="noStrike" dirty="0" err="1">
                          <a:solidFill>
                            <a:schemeClr val="tx1"/>
                          </a:solidFill>
                          <a:effectLst/>
                          <a:latin typeface="Calibri" panose="020F0502020204030204" pitchFamily="34" charset="0"/>
                        </a:rPr>
                        <a:t>Hrs</a:t>
                      </a:r>
                      <a:r>
                        <a:rPr lang="en-US" sz="1200" b="0" i="0" u="none" strike="noStrike" dirty="0">
                          <a:solidFill>
                            <a:schemeClr val="tx1"/>
                          </a:solidFill>
                          <a:effectLst/>
                          <a:latin typeface="Calibri" panose="020F0502020204030204" pitchFamily="34" charset="0"/>
                        </a:rPr>
                        <a:t> INQ</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58568564"/>
                  </a:ext>
                </a:extLst>
              </a:tr>
            </a:tbl>
          </a:graphicData>
        </a:graphic>
      </p:graphicFrame>
    </p:spTree>
    <p:custDataLst>
      <p:tags r:id="rId1"/>
    </p:custDataLst>
    <p:extLst>
      <p:ext uri="{BB962C8B-B14F-4D97-AF65-F5344CB8AC3E}">
        <p14:creationId xmlns:p14="http://schemas.microsoft.com/office/powerpoint/2010/main" val="200551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Payroll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Workforce Administration Homepage</a:t>
            </a:r>
          </a:p>
          <a:p>
            <a:endParaRPr lang="en-US" dirty="0"/>
          </a:p>
        </p:txBody>
      </p:sp>
    </p:spTree>
    <p:custDataLst>
      <p:tags r:id="rId1"/>
    </p:custDataLst>
    <p:extLst>
      <p:ext uri="{BB962C8B-B14F-4D97-AF65-F5344CB8AC3E}">
        <p14:creationId xmlns:p14="http://schemas.microsoft.com/office/powerpoint/2010/main" val="37550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UCPath June 2023 Release Project List</a:t>
            </a:r>
            <a:endParaRPr lang="en-US" sz="32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074126" y="1825625"/>
            <a:ext cx="9279673" cy="4351338"/>
          </a:xfrm>
        </p:spPr>
        <p:txBody>
          <a:bodyPr>
            <a:normAutofit fontScale="85000" lnSpcReduction="20000"/>
          </a:bodyPr>
          <a:lstStyle/>
          <a:p>
            <a:pPr>
              <a:lnSpc>
                <a:spcPct val="120000"/>
              </a:lnSpc>
            </a:pPr>
            <a:r>
              <a:rPr lang="en-US" dirty="0">
                <a:solidFill>
                  <a:schemeClr val="accent1">
                    <a:lumMod val="75000"/>
                  </a:schemeClr>
                </a:solidFill>
              </a:rPr>
              <a:t>Going live the evening on June 19th, 2023 for all projects</a:t>
            </a:r>
          </a:p>
          <a:p>
            <a:pPr>
              <a:lnSpc>
                <a:spcPct val="120000"/>
              </a:lnSpc>
            </a:pPr>
            <a:r>
              <a:rPr lang="en-US" dirty="0">
                <a:solidFill>
                  <a:schemeClr val="accent1">
                    <a:lumMod val="75000"/>
                  </a:schemeClr>
                </a:solidFill>
              </a:rPr>
              <a:t>Projects included in this release include:</a:t>
            </a:r>
          </a:p>
          <a:p>
            <a:pPr lvl="1">
              <a:lnSpc>
                <a:spcPct val="120000"/>
              </a:lnSpc>
              <a:spcBef>
                <a:spcPts val="0"/>
              </a:spcBef>
            </a:pPr>
            <a:r>
              <a:rPr lang="en-US" dirty="0">
                <a:solidFill>
                  <a:schemeClr val="accent1">
                    <a:lumMod val="75000"/>
                  </a:schemeClr>
                </a:solidFill>
              </a:rPr>
              <a:t>PeopleSoft Upgrade (</a:t>
            </a:r>
            <a:r>
              <a:rPr lang="en-US" dirty="0" err="1">
                <a:solidFill>
                  <a:schemeClr val="accent1">
                    <a:lumMod val="75000"/>
                  </a:schemeClr>
                </a:solidFill>
              </a:rPr>
              <a:t>Transactors</a:t>
            </a:r>
            <a:r>
              <a:rPr lang="en-US" dirty="0">
                <a:solidFill>
                  <a:schemeClr val="accent1">
                    <a:lumMod val="75000"/>
                  </a:schemeClr>
                </a:solidFill>
              </a:rPr>
              <a:t>)</a:t>
            </a:r>
          </a:p>
          <a:p>
            <a:pPr lvl="2">
              <a:lnSpc>
                <a:spcPct val="120000"/>
              </a:lnSpc>
              <a:spcBef>
                <a:spcPts val="0"/>
              </a:spcBef>
            </a:pPr>
            <a:r>
              <a:rPr lang="en-US" dirty="0">
                <a:solidFill>
                  <a:schemeClr val="accent1">
                    <a:lumMod val="75000"/>
                  </a:schemeClr>
                </a:solidFill>
              </a:rPr>
              <a:t>Yearly upgrade that helps us stay current on PeopleSoft HCM platform </a:t>
            </a:r>
          </a:p>
          <a:p>
            <a:pPr lvl="1">
              <a:lnSpc>
                <a:spcPct val="120000"/>
              </a:lnSpc>
              <a:spcBef>
                <a:spcPts val="0"/>
              </a:spcBef>
            </a:pPr>
            <a:r>
              <a:rPr lang="en-US" dirty="0">
                <a:solidFill>
                  <a:schemeClr val="accent1">
                    <a:lumMod val="75000"/>
                  </a:schemeClr>
                </a:solidFill>
              </a:rPr>
              <a:t>MuleSoft Re-platform and Upgrade (Web Services) (</a:t>
            </a:r>
            <a:r>
              <a:rPr lang="en-US" dirty="0" err="1">
                <a:solidFill>
                  <a:schemeClr val="accent1">
                    <a:lumMod val="75000"/>
                  </a:schemeClr>
                </a:solidFill>
              </a:rPr>
              <a:t>Transactors</a:t>
            </a:r>
            <a:r>
              <a:rPr lang="en-US" dirty="0">
                <a:solidFill>
                  <a:schemeClr val="accent1">
                    <a:lumMod val="75000"/>
                  </a:schemeClr>
                </a:solidFill>
              </a:rPr>
              <a:t>)</a:t>
            </a:r>
          </a:p>
          <a:p>
            <a:pPr lvl="2">
              <a:lnSpc>
                <a:spcPct val="120000"/>
              </a:lnSpc>
              <a:spcBef>
                <a:spcPts val="0"/>
              </a:spcBef>
            </a:pPr>
            <a:r>
              <a:rPr lang="en-US" dirty="0">
                <a:solidFill>
                  <a:schemeClr val="accent1">
                    <a:lumMod val="75000"/>
                  </a:schemeClr>
                </a:solidFill>
              </a:rPr>
              <a:t>Upgrade MuleSoft campus and secured SOAP APIs            </a:t>
            </a:r>
          </a:p>
          <a:p>
            <a:pPr lvl="1">
              <a:lnSpc>
                <a:spcPct val="120000"/>
              </a:lnSpc>
              <a:spcBef>
                <a:spcPts val="0"/>
              </a:spcBef>
            </a:pPr>
            <a:r>
              <a:rPr lang="en-US" dirty="0">
                <a:solidFill>
                  <a:schemeClr val="accent1">
                    <a:lumMod val="75000"/>
                  </a:schemeClr>
                </a:solidFill>
              </a:rPr>
              <a:t>Lived Name (All)</a:t>
            </a:r>
          </a:p>
          <a:p>
            <a:pPr lvl="2">
              <a:lnSpc>
                <a:spcPct val="120000"/>
              </a:lnSpc>
              <a:spcBef>
                <a:spcPts val="0"/>
              </a:spcBef>
            </a:pPr>
            <a:r>
              <a:rPr lang="en-US" dirty="0">
                <a:solidFill>
                  <a:schemeClr val="accent1">
                    <a:lumMod val="75000"/>
                  </a:schemeClr>
                </a:solidFill>
              </a:rPr>
              <a:t>Implementation of the Gender Recognition Lived Name Policy for UCPath</a:t>
            </a:r>
          </a:p>
          <a:p>
            <a:pPr lvl="1">
              <a:lnSpc>
                <a:spcPct val="120000"/>
              </a:lnSpc>
              <a:spcBef>
                <a:spcPts val="0"/>
              </a:spcBef>
            </a:pPr>
            <a:r>
              <a:rPr lang="en-US" dirty="0">
                <a:solidFill>
                  <a:schemeClr val="accent1">
                    <a:lumMod val="75000"/>
                  </a:schemeClr>
                </a:solidFill>
              </a:rPr>
              <a:t>Replace </a:t>
            </a:r>
            <a:r>
              <a:rPr lang="en-US" dirty="0" err="1">
                <a:solidFill>
                  <a:schemeClr val="accent1">
                    <a:lumMod val="75000"/>
                  </a:schemeClr>
                </a:solidFill>
              </a:rPr>
              <a:t>PayPath</a:t>
            </a:r>
            <a:r>
              <a:rPr lang="en-US" dirty="0">
                <a:solidFill>
                  <a:schemeClr val="accent1">
                    <a:lumMod val="75000"/>
                  </a:schemeClr>
                </a:solidFill>
              </a:rPr>
              <a:t> (</a:t>
            </a:r>
            <a:r>
              <a:rPr lang="en-US" dirty="0" err="1">
                <a:solidFill>
                  <a:schemeClr val="accent1">
                    <a:lumMod val="75000"/>
                  </a:schemeClr>
                </a:solidFill>
              </a:rPr>
              <a:t>Transactors</a:t>
            </a:r>
            <a:r>
              <a:rPr lang="en-US" dirty="0">
                <a:solidFill>
                  <a:schemeClr val="accent1">
                    <a:lumMod val="75000"/>
                  </a:schemeClr>
                </a:solidFill>
              </a:rPr>
              <a:t>)</a:t>
            </a:r>
          </a:p>
          <a:p>
            <a:pPr lvl="2">
              <a:lnSpc>
                <a:spcPct val="120000"/>
              </a:lnSpc>
              <a:spcBef>
                <a:spcPts val="0"/>
              </a:spcBef>
            </a:pPr>
            <a:r>
              <a:rPr lang="en-US" dirty="0">
                <a:solidFill>
                  <a:schemeClr val="accent1">
                    <a:lumMod val="75000"/>
                  </a:schemeClr>
                </a:solidFill>
              </a:rPr>
              <a:t>Implement Fluid Job data as part of the phase 1 for the implementation </a:t>
            </a:r>
          </a:p>
          <a:p>
            <a:pPr lvl="1">
              <a:lnSpc>
                <a:spcPct val="120000"/>
              </a:lnSpc>
              <a:spcBef>
                <a:spcPts val="0"/>
              </a:spcBef>
            </a:pPr>
            <a:r>
              <a:rPr lang="en-US" dirty="0">
                <a:solidFill>
                  <a:schemeClr val="accent1">
                    <a:lumMod val="75000"/>
                  </a:schemeClr>
                </a:solidFill>
              </a:rPr>
              <a:t>Funding Validation Web Service Redesign (GL </a:t>
            </a:r>
            <a:r>
              <a:rPr lang="en-US" dirty="0" err="1">
                <a:solidFill>
                  <a:schemeClr val="accent1">
                    <a:lumMod val="75000"/>
                  </a:schemeClr>
                </a:solidFill>
              </a:rPr>
              <a:t>Transactors</a:t>
            </a:r>
            <a:r>
              <a:rPr lang="en-US" dirty="0">
                <a:solidFill>
                  <a:schemeClr val="accent1">
                    <a:lumMod val="75000"/>
                  </a:schemeClr>
                </a:solidFill>
              </a:rPr>
              <a:t>)</a:t>
            </a:r>
          </a:p>
          <a:p>
            <a:pPr lvl="2">
              <a:lnSpc>
                <a:spcPct val="120000"/>
              </a:lnSpc>
              <a:spcBef>
                <a:spcPts val="0"/>
              </a:spcBef>
            </a:pPr>
            <a:r>
              <a:rPr lang="en-US" dirty="0">
                <a:solidFill>
                  <a:schemeClr val="accent1">
                    <a:lumMod val="75000"/>
                  </a:schemeClr>
                </a:solidFill>
              </a:rPr>
              <a:t>Use effective dates can be configured for validations</a:t>
            </a:r>
          </a:p>
          <a:p>
            <a:pPr lvl="2">
              <a:lnSpc>
                <a:spcPct val="120000"/>
              </a:lnSpc>
              <a:spcBef>
                <a:spcPts val="0"/>
              </a:spcBef>
            </a:pPr>
            <a:r>
              <a:rPr lang="en-US" dirty="0">
                <a:solidFill>
                  <a:schemeClr val="accent1">
                    <a:lumMod val="75000"/>
                  </a:schemeClr>
                </a:solidFill>
              </a:rPr>
              <a:t>Ability to configure I-370 message size for each location</a:t>
            </a:r>
          </a:p>
          <a:p>
            <a:endParaRPr lang="en-US" dirty="0">
              <a:solidFill>
                <a:schemeClr val="accent1">
                  <a:lumMod val="75000"/>
                </a:schemeClr>
              </a:solidFill>
            </a:endParaRPr>
          </a:p>
        </p:txBody>
      </p:sp>
    </p:spTree>
    <p:extLst>
      <p:ext uri="{BB962C8B-B14F-4D97-AF65-F5344CB8AC3E}">
        <p14:creationId xmlns:p14="http://schemas.microsoft.com/office/powerpoint/2010/main" val="233193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16717" y="763480"/>
          <a:ext cx="11541503" cy="3988521"/>
        </p:xfrm>
        <a:graphic>
          <a:graphicData uri="http://schemas.openxmlformats.org/drawingml/2006/table">
            <a:tbl>
              <a:tblPr>
                <a:tableStyleId>{E8034E78-7F5D-4C2E-B375-FC64B27BC917}</a:tableStyleId>
              </a:tblPr>
              <a:tblGrid>
                <a:gridCol w="2355089">
                  <a:extLst>
                    <a:ext uri="{9D8B030D-6E8A-4147-A177-3AD203B41FA5}">
                      <a16:colId xmlns:a16="http://schemas.microsoft.com/office/drawing/2014/main" val="513921669"/>
                    </a:ext>
                  </a:extLst>
                </a:gridCol>
                <a:gridCol w="7707973">
                  <a:extLst>
                    <a:ext uri="{9D8B030D-6E8A-4147-A177-3AD203B41FA5}">
                      <a16:colId xmlns:a16="http://schemas.microsoft.com/office/drawing/2014/main" val="351925505"/>
                    </a:ext>
                  </a:extLst>
                </a:gridCol>
                <a:gridCol w="1478441">
                  <a:extLst>
                    <a:ext uri="{9D8B030D-6E8A-4147-A177-3AD203B41FA5}">
                      <a16:colId xmlns:a16="http://schemas.microsoft.com/office/drawing/2014/main" val="1139586802"/>
                    </a:ext>
                  </a:extLst>
                </a:gridCol>
              </a:tblGrid>
              <a:tr h="607387">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750302">
                <a:tc>
                  <a:txBody>
                    <a:bodyPr/>
                    <a:lstStyle/>
                    <a:p>
                      <a:pPr algn="l" rtl="0" fontAlgn="b"/>
                      <a:r>
                        <a:rPr lang="en-US" sz="1200" b="0" i="0" u="none" strike="noStrike" dirty="0">
                          <a:solidFill>
                            <a:schemeClr val="tx1"/>
                          </a:solidFill>
                          <a:effectLst/>
                          <a:latin typeface="Calibri" panose="020F0502020204030204" pitchFamily="34" charset="0"/>
                        </a:rPr>
                        <a:t>General Deduction Entry Update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Payroll Tasks &gt; Deductions &gt; General Deduction Entry Update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65114">
                <a:tc>
                  <a:txBody>
                    <a:bodyPr/>
                    <a:lstStyle/>
                    <a:p>
                      <a:pPr algn="l" rtl="0" fontAlgn="b"/>
                      <a:r>
                        <a:rPr lang="en-US" sz="1200" b="0" i="0" u="none" strike="noStrike">
                          <a:solidFill>
                            <a:schemeClr val="tx1"/>
                          </a:solidFill>
                          <a:effectLst/>
                          <a:latin typeface="Calibri" panose="020F0502020204030204" pitchFamily="34" charset="0"/>
                        </a:rPr>
                        <a:t>Review Paycheck</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Payroll Tasks &gt; Paycheck &gt; Review Paycheck</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65114">
                <a:tc>
                  <a:txBody>
                    <a:bodyPr/>
                    <a:lstStyle/>
                    <a:p>
                      <a:pPr algn="l" rtl="0" fontAlgn="b"/>
                      <a:r>
                        <a:rPr lang="en-US" sz="1200" b="0" i="0" u="none" strike="noStrike">
                          <a:solidFill>
                            <a:schemeClr val="tx1"/>
                          </a:solidFill>
                          <a:effectLst/>
                          <a:latin typeface="Calibri" panose="020F0502020204030204" pitchFamily="34" charset="0"/>
                        </a:rPr>
                        <a:t>Review Paycheck Summary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Payroll Tasks &gt; Paycheck &gt; Review Paycheck Summary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750302">
                <a:tc>
                  <a:txBody>
                    <a:bodyPr/>
                    <a:lstStyle/>
                    <a:p>
                      <a:pPr algn="l" rtl="0" fontAlgn="b"/>
                      <a:r>
                        <a:rPr lang="en-US" sz="1200" b="0" i="0" u="none" strike="noStrike">
                          <a:solidFill>
                            <a:schemeClr val="tx1"/>
                          </a:solidFill>
                          <a:effectLst/>
                          <a:latin typeface="Calibri" panose="020F0502020204030204" pitchFamily="34" charset="0"/>
                        </a:rPr>
                        <a:t>Self Service Transaction Links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Payroll Tasks &gt; Payroll Transactions &gt; Self Service Transaction Links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750302">
                <a:tc>
                  <a:txBody>
                    <a:bodyPr/>
                    <a:lstStyle/>
                    <a:p>
                      <a:pPr algn="l" rtl="0" fontAlgn="b"/>
                      <a:r>
                        <a:rPr lang="en-US" sz="1200" b="0" i="0" u="none" strike="noStrike">
                          <a:solidFill>
                            <a:schemeClr val="tx1"/>
                          </a:solidFill>
                          <a:effectLst/>
                          <a:latin typeface="Calibri" panose="020F0502020204030204" pitchFamily="34" charset="0"/>
                        </a:rPr>
                        <a:t>Update Employee Tax Data</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Payroll Tasks &gt; Employee Payroll Information &gt; Update Employee Tax Data</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82487056"/>
                  </a:ext>
                </a:extLst>
              </a:tr>
            </a:tbl>
          </a:graphicData>
        </a:graphic>
      </p:graphicFrame>
    </p:spTree>
    <p:custDataLst>
      <p:tags r:id="rId1"/>
    </p:custDataLst>
    <p:extLst>
      <p:ext uri="{BB962C8B-B14F-4D97-AF65-F5344CB8AC3E}">
        <p14:creationId xmlns:p14="http://schemas.microsoft.com/office/powerpoint/2010/main" val="232949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Benefits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Workforce Administration Homepage</a:t>
            </a:r>
          </a:p>
          <a:p>
            <a:endParaRPr lang="en-US" dirty="0"/>
          </a:p>
        </p:txBody>
      </p:sp>
    </p:spTree>
    <p:custDataLst>
      <p:tags r:id="rId1"/>
    </p:custDataLst>
    <p:extLst>
      <p:ext uri="{BB962C8B-B14F-4D97-AF65-F5344CB8AC3E}">
        <p14:creationId xmlns:p14="http://schemas.microsoft.com/office/powerpoint/2010/main" val="263307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28494" y="443883"/>
          <a:ext cx="11219009" cy="5922889"/>
        </p:xfrm>
        <a:graphic>
          <a:graphicData uri="http://schemas.openxmlformats.org/drawingml/2006/table">
            <a:tbl>
              <a:tblPr>
                <a:tableStyleId>{E8034E78-7F5D-4C2E-B375-FC64B27BC917}</a:tableStyleId>
              </a:tblPr>
              <a:tblGrid>
                <a:gridCol w="2286137">
                  <a:extLst>
                    <a:ext uri="{9D8B030D-6E8A-4147-A177-3AD203B41FA5}">
                      <a16:colId xmlns:a16="http://schemas.microsoft.com/office/drawing/2014/main" val="513921669"/>
                    </a:ext>
                  </a:extLst>
                </a:gridCol>
                <a:gridCol w="7495236">
                  <a:extLst>
                    <a:ext uri="{9D8B030D-6E8A-4147-A177-3AD203B41FA5}">
                      <a16:colId xmlns:a16="http://schemas.microsoft.com/office/drawing/2014/main" val="351925505"/>
                    </a:ext>
                  </a:extLst>
                </a:gridCol>
                <a:gridCol w="1437636">
                  <a:extLst>
                    <a:ext uri="{9D8B030D-6E8A-4147-A177-3AD203B41FA5}">
                      <a16:colId xmlns:a16="http://schemas.microsoft.com/office/drawing/2014/main" val="1139586802"/>
                    </a:ext>
                  </a:extLst>
                </a:gridCol>
              </a:tblGrid>
              <a:tr h="544265">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672328">
                <a:tc>
                  <a:txBody>
                    <a:bodyPr/>
                    <a:lstStyle/>
                    <a:p>
                      <a:pPr algn="l" rtl="0" fontAlgn="b"/>
                      <a:r>
                        <a:rPr lang="en-US" sz="1200" b="0" i="0" u="none" strike="noStrike" dirty="0">
                          <a:solidFill>
                            <a:schemeClr val="tx1"/>
                          </a:solidFill>
                          <a:effectLst/>
                          <a:latin typeface="Calibri" panose="020F0502020204030204" pitchFamily="34" charset="0"/>
                        </a:rPr>
                        <a:t>ACA Employee Eligibility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ACA/Benefits Eligibility &gt; ACA Employee Eligibility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672328">
                <a:tc>
                  <a:txBody>
                    <a:bodyPr/>
                    <a:lstStyle/>
                    <a:p>
                      <a:pPr algn="l" rtl="0" fontAlgn="b"/>
                      <a:r>
                        <a:rPr lang="en-US" sz="1200" b="0" i="0" u="none" strike="noStrike">
                          <a:solidFill>
                            <a:schemeClr val="tx1"/>
                          </a:solidFill>
                          <a:effectLst/>
                          <a:latin typeface="Calibri" panose="020F0502020204030204" pitchFamily="34" charset="0"/>
                        </a:rPr>
                        <a:t>Arrears/Frequency Override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Arrears/Frequency Override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672328">
                <a:tc>
                  <a:txBody>
                    <a:bodyPr/>
                    <a:lstStyle/>
                    <a:p>
                      <a:pPr algn="l" rtl="0" fontAlgn="b"/>
                      <a:r>
                        <a:rPr lang="en-US" sz="1200" b="0" i="0" u="none" strike="noStrike">
                          <a:solidFill>
                            <a:schemeClr val="tx1"/>
                          </a:solidFill>
                          <a:effectLst/>
                          <a:latin typeface="Calibri" panose="020F0502020204030204" pitchFamily="34" charset="0"/>
                        </a:rPr>
                        <a:t>Assign to Benefit Program</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Assign to Benefit Program</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672328">
                <a:tc>
                  <a:txBody>
                    <a:bodyPr/>
                    <a:lstStyle/>
                    <a:p>
                      <a:pPr algn="l" rtl="0" fontAlgn="b"/>
                      <a:r>
                        <a:rPr lang="en-US" sz="1200" b="0" i="0" u="none" strike="noStrike">
                          <a:solidFill>
                            <a:schemeClr val="tx1"/>
                          </a:solidFill>
                          <a:effectLst/>
                          <a:latin typeface="Calibri" panose="020F0502020204030204" pitchFamily="34" charset="0"/>
                        </a:rPr>
                        <a:t>Benefits Summary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Review Employee/Dependent Info &gt; Benefits Summary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672328">
                <a:tc>
                  <a:txBody>
                    <a:bodyPr/>
                    <a:lstStyle/>
                    <a:p>
                      <a:pPr algn="l" rtl="0" fontAlgn="b"/>
                      <a:r>
                        <a:rPr lang="en-US" sz="1200" b="0" i="0" u="none" strike="noStrike">
                          <a:solidFill>
                            <a:schemeClr val="tx1"/>
                          </a:solidFill>
                          <a:effectLst/>
                          <a:latin typeface="Calibri" panose="020F0502020204030204" pitchFamily="34" charset="0"/>
                        </a:rPr>
                        <a:t>Disability Benefits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Disability Benefits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672328">
                <a:tc>
                  <a:txBody>
                    <a:bodyPr/>
                    <a:lstStyle/>
                    <a:p>
                      <a:pPr algn="l" rtl="0" fontAlgn="b"/>
                      <a:r>
                        <a:rPr lang="en-US" sz="1200" b="0" i="0" u="none" strike="noStrike">
                          <a:solidFill>
                            <a:schemeClr val="tx1"/>
                          </a:solidFill>
                          <a:effectLst/>
                          <a:latin typeface="Calibri" panose="020F0502020204030204" pitchFamily="34" charset="0"/>
                        </a:rPr>
                        <a:t>Health Benefits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Benefits Administration &gt; Benefit Enrollment &gt; Health Plan Enrollment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5882319"/>
                  </a:ext>
                </a:extLst>
              </a:tr>
              <a:tr h="672328">
                <a:tc>
                  <a:txBody>
                    <a:bodyPr/>
                    <a:lstStyle/>
                    <a:p>
                      <a:pPr algn="l" rtl="0" fontAlgn="b"/>
                      <a:r>
                        <a:rPr lang="en-US" sz="1200" b="0" i="0" u="none" strike="noStrike">
                          <a:solidFill>
                            <a:schemeClr val="tx1"/>
                          </a:solidFill>
                          <a:effectLst/>
                          <a:latin typeface="Calibri" panose="020F0502020204030204" pitchFamily="34" charset="0"/>
                        </a:rPr>
                        <a:t>Life and AD/D Benefits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Life and AD/D Plan Enrollment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22881667"/>
                  </a:ext>
                </a:extLst>
              </a:tr>
              <a:tr h="672328">
                <a:tc>
                  <a:txBody>
                    <a:bodyPr/>
                    <a:lstStyle/>
                    <a:p>
                      <a:pPr algn="l" rtl="0" fontAlgn="b"/>
                      <a:r>
                        <a:rPr lang="en-US" sz="1200" b="0" i="0" u="none" strike="noStrike">
                          <a:solidFill>
                            <a:schemeClr val="tx1"/>
                          </a:solidFill>
                          <a:effectLst/>
                          <a:latin typeface="Calibri" panose="020F0502020204030204" pitchFamily="34" charset="0"/>
                        </a:rPr>
                        <a:t>Retirement Plans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Retirement Plans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58568564"/>
                  </a:ext>
                </a:extLst>
              </a:tr>
            </a:tbl>
          </a:graphicData>
        </a:graphic>
      </p:graphicFrame>
    </p:spTree>
    <p:custDataLst>
      <p:tags r:id="rId1"/>
    </p:custDataLst>
    <p:extLst>
      <p:ext uri="{BB962C8B-B14F-4D97-AF65-F5344CB8AC3E}">
        <p14:creationId xmlns:p14="http://schemas.microsoft.com/office/powerpoint/2010/main" val="104894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366647" y="301841"/>
          <a:ext cx="11458705" cy="4248317"/>
        </p:xfrm>
        <a:graphic>
          <a:graphicData uri="http://schemas.openxmlformats.org/drawingml/2006/table">
            <a:tbl>
              <a:tblPr>
                <a:tableStyleId>{E8034E78-7F5D-4C2E-B375-FC64B27BC917}</a:tableStyleId>
              </a:tblPr>
              <a:tblGrid>
                <a:gridCol w="2334981">
                  <a:extLst>
                    <a:ext uri="{9D8B030D-6E8A-4147-A177-3AD203B41FA5}">
                      <a16:colId xmlns:a16="http://schemas.microsoft.com/office/drawing/2014/main" val="513921669"/>
                    </a:ext>
                  </a:extLst>
                </a:gridCol>
                <a:gridCol w="7655373">
                  <a:extLst>
                    <a:ext uri="{9D8B030D-6E8A-4147-A177-3AD203B41FA5}">
                      <a16:colId xmlns:a16="http://schemas.microsoft.com/office/drawing/2014/main" val="351925505"/>
                    </a:ext>
                  </a:extLst>
                </a:gridCol>
                <a:gridCol w="1468351">
                  <a:extLst>
                    <a:ext uri="{9D8B030D-6E8A-4147-A177-3AD203B41FA5}">
                      <a16:colId xmlns:a16="http://schemas.microsoft.com/office/drawing/2014/main" val="1139586802"/>
                    </a:ext>
                  </a:extLst>
                </a:gridCol>
              </a:tblGrid>
              <a:tr h="622598">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769092">
                <a:tc>
                  <a:txBody>
                    <a:bodyPr/>
                    <a:lstStyle/>
                    <a:p>
                      <a:pPr algn="l" rtl="0" fontAlgn="b"/>
                      <a:r>
                        <a:rPr lang="en-US" sz="1200" b="0" i="0" u="none" strike="noStrike" dirty="0">
                          <a:solidFill>
                            <a:schemeClr val="tx1"/>
                          </a:solidFill>
                          <a:effectLst/>
                          <a:latin typeface="Calibri" panose="020F0502020204030204" pitchFamily="34" charset="0"/>
                        </a:rPr>
                        <a:t>Simple Benefits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Simple Benefits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769092">
                <a:tc>
                  <a:txBody>
                    <a:bodyPr/>
                    <a:lstStyle/>
                    <a:p>
                      <a:pPr algn="l" rtl="0" fontAlgn="b"/>
                      <a:r>
                        <a:rPr lang="en-US" sz="1200" b="0" i="0" u="none" strike="noStrike">
                          <a:solidFill>
                            <a:schemeClr val="tx1"/>
                          </a:solidFill>
                          <a:effectLst/>
                          <a:latin typeface="Calibri" panose="020F0502020204030204" pitchFamily="34" charset="0"/>
                        </a:rPr>
                        <a:t>Spending Accounts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Benefit Enrollment &gt; Spending Accounts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769092">
                <a:tc>
                  <a:txBody>
                    <a:bodyPr/>
                    <a:lstStyle/>
                    <a:p>
                      <a:pPr algn="l" rtl="0" fontAlgn="b"/>
                      <a:r>
                        <a:rPr lang="en-US" sz="1200" b="0" i="0" u="none" strike="noStrike" dirty="0">
                          <a:solidFill>
                            <a:schemeClr val="tx1"/>
                          </a:solidFill>
                          <a:effectLst/>
                          <a:latin typeface="Calibri" panose="020F0502020204030204" pitchFamily="34" charset="0"/>
                        </a:rPr>
                        <a:t>Update Dependent/Beneficiary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Benefits Administration &gt; Review Employee/Dependent Info &gt; Update Dependent/Beneficiary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48890140"/>
                  </a:ext>
                </a:extLst>
              </a:tr>
              <a:tr h="769092">
                <a:tc>
                  <a:txBody>
                    <a:bodyPr/>
                    <a:lstStyle/>
                    <a:p>
                      <a:pPr algn="l" rtl="0" fontAlgn="b"/>
                      <a:r>
                        <a:rPr lang="en-US" sz="1200" b="0" i="0" u="none" strike="noStrike" dirty="0">
                          <a:solidFill>
                            <a:schemeClr val="tx1"/>
                          </a:solidFill>
                          <a:effectLst/>
                          <a:latin typeface="Calibri" panose="020F0502020204030204" pitchFamily="34" charset="0"/>
                        </a:rPr>
                        <a:t>Savings Management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Benefits Administration &gt; Benefit Enrollment &gt; Benefits Savings Management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4035039"/>
                  </a:ext>
                </a:extLst>
              </a:tr>
              <a:tr h="549351">
                <a:tc>
                  <a:txBody>
                    <a:bodyPr/>
                    <a:lstStyle/>
                    <a:p>
                      <a:pPr algn="l" rtl="0" fontAlgn="b"/>
                      <a:r>
                        <a:rPr lang="en-US" sz="1200" b="0" i="0" u="none" strike="noStrike">
                          <a:solidFill>
                            <a:schemeClr val="tx1"/>
                          </a:solidFill>
                          <a:effectLst/>
                          <a:latin typeface="Calibri" panose="020F0502020204030204" pitchFamily="34" charset="0"/>
                        </a:rPr>
                        <a:t>Savings Plans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Benefits Administration &gt; Benefit Enrollment &gt; Savings Plans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681458092"/>
                  </a:ext>
                </a:extLst>
              </a:tr>
            </a:tbl>
          </a:graphicData>
        </a:graphic>
      </p:graphicFrame>
    </p:spTree>
    <p:custDataLst>
      <p:tags r:id="rId1"/>
    </p:custDataLst>
    <p:extLst>
      <p:ext uri="{BB962C8B-B14F-4D97-AF65-F5344CB8AC3E}">
        <p14:creationId xmlns:p14="http://schemas.microsoft.com/office/powerpoint/2010/main" val="246965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Employee Self-Service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err="1"/>
              <a:t>UCPath</a:t>
            </a:r>
            <a:r>
              <a:rPr lang="en-US" dirty="0"/>
              <a:t> Online Portal</a:t>
            </a:r>
          </a:p>
        </p:txBody>
      </p:sp>
    </p:spTree>
    <p:custDataLst>
      <p:tags r:id="rId1"/>
    </p:custDataLst>
    <p:extLst>
      <p:ext uri="{BB962C8B-B14F-4D97-AF65-F5344CB8AC3E}">
        <p14:creationId xmlns:p14="http://schemas.microsoft.com/office/powerpoint/2010/main" val="114842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10739" y="372862"/>
          <a:ext cx="10846146" cy="5983488"/>
        </p:xfrm>
        <a:graphic>
          <a:graphicData uri="http://schemas.openxmlformats.org/drawingml/2006/table">
            <a:tbl>
              <a:tblPr>
                <a:tableStyleId>{E8034E78-7F5D-4C2E-B375-FC64B27BC917}</a:tableStyleId>
              </a:tblPr>
              <a:tblGrid>
                <a:gridCol w="2210158">
                  <a:extLst>
                    <a:ext uri="{9D8B030D-6E8A-4147-A177-3AD203B41FA5}">
                      <a16:colId xmlns:a16="http://schemas.microsoft.com/office/drawing/2014/main" val="513921669"/>
                    </a:ext>
                  </a:extLst>
                </a:gridCol>
                <a:gridCol w="7246132">
                  <a:extLst>
                    <a:ext uri="{9D8B030D-6E8A-4147-A177-3AD203B41FA5}">
                      <a16:colId xmlns:a16="http://schemas.microsoft.com/office/drawing/2014/main" val="351925505"/>
                    </a:ext>
                  </a:extLst>
                </a:gridCol>
                <a:gridCol w="1389856">
                  <a:extLst>
                    <a:ext uri="{9D8B030D-6E8A-4147-A177-3AD203B41FA5}">
                      <a16:colId xmlns:a16="http://schemas.microsoft.com/office/drawing/2014/main" val="1139586802"/>
                    </a:ext>
                  </a:extLst>
                </a:gridCol>
              </a:tblGrid>
              <a:tr h="578857">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531556">
                <a:tc>
                  <a:txBody>
                    <a:bodyPr/>
                    <a:lstStyle/>
                    <a:p>
                      <a:pPr algn="l" rtl="0" fontAlgn="b"/>
                      <a:r>
                        <a:rPr lang="en-US" sz="1200" b="0" i="0" u="none" strike="noStrike" dirty="0">
                          <a:solidFill>
                            <a:schemeClr val="tx1"/>
                          </a:solidFill>
                          <a:effectLst/>
                          <a:latin typeface="Calibri" panose="020F0502020204030204" pitchFamily="34" charset="0"/>
                        </a:rPr>
                        <a:t>Direct Deposit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Income and Taxes &gt; Direct Deposit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31556">
                <a:tc>
                  <a:txBody>
                    <a:bodyPr/>
                    <a:lstStyle/>
                    <a:p>
                      <a:pPr algn="l" rtl="0" fontAlgn="b"/>
                      <a:r>
                        <a:rPr lang="en-US" sz="1200" b="0" i="0" u="none" strike="noStrike" dirty="0">
                          <a:solidFill>
                            <a:schemeClr val="tx1"/>
                          </a:solidFill>
                          <a:effectLst/>
                          <a:latin typeface="Calibri" panose="020F0502020204030204" pitchFamily="34" charset="0"/>
                        </a:rPr>
                        <a:t>View Paycheck*</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Income and Taxes &gt; View Paycheck</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31556">
                <a:tc>
                  <a:txBody>
                    <a:bodyPr/>
                    <a:lstStyle/>
                    <a:p>
                      <a:pPr algn="l" rtl="0" fontAlgn="b"/>
                      <a:r>
                        <a:rPr lang="en-US" sz="1200" b="0" i="0" u="none" strike="noStrike">
                          <a:solidFill>
                            <a:schemeClr val="tx1"/>
                          </a:solidFill>
                          <a:effectLst/>
                          <a:latin typeface="Calibri" panose="020F0502020204030204" pitchFamily="34" charset="0"/>
                        </a:rPr>
                        <a:t>CA State - W4</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Income and Taxes &gt; CA State - W4</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510756">
                <a:tc>
                  <a:txBody>
                    <a:bodyPr/>
                    <a:lstStyle/>
                    <a:p>
                      <a:pPr algn="l" rtl="0" fontAlgn="b"/>
                      <a:r>
                        <a:rPr lang="en-US" sz="1200" b="0" i="0" u="none" strike="noStrike">
                          <a:solidFill>
                            <a:schemeClr val="tx1"/>
                          </a:solidFill>
                          <a:effectLst/>
                          <a:latin typeface="Calibri" panose="020F0502020204030204" pitchFamily="34" charset="0"/>
                        </a:rPr>
                        <a:t>Federal Witholding</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Income and Taxes &gt; Federal </a:t>
                      </a:r>
                      <a:r>
                        <a:rPr lang="en-US" sz="1200" b="0" i="0" u="none" strike="noStrike" dirty="0" err="1">
                          <a:solidFill>
                            <a:schemeClr val="tx1"/>
                          </a:solidFill>
                          <a:effectLst/>
                          <a:latin typeface="Calibri" panose="020F0502020204030204" pitchFamily="34" charset="0"/>
                        </a:rPr>
                        <a:t>Witholding</a:t>
                      </a:r>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715058">
                <a:tc>
                  <a:txBody>
                    <a:bodyPr/>
                    <a:lstStyle/>
                    <a:p>
                      <a:pPr algn="l" rtl="0" fontAlgn="b"/>
                      <a:r>
                        <a:rPr lang="en-US" sz="1200" b="0" i="0" u="none" strike="noStrike">
                          <a:solidFill>
                            <a:schemeClr val="tx1"/>
                          </a:solidFill>
                          <a:effectLst/>
                          <a:latin typeface="Calibri" panose="020F0502020204030204" pitchFamily="34" charset="0"/>
                        </a:rPr>
                        <a:t>Life Event/Benefits Changes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Health and Welfare &gt; Life Events/Benefits Changes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520325">
                <a:tc>
                  <a:txBody>
                    <a:bodyPr/>
                    <a:lstStyle/>
                    <a:p>
                      <a:pPr algn="l" rtl="0" fontAlgn="b"/>
                      <a:r>
                        <a:rPr lang="en-US" sz="1200" b="0" i="0" u="none" strike="noStrike">
                          <a:solidFill>
                            <a:schemeClr val="tx1"/>
                          </a:solidFill>
                          <a:effectLst/>
                          <a:latin typeface="Calibri" panose="020F0502020204030204" pitchFamily="34" charset="0"/>
                        </a:rPr>
                        <a:t>Enroll in Benefits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Health and Welfare &gt; Benefits Enrollment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5882319"/>
                  </a:ext>
                </a:extLst>
              </a:tr>
              <a:tr h="531556">
                <a:tc>
                  <a:txBody>
                    <a:bodyPr/>
                    <a:lstStyle/>
                    <a:p>
                      <a:pPr algn="l" rtl="0" fontAlgn="b"/>
                      <a:r>
                        <a:rPr lang="en-US" sz="1200" b="0" i="0" u="none" strike="noStrike">
                          <a:solidFill>
                            <a:schemeClr val="tx1"/>
                          </a:solidFill>
                          <a:effectLst/>
                          <a:latin typeface="Calibri" panose="020F0502020204030204" pitchFamily="34" charset="0"/>
                        </a:rPr>
                        <a:t>Disability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Personal Information &gt; Disability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22881667"/>
                  </a:ext>
                </a:extLst>
              </a:tr>
              <a:tr h="510756">
                <a:tc>
                  <a:txBody>
                    <a:bodyPr/>
                    <a:lstStyle/>
                    <a:p>
                      <a:pPr algn="l" rtl="0" fontAlgn="b"/>
                      <a:r>
                        <a:rPr lang="en-US" sz="1200" b="0" i="0" u="none" strike="noStrike">
                          <a:solidFill>
                            <a:schemeClr val="tx1"/>
                          </a:solidFill>
                          <a:effectLst/>
                          <a:latin typeface="Calibri" panose="020F0502020204030204" pitchFamily="34" charset="0"/>
                        </a:rPr>
                        <a:t>Email Addresses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Personal Information &gt; Email Addresses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58568564"/>
                  </a:ext>
                </a:extLst>
              </a:tr>
              <a:tr h="510756">
                <a:tc>
                  <a:txBody>
                    <a:bodyPr/>
                    <a:lstStyle/>
                    <a:p>
                      <a:pPr algn="l" rtl="0" fontAlgn="b"/>
                      <a:r>
                        <a:rPr lang="en-US" sz="1200" b="0" i="0" u="none" strike="noStrike">
                          <a:solidFill>
                            <a:schemeClr val="tx1"/>
                          </a:solidFill>
                          <a:effectLst/>
                          <a:latin typeface="Calibri" panose="020F0502020204030204" pitchFamily="34" charset="0"/>
                        </a:rPr>
                        <a:t>Emergency Contact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Personal Information &gt; Emergency Contacts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53802084"/>
                  </a:ext>
                </a:extLst>
              </a:tr>
              <a:tr h="510756">
                <a:tc>
                  <a:txBody>
                    <a:bodyPr/>
                    <a:lstStyle/>
                    <a:p>
                      <a:pPr algn="l" rtl="0" fontAlgn="b"/>
                      <a:r>
                        <a:rPr lang="en-US" sz="1200" b="0" i="0" u="none" strike="noStrike">
                          <a:solidFill>
                            <a:schemeClr val="tx1"/>
                          </a:solidFill>
                          <a:effectLst/>
                          <a:latin typeface="Calibri" panose="020F0502020204030204" pitchFamily="34" charset="0"/>
                        </a:rPr>
                        <a:t>Employee Disclosure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Personal Information &gt; Employee Disclosures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40998586"/>
                  </a:ext>
                </a:extLst>
              </a:tr>
            </a:tbl>
          </a:graphicData>
        </a:graphic>
      </p:graphicFrame>
    </p:spTree>
    <p:custDataLst>
      <p:tags r:id="rId1"/>
    </p:custDataLst>
    <p:extLst>
      <p:ext uri="{BB962C8B-B14F-4D97-AF65-F5344CB8AC3E}">
        <p14:creationId xmlns:p14="http://schemas.microsoft.com/office/powerpoint/2010/main" val="4260099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250943" y="292963"/>
          <a:ext cx="11565236" cy="6000642"/>
        </p:xfrm>
        <a:graphic>
          <a:graphicData uri="http://schemas.openxmlformats.org/drawingml/2006/table">
            <a:tbl>
              <a:tblPr>
                <a:tableStyleId>{E8034E78-7F5D-4C2E-B375-FC64B27BC917}</a:tableStyleId>
              </a:tblPr>
              <a:tblGrid>
                <a:gridCol w="2356690">
                  <a:extLst>
                    <a:ext uri="{9D8B030D-6E8A-4147-A177-3AD203B41FA5}">
                      <a16:colId xmlns:a16="http://schemas.microsoft.com/office/drawing/2014/main" val="513921669"/>
                    </a:ext>
                  </a:extLst>
                </a:gridCol>
                <a:gridCol w="7726543">
                  <a:extLst>
                    <a:ext uri="{9D8B030D-6E8A-4147-A177-3AD203B41FA5}">
                      <a16:colId xmlns:a16="http://schemas.microsoft.com/office/drawing/2014/main" val="351925505"/>
                    </a:ext>
                  </a:extLst>
                </a:gridCol>
                <a:gridCol w="1482003">
                  <a:extLst>
                    <a:ext uri="{9D8B030D-6E8A-4147-A177-3AD203B41FA5}">
                      <a16:colId xmlns:a16="http://schemas.microsoft.com/office/drawing/2014/main" val="1139586802"/>
                    </a:ext>
                  </a:extLst>
                </a:gridCol>
              </a:tblGrid>
              <a:tr h="589658">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520287">
                <a:tc>
                  <a:txBody>
                    <a:bodyPr/>
                    <a:lstStyle/>
                    <a:p>
                      <a:pPr algn="l" rtl="0" fontAlgn="b"/>
                      <a:r>
                        <a:rPr lang="en-US" sz="1200" b="0" i="0" u="none" strike="noStrike" dirty="0">
                          <a:solidFill>
                            <a:schemeClr val="tx1"/>
                          </a:solidFill>
                          <a:effectLst/>
                          <a:latin typeface="Calibri" panose="020F0502020204030204" pitchFamily="34" charset="0"/>
                        </a:rPr>
                        <a:t>Ethnic Groups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Personal Information &gt; Ethnic Groups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20287">
                <a:tc>
                  <a:txBody>
                    <a:bodyPr/>
                    <a:lstStyle/>
                    <a:p>
                      <a:pPr algn="l" rtl="0" fontAlgn="b"/>
                      <a:r>
                        <a:rPr lang="en-US" sz="1200" b="0" i="0" u="none" strike="noStrike" dirty="0">
                          <a:solidFill>
                            <a:schemeClr val="tx1"/>
                          </a:solidFill>
                          <a:effectLst/>
                          <a:latin typeface="Calibri" panose="020F0502020204030204" pitchFamily="34" charset="0"/>
                        </a:rPr>
                        <a:t>Gender Identity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Gender Identity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20287">
                <a:tc>
                  <a:txBody>
                    <a:bodyPr/>
                    <a:lstStyle/>
                    <a:p>
                      <a:pPr algn="l" rtl="0" fontAlgn="b"/>
                      <a:r>
                        <a:rPr lang="en-US" sz="1200" b="0" i="0" u="none" strike="noStrike">
                          <a:solidFill>
                            <a:schemeClr val="tx1"/>
                          </a:solidFill>
                          <a:effectLst/>
                          <a:latin typeface="Calibri" panose="020F0502020204030204" pitchFamily="34" charset="0"/>
                        </a:rPr>
                        <a:t>Home and Mailing Address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Home and Mailing Address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520287">
                <a:tc>
                  <a:txBody>
                    <a:bodyPr/>
                    <a:lstStyle/>
                    <a:p>
                      <a:pPr algn="l" rtl="0" fontAlgn="b"/>
                      <a:r>
                        <a:rPr lang="en-US" sz="1200" b="0" i="0" u="none" strike="noStrike">
                          <a:solidFill>
                            <a:schemeClr val="tx1"/>
                          </a:solidFill>
                          <a:effectLst/>
                          <a:latin typeface="Calibri" panose="020F0502020204030204" pitchFamily="34" charset="0"/>
                        </a:rPr>
                        <a:t>Veteran Status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Veteran Status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520287">
                <a:tc>
                  <a:txBody>
                    <a:bodyPr/>
                    <a:lstStyle/>
                    <a:p>
                      <a:pPr algn="l" rtl="0" fontAlgn="b"/>
                      <a:r>
                        <a:rPr lang="en-US" sz="1200" b="0" i="0" u="none" strike="noStrike">
                          <a:solidFill>
                            <a:schemeClr val="tx1"/>
                          </a:solidFill>
                          <a:effectLst/>
                          <a:latin typeface="Calibri" panose="020F0502020204030204" pitchFamily="34" charset="0"/>
                        </a:rPr>
                        <a:t>My Current Profile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Learning and Development &gt; My Current Profile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520287">
                <a:tc>
                  <a:txBody>
                    <a:bodyPr/>
                    <a:lstStyle/>
                    <a:p>
                      <a:pPr algn="l" rtl="0" fontAlgn="b"/>
                      <a:r>
                        <a:rPr lang="en-US" sz="1200" b="0" i="0" u="none" strike="noStrike">
                          <a:solidFill>
                            <a:schemeClr val="tx1"/>
                          </a:solidFill>
                          <a:effectLst/>
                          <a:latin typeface="Calibri" panose="020F0502020204030204" pitchFamily="34" charset="0"/>
                        </a:rPr>
                        <a:t>Name Change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Name Change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5882319"/>
                  </a:ext>
                </a:extLst>
              </a:tr>
              <a:tr h="520287">
                <a:tc>
                  <a:txBody>
                    <a:bodyPr/>
                    <a:lstStyle/>
                    <a:p>
                      <a:pPr algn="l" rtl="0" fontAlgn="b"/>
                      <a:r>
                        <a:rPr lang="en-US" sz="1200" b="0" i="0" u="none" strike="noStrike">
                          <a:solidFill>
                            <a:schemeClr val="tx1"/>
                          </a:solidFill>
                          <a:effectLst/>
                          <a:latin typeface="Calibri" panose="020F0502020204030204" pitchFamily="34" charset="0"/>
                        </a:rPr>
                        <a:t>Patent Acknowledgment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Patent Acknowledgment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22881667"/>
                  </a:ext>
                </a:extLst>
              </a:tr>
              <a:tr h="520287">
                <a:tc>
                  <a:txBody>
                    <a:bodyPr/>
                    <a:lstStyle/>
                    <a:p>
                      <a:pPr algn="l" rtl="0" fontAlgn="b"/>
                      <a:r>
                        <a:rPr lang="en-US" sz="1200" b="0" i="0" u="none" strike="noStrike">
                          <a:solidFill>
                            <a:schemeClr val="tx1"/>
                          </a:solidFill>
                          <a:effectLst/>
                          <a:latin typeface="Calibri" panose="020F0502020204030204" pitchFamily="34" charset="0"/>
                        </a:rPr>
                        <a:t>Patent Amendment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My Patent Amendment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58568564"/>
                  </a:ext>
                </a:extLst>
              </a:tr>
              <a:tr h="728401">
                <a:tc>
                  <a:txBody>
                    <a:bodyPr/>
                    <a:lstStyle/>
                    <a:p>
                      <a:pPr algn="l" rtl="0" fontAlgn="b"/>
                      <a:r>
                        <a:rPr lang="en-US" sz="1200" b="0" i="0" u="none" strike="noStrike">
                          <a:solidFill>
                            <a:schemeClr val="tx1"/>
                          </a:solidFill>
                          <a:effectLst/>
                          <a:latin typeface="Calibri" panose="020F0502020204030204" pitchFamily="34" charset="0"/>
                        </a:rPr>
                        <a:t>Personal Information Summary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Personal Information Summary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53802084"/>
                  </a:ext>
                </a:extLst>
              </a:tr>
              <a:tr h="520287">
                <a:tc>
                  <a:txBody>
                    <a:bodyPr/>
                    <a:lstStyle/>
                    <a:p>
                      <a:pPr algn="l" rtl="0" fontAlgn="b"/>
                      <a:r>
                        <a:rPr lang="en-US" sz="1200" b="0" i="0" u="none" strike="noStrike">
                          <a:solidFill>
                            <a:schemeClr val="tx1"/>
                          </a:solidFill>
                          <a:effectLst/>
                          <a:latin typeface="Calibri" panose="020F0502020204030204" pitchFamily="34" charset="0"/>
                        </a:rPr>
                        <a:t>Phone Numbers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Employee Actions &gt; Personal Information &gt; Phone Numbers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40998586"/>
                  </a:ext>
                </a:extLst>
              </a:tr>
            </a:tbl>
          </a:graphicData>
        </a:graphic>
      </p:graphicFrame>
    </p:spTree>
    <p:custDataLst>
      <p:tags r:id="rId1"/>
    </p:custDataLst>
    <p:extLst>
      <p:ext uri="{BB962C8B-B14F-4D97-AF65-F5344CB8AC3E}">
        <p14:creationId xmlns:p14="http://schemas.microsoft.com/office/powerpoint/2010/main" val="94676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64005" y="399495"/>
          <a:ext cx="11396562" cy="2188348"/>
        </p:xfrm>
        <a:graphic>
          <a:graphicData uri="http://schemas.openxmlformats.org/drawingml/2006/table">
            <a:tbl>
              <a:tblPr>
                <a:tableStyleId>{E8034E78-7F5D-4C2E-B375-FC64B27BC917}</a:tableStyleId>
              </a:tblPr>
              <a:tblGrid>
                <a:gridCol w="2322318">
                  <a:extLst>
                    <a:ext uri="{9D8B030D-6E8A-4147-A177-3AD203B41FA5}">
                      <a16:colId xmlns:a16="http://schemas.microsoft.com/office/drawing/2014/main" val="513921669"/>
                    </a:ext>
                  </a:extLst>
                </a:gridCol>
                <a:gridCol w="7613856">
                  <a:extLst>
                    <a:ext uri="{9D8B030D-6E8A-4147-A177-3AD203B41FA5}">
                      <a16:colId xmlns:a16="http://schemas.microsoft.com/office/drawing/2014/main" val="351925505"/>
                    </a:ext>
                  </a:extLst>
                </a:gridCol>
                <a:gridCol w="1460388">
                  <a:extLst>
                    <a:ext uri="{9D8B030D-6E8A-4147-A177-3AD203B41FA5}">
                      <a16:colId xmlns:a16="http://schemas.microsoft.com/office/drawing/2014/main" val="1139586802"/>
                    </a:ext>
                  </a:extLst>
                </a:gridCol>
              </a:tblGrid>
              <a:tr h="791530">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698409">
                <a:tc>
                  <a:txBody>
                    <a:bodyPr/>
                    <a:lstStyle/>
                    <a:p>
                      <a:pPr algn="l" rtl="0" fontAlgn="b"/>
                      <a:r>
                        <a:rPr lang="en-US" sz="1200" b="0" i="0" u="none" strike="noStrike" dirty="0">
                          <a:solidFill>
                            <a:schemeClr val="tx1"/>
                          </a:solidFill>
                          <a:effectLst/>
                          <a:latin typeface="Calibri" panose="020F0502020204030204" pitchFamily="34" charset="0"/>
                        </a:rPr>
                        <a:t>Add Dependent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Personal Information &gt; Personal Information Summary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698409">
                <a:tc>
                  <a:txBody>
                    <a:bodyPr/>
                    <a:lstStyle/>
                    <a:p>
                      <a:pPr algn="l" rtl="0" fontAlgn="b"/>
                      <a:r>
                        <a:rPr lang="en-US" sz="1200" b="0" i="0" u="none" strike="noStrike" dirty="0">
                          <a:solidFill>
                            <a:schemeClr val="tx1"/>
                          </a:solidFill>
                          <a:effectLst/>
                          <a:latin typeface="Calibri" panose="020F0502020204030204" pitchFamily="34" charset="0"/>
                        </a:rPr>
                        <a:t>Leave Balances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Employee Actions &gt; Leave Balances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48149033"/>
                  </a:ext>
                </a:extLst>
              </a:tr>
            </a:tbl>
          </a:graphicData>
        </a:graphic>
      </p:graphicFrame>
    </p:spTree>
    <p:custDataLst>
      <p:tags r:id="rId1"/>
    </p:custDataLst>
    <p:extLst>
      <p:ext uri="{BB962C8B-B14F-4D97-AF65-F5344CB8AC3E}">
        <p14:creationId xmlns:p14="http://schemas.microsoft.com/office/powerpoint/2010/main" val="25663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Manager Self-Service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err="1"/>
              <a:t>UCPath</a:t>
            </a:r>
            <a:r>
              <a:rPr lang="en-US" dirty="0"/>
              <a:t> Online Portal</a:t>
            </a:r>
          </a:p>
        </p:txBody>
      </p:sp>
    </p:spTree>
    <p:custDataLst>
      <p:tags r:id="rId1"/>
    </p:custDataLst>
    <p:extLst>
      <p:ext uri="{BB962C8B-B14F-4D97-AF65-F5344CB8AC3E}">
        <p14:creationId xmlns:p14="http://schemas.microsoft.com/office/powerpoint/2010/main" val="317508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28494" y="648674"/>
          <a:ext cx="11358563" cy="3026557"/>
        </p:xfrm>
        <a:graphic>
          <a:graphicData uri="http://schemas.openxmlformats.org/drawingml/2006/table">
            <a:tbl>
              <a:tblPr>
                <a:tableStyleId>{E8034E78-7F5D-4C2E-B375-FC64B27BC917}</a:tableStyleId>
              </a:tblPr>
              <a:tblGrid>
                <a:gridCol w="2314575">
                  <a:extLst>
                    <a:ext uri="{9D8B030D-6E8A-4147-A177-3AD203B41FA5}">
                      <a16:colId xmlns:a16="http://schemas.microsoft.com/office/drawing/2014/main" val="513921669"/>
                    </a:ext>
                  </a:extLst>
                </a:gridCol>
                <a:gridCol w="7588469">
                  <a:extLst>
                    <a:ext uri="{9D8B030D-6E8A-4147-A177-3AD203B41FA5}">
                      <a16:colId xmlns:a16="http://schemas.microsoft.com/office/drawing/2014/main" val="351925505"/>
                    </a:ext>
                  </a:extLst>
                </a:gridCol>
                <a:gridCol w="1455519">
                  <a:extLst>
                    <a:ext uri="{9D8B030D-6E8A-4147-A177-3AD203B41FA5}">
                      <a16:colId xmlns:a16="http://schemas.microsoft.com/office/drawing/2014/main" val="1139586802"/>
                    </a:ext>
                  </a:extLst>
                </a:gridCol>
              </a:tblGrid>
              <a:tr h="51552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515522">
                <a:tc>
                  <a:txBody>
                    <a:bodyPr/>
                    <a:lstStyle/>
                    <a:p>
                      <a:pPr algn="l" rtl="0" fontAlgn="b"/>
                      <a:r>
                        <a:rPr lang="en-US" sz="1200" b="0" i="0" u="none" strike="noStrike">
                          <a:solidFill>
                            <a:schemeClr val="tx1"/>
                          </a:solidFill>
                          <a:effectLst/>
                          <a:latin typeface="Calibri" panose="020F0502020204030204" pitchFamily="34" charset="0"/>
                        </a:rPr>
                        <a:t>My Historical Profile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Manager Actions &gt; My Historical Profile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15522">
                <a:tc>
                  <a:txBody>
                    <a:bodyPr/>
                    <a:lstStyle/>
                    <a:p>
                      <a:pPr algn="l" rtl="0" fontAlgn="b"/>
                      <a:r>
                        <a:rPr lang="en-US" sz="1200" b="0" i="0" u="none" strike="noStrike">
                          <a:solidFill>
                            <a:schemeClr val="tx1"/>
                          </a:solidFill>
                          <a:effectLst/>
                          <a:latin typeface="Calibri" panose="020F0502020204030204" pitchFamily="34" charset="0"/>
                        </a:rPr>
                        <a:t>Current Team Profiles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Manager Actions &gt; Current Team Profiles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15522">
                <a:tc>
                  <a:txBody>
                    <a:bodyPr/>
                    <a:lstStyle/>
                    <a:p>
                      <a:pPr algn="l" rtl="0" fontAlgn="b"/>
                      <a:r>
                        <a:rPr lang="en-US" sz="1200" b="0" i="0" u="none" strike="noStrike">
                          <a:solidFill>
                            <a:schemeClr val="tx1"/>
                          </a:solidFill>
                          <a:effectLst/>
                          <a:latin typeface="Calibri" panose="020F0502020204030204" pitchFamily="34" charset="0"/>
                        </a:rPr>
                        <a:t>View Compensation History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Manager Actions &gt; View Compensation History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368230">
                <a:tc>
                  <a:txBody>
                    <a:bodyPr/>
                    <a:lstStyle/>
                    <a:p>
                      <a:pPr algn="l" rtl="0" fontAlgn="b"/>
                      <a:r>
                        <a:rPr lang="en-US" sz="1200" b="0" i="0" u="none" strike="noStrike">
                          <a:solidFill>
                            <a:schemeClr val="tx1"/>
                          </a:solidFill>
                          <a:effectLst/>
                          <a:latin typeface="Calibri" panose="020F0502020204030204" pitchFamily="34" charset="0"/>
                        </a:rPr>
                        <a:t>View Employee Information</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Manager Actions &gt; View Employee Information</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504631">
                <a:tc>
                  <a:txBody>
                    <a:bodyPr/>
                    <a:lstStyle/>
                    <a:p>
                      <a:pPr algn="l" rtl="0" fontAlgn="b"/>
                      <a:r>
                        <a:rPr lang="en-US" sz="1200" b="0" i="0" u="none" strike="noStrike">
                          <a:solidFill>
                            <a:schemeClr val="tx1"/>
                          </a:solidFill>
                          <a:effectLst/>
                          <a:latin typeface="Calibri" panose="020F0502020204030204" pitchFamily="34" charset="0"/>
                        </a:rPr>
                        <a:t>View Employee Absence Balance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Manager Actions &gt; View Employee Absence Balance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82487056"/>
                  </a:ext>
                </a:extLst>
              </a:tr>
            </a:tbl>
          </a:graphicData>
        </a:graphic>
      </p:graphicFrame>
    </p:spTree>
    <p:custDataLst>
      <p:tags r:id="rId1"/>
    </p:custDataLst>
    <p:extLst>
      <p:ext uri="{BB962C8B-B14F-4D97-AF65-F5344CB8AC3E}">
        <p14:creationId xmlns:p14="http://schemas.microsoft.com/office/powerpoint/2010/main" val="229830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PeopleSoft Upgrade: Overview</a:t>
            </a:r>
            <a:endParaRPr lang="en-US" sz="3200" dirty="0">
              <a:solidFill>
                <a:schemeClr val="accent1">
                  <a:lumMod val="75000"/>
                </a:schemeClr>
              </a:solidFill>
            </a:endParaRPr>
          </a:p>
        </p:txBody>
      </p:sp>
      <p:sp>
        <p:nvSpPr>
          <p:cNvPr id="3" name="Content Placeholder 2"/>
          <p:cNvSpPr>
            <a:spLocks noGrp="1"/>
          </p:cNvSpPr>
          <p:nvPr>
            <p:ph idx="1"/>
          </p:nvPr>
        </p:nvSpPr>
        <p:spPr>
          <a:xfrm>
            <a:off x="2106593" y="1525849"/>
            <a:ext cx="8669438" cy="5062238"/>
          </a:xfrm>
        </p:spPr>
        <p:txBody>
          <a:bodyPr>
            <a:normAutofit fontScale="47500" lnSpcReduction="20000"/>
          </a:bodyPr>
          <a:lstStyle/>
          <a:p>
            <a:pPr algn="l"/>
            <a:r>
              <a:rPr lang="en-US" sz="4600" dirty="0">
                <a:solidFill>
                  <a:schemeClr val="accent1">
                    <a:lumMod val="75000"/>
                  </a:schemeClr>
                </a:solidFill>
              </a:rPr>
              <a:t>The Annual UCPath Upgrade (PUM 44) will deploy a new user interface in Fluid with the following changes:</a:t>
            </a:r>
          </a:p>
          <a:p>
            <a:pPr algn="l">
              <a:buFont typeface="Arial" panose="020B0604020202020204" pitchFamily="34" charset="0"/>
              <a:buChar char="•"/>
            </a:pPr>
            <a:endParaRPr lang="en-US" sz="2500" dirty="0">
              <a:solidFill>
                <a:schemeClr val="accent1">
                  <a:lumMod val="75000"/>
                </a:schemeClr>
              </a:solidFill>
            </a:endParaRPr>
          </a:p>
          <a:p>
            <a:pPr algn="l">
              <a:buFont typeface="Arial" panose="020B0604020202020204" pitchFamily="34" charset="0"/>
              <a:buChar char="•"/>
            </a:pPr>
            <a:r>
              <a:rPr lang="en-US" sz="4600" dirty="0">
                <a:solidFill>
                  <a:schemeClr val="accent1">
                    <a:lumMod val="75000"/>
                  </a:schemeClr>
                </a:solidFill>
              </a:rPr>
              <a:t>Fluid Banner</a:t>
            </a:r>
          </a:p>
          <a:p>
            <a:pPr marL="742950" lvl="1" indent="-285750" algn="l">
              <a:buFont typeface="Arial" panose="020B0604020202020204" pitchFamily="34" charset="0"/>
              <a:buChar char="•"/>
            </a:pPr>
            <a:r>
              <a:rPr lang="en-US" sz="4600" dirty="0">
                <a:solidFill>
                  <a:schemeClr val="accent1">
                    <a:lumMod val="75000"/>
                  </a:schemeClr>
                </a:solidFill>
              </a:rPr>
              <a:t>New icons in the Fluid Banner</a:t>
            </a:r>
          </a:p>
          <a:p>
            <a:pPr marL="742950" lvl="1" indent="-285750" algn="l">
              <a:buFont typeface="Arial" panose="020B0604020202020204" pitchFamily="34" charset="0"/>
              <a:buChar char="•"/>
            </a:pPr>
            <a:r>
              <a:rPr lang="en-US" sz="4600" dirty="0">
                <a:solidFill>
                  <a:schemeClr val="accent1">
                    <a:lumMod val="75000"/>
                  </a:schemeClr>
                </a:solidFill>
              </a:rPr>
              <a:t>Quick Access, Back button</a:t>
            </a:r>
          </a:p>
          <a:p>
            <a:pPr algn="l">
              <a:buFont typeface="Arial" panose="020B0604020202020204" pitchFamily="34" charset="0"/>
              <a:buChar char="•"/>
            </a:pPr>
            <a:r>
              <a:rPr lang="en-US" sz="4600" dirty="0">
                <a:solidFill>
                  <a:schemeClr val="accent1">
                    <a:lumMod val="75000"/>
                  </a:schemeClr>
                </a:solidFill>
              </a:rPr>
              <a:t>Homepages</a:t>
            </a:r>
          </a:p>
          <a:p>
            <a:pPr marL="742950" lvl="1" indent="-285750" algn="l">
              <a:buFont typeface="Arial" panose="020B0604020202020204" pitchFamily="34" charset="0"/>
              <a:buChar char="•"/>
            </a:pPr>
            <a:r>
              <a:rPr lang="en-US" sz="4600" dirty="0">
                <a:solidFill>
                  <a:schemeClr val="accent1">
                    <a:lumMod val="75000"/>
                  </a:schemeClr>
                </a:solidFill>
              </a:rPr>
              <a:t>New homepage selector and new color scheme</a:t>
            </a:r>
          </a:p>
          <a:p>
            <a:pPr algn="l">
              <a:buFont typeface="Arial" panose="020B0604020202020204" pitchFamily="34" charset="0"/>
              <a:buChar char="•"/>
            </a:pPr>
            <a:r>
              <a:rPr lang="en-US" sz="4600" dirty="0">
                <a:solidFill>
                  <a:schemeClr val="accent1">
                    <a:lumMod val="75000"/>
                  </a:schemeClr>
                </a:solidFill>
              </a:rPr>
              <a:t>Menu Breadcrumbs</a:t>
            </a:r>
          </a:p>
          <a:p>
            <a:pPr marL="742950" lvl="1" indent="-285750" algn="l">
              <a:buFont typeface="Arial" panose="020B0604020202020204" pitchFamily="34" charset="0"/>
              <a:buChar char="•"/>
            </a:pPr>
            <a:r>
              <a:rPr lang="en-US" sz="4600" dirty="0">
                <a:solidFill>
                  <a:schemeClr val="accent1">
                    <a:lumMod val="75000"/>
                  </a:schemeClr>
                </a:solidFill>
              </a:rPr>
              <a:t>New breadcrumbs for Navigation</a:t>
            </a:r>
          </a:p>
          <a:p>
            <a:pPr algn="l">
              <a:buFont typeface="Arial" panose="020B0604020202020204" pitchFamily="34" charset="0"/>
              <a:buChar char="•"/>
            </a:pPr>
            <a:r>
              <a:rPr lang="en-US" sz="4600" dirty="0">
                <a:solidFill>
                  <a:schemeClr val="accent1">
                    <a:lumMod val="75000"/>
                  </a:schemeClr>
                </a:solidFill>
              </a:rPr>
              <a:t>Global Search</a:t>
            </a:r>
          </a:p>
          <a:p>
            <a:pPr marL="742950" lvl="1" indent="-285750" algn="l">
              <a:buFont typeface="Arial" panose="020B0604020202020204" pitchFamily="34" charset="0"/>
              <a:buChar char="•"/>
            </a:pPr>
            <a:r>
              <a:rPr lang="en-US" sz="4600" dirty="0">
                <a:solidFill>
                  <a:schemeClr val="accent1">
                    <a:lumMod val="75000"/>
                  </a:schemeClr>
                </a:solidFill>
              </a:rPr>
              <a:t>Expanded and muted search bars</a:t>
            </a:r>
          </a:p>
          <a:p>
            <a:pPr marL="742950" lvl="1" indent="-285750" algn="l">
              <a:buFont typeface="Arial" panose="020B0604020202020204" pitchFamily="34" charset="0"/>
              <a:buChar char="•"/>
            </a:pPr>
            <a:r>
              <a:rPr lang="en-US" sz="4600" dirty="0">
                <a:solidFill>
                  <a:schemeClr val="accent1">
                    <a:lumMod val="75000"/>
                  </a:schemeClr>
                </a:solidFill>
              </a:rPr>
              <a:t>New Menu search functionality</a:t>
            </a:r>
          </a:p>
          <a:p>
            <a:pPr marL="1143000" lvl="2" indent="-228600" algn="l">
              <a:buFont typeface="Arial" panose="020B0604020202020204" pitchFamily="34" charset="0"/>
              <a:buChar char="•"/>
            </a:pPr>
            <a:r>
              <a:rPr lang="en-US" sz="4600" dirty="0">
                <a:solidFill>
                  <a:schemeClr val="accent1">
                    <a:lumMod val="75000"/>
                  </a:schemeClr>
                </a:solidFill>
              </a:rPr>
              <a:t>Suggestions Search and Recently Visited</a:t>
            </a:r>
          </a:p>
          <a:p>
            <a:pPr marL="742950" lvl="1" indent="-285750" algn="l">
              <a:buFont typeface="Arial" panose="020B0604020202020204" pitchFamily="34" charset="0"/>
              <a:buChar char="•"/>
            </a:pPr>
            <a:r>
              <a:rPr lang="en-US" sz="4600" dirty="0">
                <a:solidFill>
                  <a:schemeClr val="accent1">
                    <a:lumMod val="75000"/>
                  </a:schemeClr>
                </a:solidFill>
              </a:rPr>
              <a:t>New Search content (Search for Person and Job)</a:t>
            </a: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8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Workforce Administration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Workforce Administration Homepage</a:t>
            </a:r>
          </a:p>
          <a:p>
            <a:endParaRPr lang="en-US" dirty="0"/>
          </a:p>
        </p:txBody>
      </p:sp>
    </p:spTree>
    <p:custDataLst>
      <p:tags r:id="rId1"/>
    </p:custDataLst>
    <p:extLst>
      <p:ext uri="{BB962C8B-B14F-4D97-AF65-F5344CB8AC3E}">
        <p14:creationId xmlns:p14="http://schemas.microsoft.com/office/powerpoint/2010/main" val="2713206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28494" y="514859"/>
          <a:ext cx="11358563" cy="5542868"/>
        </p:xfrm>
        <a:graphic>
          <a:graphicData uri="http://schemas.openxmlformats.org/drawingml/2006/table">
            <a:tbl>
              <a:tblPr>
                <a:tableStyleId>{E8034E78-7F5D-4C2E-B375-FC64B27BC917}</a:tableStyleId>
              </a:tblPr>
              <a:tblGrid>
                <a:gridCol w="2314575">
                  <a:extLst>
                    <a:ext uri="{9D8B030D-6E8A-4147-A177-3AD203B41FA5}">
                      <a16:colId xmlns:a16="http://schemas.microsoft.com/office/drawing/2014/main" val="513921669"/>
                    </a:ext>
                  </a:extLst>
                </a:gridCol>
                <a:gridCol w="7588469">
                  <a:extLst>
                    <a:ext uri="{9D8B030D-6E8A-4147-A177-3AD203B41FA5}">
                      <a16:colId xmlns:a16="http://schemas.microsoft.com/office/drawing/2014/main" val="351925505"/>
                    </a:ext>
                  </a:extLst>
                </a:gridCol>
                <a:gridCol w="1455519">
                  <a:extLst>
                    <a:ext uri="{9D8B030D-6E8A-4147-A177-3AD203B41FA5}">
                      <a16:colId xmlns:a16="http://schemas.microsoft.com/office/drawing/2014/main" val="1139586802"/>
                    </a:ext>
                  </a:extLst>
                </a:gridCol>
              </a:tblGrid>
              <a:tr h="51552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515522">
                <a:tc>
                  <a:txBody>
                    <a:bodyPr/>
                    <a:lstStyle/>
                    <a:p>
                      <a:pPr algn="l" rtl="0" fontAlgn="b"/>
                      <a:r>
                        <a:rPr lang="en-US" sz="1200" b="0" i="0" u="none" strike="noStrike">
                          <a:solidFill>
                            <a:schemeClr val="tx1"/>
                          </a:solidFill>
                          <a:effectLst/>
                          <a:latin typeface="Calibri" panose="020F0502020204030204" pitchFamily="34" charset="0"/>
                        </a:rPr>
                        <a:t>Activities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Activities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15522">
                <a:tc>
                  <a:txBody>
                    <a:bodyPr/>
                    <a:lstStyle/>
                    <a:p>
                      <a:pPr algn="l" rtl="0" fontAlgn="b"/>
                      <a:r>
                        <a:rPr lang="en-US" sz="1200" b="0" i="0" u="none" strike="noStrike">
                          <a:solidFill>
                            <a:schemeClr val="tx1"/>
                          </a:solidFill>
                          <a:effectLst/>
                          <a:latin typeface="Calibri" panose="020F0502020204030204" pitchFamily="34" charset="0"/>
                        </a:rPr>
                        <a:t>Admin Verification of Employmnt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Admin Verification of Employment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15522">
                <a:tc>
                  <a:txBody>
                    <a:bodyPr/>
                    <a:lstStyle/>
                    <a:p>
                      <a:pPr algn="l" rtl="0" fontAlgn="b"/>
                      <a:r>
                        <a:rPr lang="en-US" sz="1200" b="0" i="0" u="none" strike="noStrike">
                          <a:solidFill>
                            <a:schemeClr val="tx1"/>
                          </a:solidFill>
                          <a:effectLst/>
                          <a:latin typeface="Calibri" panose="020F0502020204030204" pitchFamily="34" charset="0"/>
                        </a:rPr>
                        <a:t>Emergency Contact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Emergency Contact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368230">
                <a:tc>
                  <a:txBody>
                    <a:bodyPr/>
                    <a:lstStyle/>
                    <a:p>
                      <a:pPr algn="l" rtl="0" fontAlgn="b"/>
                      <a:r>
                        <a:rPr lang="en-US" sz="1200" b="0" i="0" u="none" strike="noStrike">
                          <a:solidFill>
                            <a:schemeClr val="tx1"/>
                          </a:solidFill>
                          <a:effectLst/>
                          <a:latin typeface="Calibri" panose="020F0502020204030204" pitchFamily="34" charset="0"/>
                        </a:rPr>
                        <a:t>Gender Identity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Gender Identity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504631">
                <a:tc>
                  <a:txBody>
                    <a:bodyPr/>
                    <a:lstStyle/>
                    <a:p>
                      <a:pPr algn="l" rtl="0" fontAlgn="b"/>
                      <a:r>
                        <a:rPr lang="en-US" sz="1200" b="0" i="0" u="none" strike="noStrike">
                          <a:solidFill>
                            <a:schemeClr val="tx1"/>
                          </a:solidFill>
                          <a:effectLst/>
                          <a:latin typeface="Calibri" panose="020F0502020204030204" pitchFamily="34" charset="0"/>
                        </a:rPr>
                        <a:t>Identification Data</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Identification Data</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504631">
                <a:tc>
                  <a:txBody>
                    <a:bodyPr/>
                    <a:lstStyle/>
                    <a:p>
                      <a:pPr algn="l" rtl="0" fontAlgn="b"/>
                      <a:r>
                        <a:rPr lang="en-US" sz="1200" b="0" i="0" u="none" strike="noStrike">
                          <a:solidFill>
                            <a:schemeClr val="tx1"/>
                          </a:solidFill>
                          <a:effectLst/>
                          <a:latin typeface="Calibri" panose="020F0502020204030204" pitchFamily="34" charset="0"/>
                        </a:rPr>
                        <a:t>Job Data</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Job Data Related &gt; Job Data</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rgbClr val="FF0000"/>
                          </a:solidFill>
                          <a:effectLst/>
                          <a:latin typeface="Calibri" panose="020F0502020204030204" pitchFamily="34" charset="0"/>
                        </a:rPr>
                        <a:t>Both</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5882319"/>
                  </a:ext>
                </a:extLst>
              </a:tr>
              <a:tr h="515522">
                <a:tc>
                  <a:txBody>
                    <a:bodyPr/>
                    <a:lstStyle/>
                    <a:p>
                      <a:pPr algn="l" rtl="0" fontAlgn="b"/>
                      <a:r>
                        <a:rPr lang="en-US" sz="1200" b="0" i="0" u="none" strike="noStrike">
                          <a:solidFill>
                            <a:schemeClr val="tx1"/>
                          </a:solidFill>
                          <a:effectLst/>
                          <a:latin typeface="Calibri" panose="020F0502020204030204" pitchFamily="34" charset="0"/>
                        </a:rPr>
                        <a:t>Maintain POI Relationship</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Person of Interest &gt; Maintain POI Relationship</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22881667"/>
                  </a:ext>
                </a:extLst>
              </a:tr>
              <a:tr h="368230">
                <a:tc>
                  <a:txBody>
                    <a:bodyPr/>
                    <a:lstStyle/>
                    <a:p>
                      <a:pPr algn="l" rtl="0" fontAlgn="b"/>
                      <a:r>
                        <a:rPr lang="en-US" sz="1200" b="0" i="0" u="none" strike="noStrike">
                          <a:solidFill>
                            <a:schemeClr val="tx1"/>
                          </a:solidFill>
                          <a:effectLst/>
                          <a:latin typeface="Calibri" panose="020F0502020204030204" pitchFamily="34" charset="0"/>
                        </a:rPr>
                        <a:t>Maintain Teleworkers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Job Data Related &gt; Maintain Teleworkers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58568564"/>
                  </a:ext>
                </a:extLst>
              </a:tr>
              <a:tr h="368230">
                <a:tc>
                  <a:txBody>
                    <a:bodyPr/>
                    <a:lstStyle/>
                    <a:p>
                      <a:pPr algn="l" rtl="0" fontAlgn="b"/>
                      <a:r>
                        <a:rPr lang="en-US" sz="1200" b="0" i="0" u="none" strike="noStrike">
                          <a:solidFill>
                            <a:schemeClr val="tx1"/>
                          </a:solidFill>
                          <a:effectLst/>
                          <a:latin typeface="Calibri" panose="020F0502020204030204" pitchFamily="34" charset="0"/>
                        </a:rPr>
                        <a:t>Modify a Person</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Modify a Person</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rgbClr val="FF0000"/>
                          </a:solidFill>
                          <a:effectLst/>
                          <a:latin typeface="Calibri" panose="020F0502020204030204" pitchFamily="34" charset="0"/>
                        </a:rPr>
                        <a:t>Both</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53802084"/>
                  </a:ext>
                </a:extLst>
              </a:tr>
              <a:tr h="368230">
                <a:tc>
                  <a:txBody>
                    <a:bodyPr/>
                    <a:lstStyle/>
                    <a:p>
                      <a:pPr algn="l" rtl="0" fontAlgn="b"/>
                      <a:r>
                        <a:rPr lang="en-US" sz="1200" b="0" i="0" u="none" strike="noStrike">
                          <a:solidFill>
                            <a:schemeClr val="tx1"/>
                          </a:solidFill>
                          <a:effectLst/>
                          <a:latin typeface="Calibri" panose="020F0502020204030204" pitchFamily="34" charset="0"/>
                        </a:rPr>
                        <a:t>PayPath Actions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a:t>
                      </a:r>
                      <a:r>
                        <a:rPr lang="en-US" sz="1200" b="0" i="0" u="none" strike="noStrike" dirty="0" err="1">
                          <a:solidFill>
                            <a:schemeClr val="tx1"/>
                          </a:solidFill>
                          <a:effectLst/>
                          <a:latin typeface="Calibri" panose="020F0502020204030204" pitchFamily="34" charset="0"/>
                        </a:rPr>
                        <a:t>PayPath</a:t>
                      </a:r>
                      <a:r>
                        <a:rPr lang="en-US" sz="1200" b="0" i="0" u="none" strike="noStrike" dirty="0">
                          <a:solidFill>
                            <a:schemeClr val="tx1"/>
                          </a:solidFill>
                          <a:effectLst/>
                          <a:latin typeface="Calibri" panose="020F0502020204030204" pitchFamily="34" charset="0"/>
                        </a:rPr>
                        <a:t> &amp; Additional Pay &gt; </a:t>
                      </a:r>
                      <a:r>
                        <a:rPr lang="en-US" sz="1200" b="0" i="0" u="none" strike="noStrike" dirty="0" err="1">
                          <a:solidFill>
                            <a:schemeClr val="tx1"/>
                          </a:solidFill>
                          <a:effectLst/>
                          <a:latin typeface="Calibri" panose="020F0502020204030204" pitchFamily="34" charset="0"/>
                        </a:rPr>
                        <a:t>PayPath</a:t>
                      </a:r>
                      <a:r>
                        <a:rPr lang="en-US" sz="1200" b="0" i="0" u="none" strike="noStrike" dirty="0">
                          <a:solidFill>
                            <a:schemeClr val="tx1"/>
                          </a:solidFill>
                          <a:effectLst/>
                          <a:latin typeface="Calibri" panose="020F0502020204030204" pitchFamily="34" charset="0"/>
                        </a:rPr>
                        <a:t> Actions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40998586"/>
                  </a:ext>
                </a:extLst>
              </a:tr>
            </a:tbl>
          </a:graphicData>
        </a:graphic>
      </p:graphicFrame>
    </p:spTree>
    <p:custDataLst>
      <p:tags r:id="rId1"/>
    </p:custDataLst>
    <p:extLst>
      <p:ext uri="{BB962C8B-B14F-4D97-AF65-F5344CB8AC3E}">
        <p14:creationId xmlns:p14="http://schemas.microsoft.com/office/powerpoint/2010/main" val="359606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28494" y="514859"/>
          <a:ext cx="11358563" cy="5736639"/>
        </p:xfrm>
        <a:graphic>
          <a:graphicData uri="http://schemas.openxmlformats.org/drawingml/2006/table">
            <a:tbl>
              <a:tblPr>
                <a:tableStyleId>{E8034E78-7F5D-4C2E-B375-FC64B27BC917}</a:tableStyleId>
              </a:tblPr>
              <a:tblGrid>
                <a:gridCol w="2314575">
                  <a:extLst>
                    <a:ext uri="{9D8B030D-6E8A-4147-A177-3AD203B41FA5}">
                      <a16:colId xmlns:a16="http://schemas.microsoft.com/office/drawing/2014/main" val="513921669"/>
                    </a:ext>
                  </a:extLst>
                </a:gridCol>
                <a:gridCol w="7588469">
                  <a:extLst>
                    <a:ext uri="{9D8B030D-6E8A-4147-A177-3AD203B41FA5}">
                      <a16:colId xmlns:a16="http://schemas.microsoft.com/office/drawing/2014/main" val="351925505"/>
                    </a:ext>
                  </a:extLst>
                </a:gridCol>
                <a:gridCol w="1455519">
                  <a:extLst>
                    <a:ext uri="{9D8B030D-6E8A-4147-A177-3AD203B41FA5}">
                      <a16:colId xmlns:a16="http://schemas.microsoft.com/office/drawing/2014/main" val="1139586802"/>
                    </a:ext>
                  </a:extLst>
                </a:gridCol>
              </a:tblGrid>
              <a:tr h="51552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515522">
                <a:tc>
                  <a:txBody>
                    <a:bodyPr/>
                    <a:lstStyle/>
                    <a:p>
                      <a:pPr algn="l" rtl="0" fontAlgn="b"/>
                      <a:r>
                        <a:rPr lang="en-US" sz="1200" b="0" i="0" u="none" strike="noStrike" dirty="0">
                          <a:solidFill>
                            <a:schemeClr val="tx1"/>
                          </a:solidFill>
                          <a:effectLst/>
                          <a:latin typeface="Calibri" panose="020F0502020204030204" pitchFamily="34" charset="0"/>
                        </a:rPr>
                        <a:t>Person Checklist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Person Checklist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15522">
                <a:tc>
                  <a:txBody>
                    <a:bodyPr/>
                    <a:lstStyle/>
                    <a:p>
                      <a:pPr algn="l" rtl="0" fontAlgn="b"/>
                      <a:r>
                        <a:rPr lang="en-US" sz="1200" b="0" i="0" u="none" strike="noStrike" dirty="0">
                          <a:solidFill>
                            <a:schemeClr val="tx1"/>
                          </a:solidFill>
                          <a:effectLst/>
                          <a:latin typeface="Calibri" panose="020F0502020204030204" pitchFamily="34" charset="0"/>
                        </a:rPr>
                        <a:t>Person of Interest - Add</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Person of Interest &gt; Person of Interest - Add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15522">
                <a:tc>
                  <a:txBody>
                    <a:bodyPr/>
                    <a:lstStyle/>
                    <a:p>
                      <a:pPr algn="l" rtl="0" fontAlgn="b"/>
                      <a:r>
                        <a:rPr lang="en-US" sz="1200" b="0" i="0" u="none" strike="noStrike">
                          <a:solidFill>
                            <a:schemeClr val="tx1"/>
                          </a:solidFill>
                          <a:effectLst/>
                          <a:latin typeface="Calibri" panose="020F0502020204030204" pitchFamily="34" charset="0"/>
                        </a:rPr>
                        <a:t>Person Organizational Summary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Person Organizational Summary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368230">
                <a:tc>
                  <a:txBody>
                    <a:bodyPr/>
                    <a:lstStyle/>
                    <a:p>
                      <a:pPr algn="l" rtl="0" fontAlgn="b"/>
                      <a:r>
                        <a:rPr lang="en-US" sz="1200" b="0" i="0" u="none" strike="noStrike">
                          <a:solidFill>
                            <a:schemeClr val="tx1"/>
                          </a:solidFill>
                          <a:effectLst/>
                          <a:latin typeface="Calibri" panose="020F0502020204030204" pitchFamily="34" charset="0"/>
                        </a:rPr>
                        <a:t>Person Profiles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Personal Data Related &gt; Person Profiles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504631">
                <a:tc>
                  <a:txBody>
                    <a:bodyPr/>
                    <a:lstStyle/>
                    <a:p>
                      <a:pPr algn="l" rtl="0" fontAlgn="b"/>
                      <a:r>
                        <a:rPr lang="en-US" sz="1200" b="0" i="0" u="none" strike="noStrike">
                          <a:solidFill>
                            <a:schemeClr val="tx1"/>
                          </a:solidFill>
                          <a:effectLst/>
                          <a:latin typeface="Calibri" panose="020F0502020204030204" pitchFamily="34" charset="0"/>
                        </a:rPr>
                        <a:t>Search for People (Search/Match)</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Search for People (Search/Match)</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1" i="0" u="none" strike="noStrike" dirty="0">
                          <a:solidFill>
                            <a:schemeClr val="tx1"/>
                          </a:solidFill>
                          <a:effectLst/>
                          <a:latin typeface="Calibri" panose="020F0502020204030204" pitchFamily="34" charset="0"/>
                        </a:rPr>
                        <a:t>Legal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504631">
                <a:tc>
                  <a:txBody>
                    <a:bodyPr/>
                    <a:lstStyle/>
                    <a:p>
                      <a:pPr algn="l" rtl="0" fontAlgn="b"/>
                      <a:r>
                        <a:rPr lang="en-US" sz="1200" b="0" i="0" u="none" strike="noStrike">
                          <a:solidFill>
                            <a:schemeClr val="tx1"/>
                          </a:solidFill>
                          <a:effectLst/>
                          <a:latin typeface="Calibri" panose="020F0502020204030204" pitchFamily="34" charset="0"/>
                        </a:rPr>
                        <a:t>Security Clearance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Personal Data Related &gt; Security Clearance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5882319"/>
                  </a:ext>
                </a:extLst>
              </a:tr>
              <a:tr h="515522">
                <a:tc>
                  <a:txBody>
                    <a:bodyPr/>
                    <a:lstStyle/>
                    <a:p>
                      <a:pPr algn="l" rtl="0" fontAlgn="b"/>
                      <a:r>
                        <a:rPr lang="en-US" sz="1200" b="0" i="0" u="none" strike="noStrike">
                          <a:solidFill>
                            <a:schemeClr val="tx1"/>
                          </a:solidFill>
                          <a:effectLst/>
                          <a:latin typeface="Calibri" panose="020F0502020204030204" pitchFamily="34" charset="0"/>
                        </a:rPr>
                        <a:t>Smart HR Transaction Status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Template Based Hire &gt; Smart HR Transaction Status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22881667"/>
                  </a:ext>
                </a:extLst>
              </a:tr>
              <a:tr h="368230">
                <a:tc>
                  <a:txBody>
                    <a:bodyPr/>
                    <a:lstStyle/>
                    <a:p>
                      <a:pPr algn="l" rtl="0" fontAlgn="b"/>
                      <a:r>
                        <a:rPr lang="en-US" sz="1200" b="0" i="0" u="none" strike="noStrike">
                          <a:solidFill>
                            <a:schemeClr val="tx1"/>
                          </a:solidFill>
                          <a:effectLst/>
                          <a:latin typeface="Calibri" panose="020F0502020204030204" pitchFamily="34" charset="0"/>
                        </a:rPr>
                        <a:t>SS Smart HR Transactions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Template Based Hire &gt; SS Smart HR Transactions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58568564"/>
                  </a:ext>
                </a:extLst>
              </a:tr>
              <a:tr h="368230">
                <a:tc>
                  <a:txBody>
                    <a:bodyPr/>
                    <a:lstStyle/>
                    <a:p>
                      <a:pPr algn="l" rtl="0" fontAlgn="b"/>
                      <a:r>
                        <a:rPr lang="en-US" sz="1200" b="0" i="0" u="none" strike="noStrike">
                          <a:solidFill>
                            <a:schemeClr val="tx1"/>
                          </a:solidFill>
                          <a:effectLst/>
                          <a:latin typeface="Calibri" panose="020F0502020204030204" pitchFamily="34" charset="0"/>
                        </a:rPr>
                        <a:t>Transaction Status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Template Based Hire &gt; Transaction Status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53802084"/>
                  </a:ext>
                </a:extLst>
              </a:tr>
              <a:tr h="368230">
                <a:tc>
                  <a:txBody>
                    <a:bodyPr/>
                    <a:lstStyle/>
                    <a:p>
                      <a:pPr algn="l" rtl="0" fontAlgn="b"/>
                      <a:r>
                        <a:rPr lang="en-US" sz="1200" b="0" i="0" u="none" strike="noStrike">
                          <a:solidFill>
                            <a:schemeClr val="tx1"/>
                          </a:solidFill>
                          <a:effectLst/>
                          <a:latin typeface="Calibri" panose="020F0502020204030204" pitchFamily="34" charset="0"/>
                        </a:rPr>
                        <a:t>UC Employee Experience Admin</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Experience Based Pay &gt; Enter Experience Folder &gt; UC Employee Experience Admin</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40998586"/>
                  </a:ext>
                </a:extLst>
              </a:tr>
            </a:tbl>
          </a:graphicData>
        </a:graphic>
      </p:graphicFrame>
    </p:spTree>
    <p:custDataLst>
      <p:tags r:id="rId1"/>
    </p:custDataLst>
    <p:extLst>
      <p:ext uri="{BB962C8B-B14F-4D97-AF65-F5344CB8AC3E}">
        <p14:creationId xmlns:p14="http://schemas.microsoft.com/office/powerpoint/2010/main" val="2326891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428494" y="648674"/>
          <a:ext cx="11358563" cy="3655746"/>
        </p:xfrm>
        <a:graphic>
          <a:graphicData uri="http://schemas.openxmlformats.org/drawingml/2006/table">
            <a:tbl>
              <a:tblPr>
                <a:tableStyleId>{E8034E78-7F5D-4C2E-B375-FC64B27BC917}</a:tableStyleId>
              </a:tblPr>
              <a:tblGrid>
                <a:gridCol w="2314575">
                  <a:extLst>
                    <a:ext uri="{9D8B030D-6E8A-4147-A177-3AD203B41FA5}">
                      <a16:colId xmlns:a16="http://schemas.microsoft.com/office/drawing/2014/main" val="513921669"/>
                    </a:ext>
                  </a:extLst>
                </a:gridCol>
                <a:gridCol w="7588469">
                  <a:extLst>
                    <a:ext uri="{9D8B030D-6E8A-4147-A177-3AD203B41FA5}">
                      <a16:colId xmlns:a16="http://schemas.microsoft.com/office/drawing/2014/main" val="351925505"/>
                    </a:ext>
                  </a:extLst>
                </a:gridCol>
                <a:gridCol w="1455519">
                  <a:extLst>
                    <a:ext uri="{9D8B030D-6E8A-4147-A177-3AD203B41FA5}">
                      <a16:colId xmlns:a16="http://schemas.microsoft.com/office/drawing/2014/main" val="1139586802"/>
                    </a:ext>
                  </a:extLst>
                </a:gridCol>
              </a:tblGrid>
              <a:tr h="51552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515522">
                <a:tc>
                  <a:txBody>
                    <a:bodyPr/>
                    <a:lstStyle/>
                    <a:p>
                      <a:pPr algn="l" rtl="0" fontAlgn="b"/>
                      <a:r>
                        <a:rPr lang="en-US" sz="1200" b="0" i="0" u="none" strike="noStrike" dirty="0">
                          <a:solidFill>
                            <a:schemeClr val="tx1"/>
                          </a:solidFill>
                          <a:effectLst/>
                          <a:latin typeface="Calibri" panose="020F0502020204030204" pitchFamily="34" charset="0"/>
                        </a:rPr>
                        <a:t>UC Employee Experience Page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Experience Based Pay &gt; Enter Experience Folder &gt; UC Employee Experience Page</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10643378"/>
                  </a:ext>
                </a:extLst>
              </a:tr>
              <a:tr h="515522">
                <a:tc>
                  <a:txBody>
                    <a:bodyPr/>
                    <a:lstStyle/>
                    <a:p>
                      <a:pPr algn="l" rtl="0" fontAlgn="b"/>
                      <a:r>
                        <a:rPr lang="en-US" sz="1200" b="0" i="0" u="none" strike="noStrike">
                          <a:solidFill>
                            <a:schemeClr val="tx1"/>
                          </a:solidFill>
                          <a:effectLst/>
                          <a:latin typeface="Calibri" panose="020F0502020204030204" pitchFamily="34" charset="0"/>
                        </a:rPr>
                        <a:t>UC Employee Review</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Job Data Related &gt; UC Employee Review</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515522">
                <a:tc>
                  <a:txBody>
                    <a:bodyPr/>
                    <a:lstStyle/>
                    <a:p>
                      <a:pPr algn="l" rtl="0" fontAlgn="b"/>
                      <a:r>
                        <a:rPr lang="en-US" sz="1200" b="0" i="0" u="none" strike="noStrike">
                          <a:solidFill>
                            <a:schemeClr val="tx1"/>
                          </a:solidFill>
                          <a:effectLst/>
                          <a:latin typeface="Calibri" panose="020F0502020204030204" pitchFamily="34" charset="0"/>
                        </a:rPr>
                        <a:t>UC External System IDs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Personal Data Related &gt; UC External System IDs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368230">
                <a:tc>
                  <a:txBody>
                    <a:bodyPr/>
                    <a:lstStyle/>
                    <a:p>
                      <a:pPr algn="l" rtl="0" fontAlgn="b"/>
                      <a:r>
                        <a:rPr lang="en-US" sz="1200" b="0" i="0" u="none" strike="noStrike">
                          <a:solidFill>
                            <a:schemeClr val="tx1"/>
                          </a:solidFill>
                          <a:effectLst/>
                          <a:latin typeface="Calibri" panose="020F0502020204030204" pitchFamily="34" charset="0"/>
                        </a:rPr>
                        <a:t>UC Patent Inquiry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Personal Data Related &gt; UC Patent Inquiry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504631">
                <a:tc>
                  <a:txBody>
                    <a:bodyPr/>
                    <a:lstStyle/>
                    <a:p>
                      <a:pPr algn="l" rtl="0" fontAlgn="b"/>
                      <a:r>
                        <a:rPr lang="en-US" sz="1200" b="0" i="0" u="none" strike="noStrike">
                          <a:solidFill>
                            <a:schemeClr val="tx1"/>
                          </a:solidFill>
                          <a:effectLst/>
                          <a:latin typeface="Calibri" panose="020F0502020204030204" pitchFamily="34" charset="0"/>
                        </a:rPr>
                        <a:t>Update Contract Pay NA</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HR Tasks &gt; Contract Pay &gt; Update Contract Pay NA</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504631">
                <a:tc>
                  <a:txBody>
                    <a:bodyPr/>
                    <a:lstStyle/>
                    <a:p>
                      <a:pPr algn="l" rtl="0" fontAlgn="b"/>
                      <a:r>
                        <a:rPr lang="en-US" sz="1200" b="0" i="0" u="none" strike="noStrike">
                          <a:solidFill>
                            <a:schemeClr val="tx1"/>
                          </a:solidFill>
                          <a:effectLst/>
                          <a:latin typeface="Calibri" panose="020F0502020204030204" pitchFamily="34" charset="0"/>
                        </a:rPr>
                        <a:t>Workforce Job Summary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a:solidFill>
                            <a:schemeClr val="tx1"/>
                          </a:solidFill>
                          <a:effectLst/>
                          <a:latin typeface="Calibri" panose="020F0502020204030204" pitchFamily="34" charset="0"/>
                        </a:rPr>
                        <a:t>Main Menu &gt; PeopleSoft Homepage &gt; HR Tasks &gt; Job Data Related &gt; Workforce Job Summary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1" i="0" u="none" strike="noStrike" dirty="0">
                          <a:solidFill>
                            <a:srgbClr val="FF0000"/>
                          </a:solidFill>
                          <a:effectLst/>
                          <a:latin typeface="Calibri" panose="020F0502020204030204" pitchFamily="34" charset="0"/>
                        </a:rPr>
                        <a:t>Both</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369453851"/>
                  </a:ext>
                </a:extLst>
              </a:tr>
            </a:tbl>
          </a:graphicData>
        </a:graphic>
      </p:graphicFrame>
    </p:spTree>
    <p:custDataLst>
      <p:tags r:id="rId1"/>
    </p:custDataLst>
    <p:extLst>
      <p:ext uri="{BB962C8B-B14F-4D97-AF65-F5344CB8AC3E}">
        <p14:creationId xmlns:p14="http://schemas.microsoft.com/office/powerpoint/2010/main" val="2763865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General Ledger Pages</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General Ledger Administration Homepage</a:t>
            </a:r>
          </a:p>
          <a:p>
            <a:endParaRPr lang="en-US" dirty="0"/>
          </a:p>
        </p:txBody>
      </p:sp>
      <p:sp>
        <p:nvSpPr>
          <p:cNvPr id="2" name="Slide Number Placeholder 1">
            <a:extLst>
              <a:ext uri="{FF2B5EF4-FFF2-40B4-BE49-F238E27FC236}">
                <a16:creationId xmlns:a16="http://schemas.microsoft.com/office/drawing/2014/main" id="{98F67AE3-FEB1-4B74-67A1-B6A1C1449CAC}"/>
              </a:ext>
            </a:extLst>
          </p:cNvPr>
          <p:cNvSpPr>
            <a:spLocks noGrp="1"/>
          </p:cNvSpPr>
          <p:nvPr>
            <p:ph type="sldNum" sz="quarter" idx="12"/>
          </p:nvPr>
        </p:nvSpPr>
        <p:spPr/>
        <p:txBody>
          <a:bodyPr/>
          <a:lstStyle/>
          <a:p>
            <a:endParaRPr lang="en-US" dirty="0"/>
          </a:p>
        </p:txBody>
      </p:sp>
    </p:spTree>
    <p:custDataLst>
      <p:tags r:id="rId1"/>
    </p:custDataLst>
    <p:extLst>
      <p:ext uri="{BB962C8B-B14F-4D97-AF65-F5344CB8AC3E}">
        <p14:creationId xmlns:p14="http://schemas.microsoft.com/office/powerpoint/2010/main" val="44351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259818" y="355107"/>
          <a:ext cx="11627381" cy="5513338"/>
        </p:xfrm>
        <a:graphic>
          <a:graphicData uri="http://schemas.openxmlformats.org/drawingml/2006/table">
            <a:tbl>
              <a:tblPr>
                <a:tableStyleId>{E8034E78-7F5D-4C2E-B375-FC64B27BC917}</a:tableStyleId>
              </a:tblPr>
              <a:tblGrid>
                <a:gridCol w="2369353">
                  <a:extLst>
                    <a:ext uri="{9D8B030D-6E8A-4147-A177-3AD203B41FA5}">
                      <a16:colId xmlns:a16="http://schemas.microsoft.com/office/drawing/2014/main" val="513921669"/>
                    </a:ext>
                  </a:extLst>
                </a:gridCol>
                <a:gridCol w="7768062">
                  <a:extLst>
                    <a:ext uri="{9D8B030D-6E8A-4147-A177-3AD203B41FA5}">
                      <a16:colId xmlns:a16="http://schemas.microsoft.com/office/drawing/2014/main" val="351925505"/>
                    </a:ext>
                  </a:extLst>
                </a:gridCol>
                <a:gridCol w="1489966">
                  <a:extLst>
                    <a:ext uri="{9D8B030D-6E8A-4147-A177-3AD203B41FA5}">
                      <a16:colId xmlns:a16="http://schemas.microsoft.com/office/drawing/2014/main" val="1139586802"/>
                    </a:ext>
                  </a:extLst>
                </a:gridCol>
              </a:tblGrid>
              <a:tr h="65543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809651">
                <a:tc>
                  <a:txBody>
                    <a:bodyPr/>
                    <a:lstStyle/>
                    <a:p>
                      <a:pPr algn="l" rtl="0" fontAlgn="b"/>
                      <a:r>
                        <a:rPr lang="en-US" sz="1200" b="0" i="0" u="none" strike="noStrike" dirty="0">
                          <a:solidFill>
                            <a:schemeClr val="tx1"/>
                          </a:solidFill>
                          <a:effectLst/>
                          <a:latin typeface="Calibri" panose="020F0502020204030204" pitchFamily="34" charset="0"/>
                        </a:rPr>
                        <a:t>Funding Entry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General Ledger Administration Homepage &gt; General Ledger Tasks &gt; Funding &gt; Funding Entry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809651">
                <a:tc>
                  <a:txBody>
                    <a:bodyPr/>
                    <a:lstStyle/>
                    <a:p>
                      <a:pPr algn="l" rtl="0" fontAlgn="b"/>
                      <a:r>
                        <a:rPr lang="en-US" sz="1200" b="0" i="0" u="none" strike="noStrike" dirty="0">
                          <a:solidFill>
                            <a:schemeClr val="tx1"/>
                          </a:solidFill>
                          <a:effectLst/>
                          <a:latin typeface="Calibri" panose="020F0502020204030204" pitchFamily="34" charset="0"/>
                        </a:rPr>
                        <a:t>Funding Entry Inquiry</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General Ledger Administration Homepage &gt; General Ledger Tasks &gt; Funding &gt; Funding Entry Inquiry</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809651">
                <a:tc>
                  <a:txBody>
                    <a:bodyPr/>
                    <a:lstStyle/>
                    <a:p>
                      <a:pPr algn="l" rtl="0" fontAlgn="b"/>
                      <a:r>
                        <a:rPr lang="en-US" sz="1200" b="0" i="0" u="none" strike="noStrike">
                          <a:solidFill>
                            <a:schemeClr val="tx1"/>
                          </a:solidFill>
                          <a:effectLst/>
                          <a:latin typeface="Calibri" panose="020F0502020204030204" pitchFamily="34" charset="0"/>
                        </a:rPr>
                        <a:t>Process Direct Retro</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General Ledger Administration Homepage &gt; General Ledger Tasks &gt; Direct Retro &gt; Process Direct Retro</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809651">
                <a:tc>
                  <a:txBody>
                    <a:bodyPr/>
                    <a:lstStyle/>
                    <a:p>
                      <a:pPr algn="l" rtl="0" fontAlgn="b"/>
                      <a:r>
                        <a:rPr lang="en-US" sz="1200" b="0" i="0" u="none" strike="noStrike" dirty="0">
                          <a:solidFill>
                            <a:schemeClr val="tx1"/>
                          </a:solidFill>
                          <a:effectLst/>
                          <a:latin typeface="Calibri" panose="020F0502020204030204" pitchFamily="34" charset="0"/>
                        </a:rPr>
                        <a:t>Review Retro Distribution</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General Ledger Administration Homepage &gt; General Ledger Tasks &gt; Direct Retro &gt; Review Retro Distribution</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809651">
                <a:tc>
                  <a:txBody>
                    <a:bodyPr/>
                    <a:lstStyle/>
                    <a:p>
                      <a:pPr algn="l" rtl="0" fontAlgn="b"/>
                      <a:r>
                        <a:rPr lang="en-US" sz="1200" b="0" i="0" u="none" strike="noStrike" dirty="0">
                          <a:solidFill>
                            <a:schemeClr val="tx1"/>
                          </a:solidFill>
                          <a:effectLst/>
                          <a:latin typeface="Calibri" panose="020F0502020204030204" pitchFamily="34" charset="0"/>
                        </a:rPr>
                        <a:t>Process Benefits Cost Transfer</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General Ledger Administration Homepage &gt; General Ledger Tasks &gt; Benefits Cost Transfer &gt; Process Benefit Cost Transfer</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6969331"/>
                  </a:ext>
                </a:extLst>
              </a:tr>
              <a:tr h="809651">
                <a:tc>
                  <a:txBody>
                    <a:bodyPr/>
                    <a:lstStyle/>
                    <a:p>
                      <a:pPr algn="l" rtl="0" fontAlgn="b"/>
                      <a:r>
                        <a:rPr lang="en-US" sz="1200" b="0" i="0" u="none" strike="noStrike">
                          <a:solidFill>
                            <a:schemeClr val="tx1"/>
                          </a:solidFill>
                          <a:effectLst/>
                          <a:latin typeface="Calibri" panose="020F0502020204030204" pitchFamily="34" charset="0"/>
                        </a:rPr>
                        <a:t>Review Benefits Cost Transfer</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Main Menu &gt; PeopleSoft Homepage &gt; General Ledger Administration Homepage &gt; General Ledger Tasks &gt; Benefits Cost Transfer &gt; Review Benefit Cost Transfer</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05461474"/>
                  </a:ext>
                </a:extLst>
              </a:tr>
            </a:tbl>
          </a:graphicData>
        </a:graphic>
      </p:graphicFrame>
    </p:spTree>
    <p:custDataLst>
      <p:tags r:id="rId1"/>
    </p:custDataLst>
    <p:extLst>
      <p:ext uri="{BB962C8B-B14F-4D97-AF65-F5344CB8AC3E}">
        <p14:creationId xmlns:p14="http://schemas.microsoft.com/office/powerpoint/2010/main" val="711061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a:t>TAM</a:t>
            </a:r>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Recruiting Administration Homepage </a:t>
            </a:r>
          </a:p>
          <a:p>
            <a:endParaRPr lang="en-US" dirty="0"/>
          </a:p>
        </p:txBody>
      </p:sp>
    </p:spTree>
    <p:custDataLst>
      <p:tags r:id="rId1"/>
    </p:custDataLst>
    <p:extLst>
      <p:ext uri="{BB962C8B-B14F-4D97-AF65-F5344CB8AC3E}">
        <p14:creationId xmlns:p14="http://schemas.microsoft.com/office/powerpoint/2010/main" val="12903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259818" y="355107"/>
          <a:ext cx="11417219" cy="5513338"/>
        </p:xfrm>
        <a:graphic>
          <a:graphicData uri="http://schemas.openxmlformats.org/drawingml/2006/table">
            <a:tbl>
              <a:tblPr>
                <a:tableStyleId>{E8034E78-7F5D-4C2E-B375-FC64B27BC917}</a:tableStyleId>
              </a:tblPr>
              <a:tblGrid>
                <a:gridCol w="2159191">
                  <a:extLst>
                    <a:ext uri="{9D8B030D-6E8A-4147-A177-3AD203B41FA5}">
                      <a16:colId xmlns:a16="http://schemas.microsoft.com/office/drawing/2014/main" val="513921669"/>
                    </a:ext>
                  </a:extLst>
                </a:gridCol>
                <a:gridCol w="7768062">
                  <a:extLst>
                    <a:ext uri="{9D8B030D-6E8A-4147-A177-3AD203B41FA5}">
                      <a16:colId xmlns:a16="http://schemas.microsoft.com/office/drawing/2014/main" val="351925505"/>
                    </a:ext>
                  </a:extLst>
                </a:gridCol>
                <a:gridCol w="1489966">
                  <a:extLst>
                    <a:ext uri="{9D8B030D-6E8A-4147-A177-3AD203B41FA5}">
                      <a16:colId xmlns:a16="http://schemas.microsoft.com/office/drawing/2014/main" val="1139586802"/>
                    </a:ext>
                  </a:extLst>
                </a:gridCol>
              </a:tblGrid>
              <a:tr h="65543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809651">
                <a:tc>
                  <a:txBody>
                    <a:bodyPr/>
                    <a:lstStyle/>
                    <a:p>
                      <a:pPr algn="l" rtl="0" fontAlgn="b"/>
                      <a:r>
                        <a:rPr lang="en-US" sz="1200" b="0" i="0" u="none" strike="noStrike" dirty="0">
                          <a:solidFill>
                            <a:schemeClr val="tx1"/>
                          </a:solidFill>
                          <a:effectLst/>
                          <a:latin typeface="Calibri" panose="020F0502020204030204" pitchFamily="34" charset="0"/>
                        </a:rPr>
                        <a:t>Administer Referrals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Administration &gt; Employee Referrals &gt; Administer Referrals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809651">
                <a:tc>
                  <a:txBody>
                    <a:bodyPr/>
                    <a:lstStyle/>
                    <a:p>
                      <a:pPr algn="l" fontAlgn="b"/>
                      <a:r>
                        <a:rPr lang="en-US" sz="1200" b="0" i="0" u="none" strike="noStrike" dirty="0">
                          <a:solidFill>
                            <a:srgbClr val="000000"/>
                          </a:solidFill>
                          <a:effectLst/>
                          <a:latin typeface="Calibri"/>
                        </a:rPr>
                        <a:t>Applicant Data</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a:rPr>
                        <a:t>Main Menu &gt; PeopleSoft Homepage &gt; Recruiting Administration Homepage &gt; Recruiting Activities &gt; Search </a:t>
                      </a:r>
                      <a:r>
                        <a:rPr lang="en-US" sz="1200" b="0" i="0" u="none" strike="noStrike" dirty="0">
                          <a:solidFill>
                            <a:srgbClr val="000000"/>
                          </a:solidFill>
                          <a:effectLst/>
                          <a:latin typeface="Calibri"/>
                        </a:rPr>
                        <a:t>Applicants &gt; Click on applicant &gt; Applicant Data tab</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809651">
                <a:tc>
                  <a:txBody>
                    <a:bodyPr/>
                    <a:lstStyle/>
                    <a:p>
                      <a:pPr algn="l" fontAlgn="b"/>
                      <a:r>
                        <a:rPr lang="en-US" sz="1200" b="0" i="0" u="none" strike="noStrike" dirty="0">
                          <a:solidFill>
                            <a:srgbClr val="000000"/>
                          </a:solidFill>
                          <a:effectLst/>
                          <a:latin typeface="Calibri" panose="020F0502020204030204" pitchFamily="34" charset="0"/>
                        </a:rPr>
                        <a:t>Applicant Lists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a:t>
                      </a:r>
                      <a:r>
                        <a:rPr lang="en-US" sz="1200" b="0" i="0" u="none" strike="noStrike" dirty="0">
                          <a:solidFill>
                            <a:srgbClr val="000000"/>
                          </a:solidFill>
                          <a:effectLst/>
                          <a:latin typeface="Calibri" panose="020F0502020204030204" pitchFamily="34" charset="0"/>
                        </a:rPr>
                        <a:t>Applicant Lists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809651">
                <a:tc>
                  <a:txBody>
                    <a:bodyPr/>
                    <a:lstStyle/>
                    <a:p>
                      <a:pPr algn="l" fontAlgn="b"/>
                      <a:r>
                        <a:rPr lang="en-US" sz="1200" b="0" i="0" u="none" strike="noStrike" dirty="0">
                          <a:solidFill>
                            <a:srgbClr val="000000"/>
                          </a:solidFill>
                          <a:effectLst/>
                          <a:latin typeface="Calibri" panose="020F0502020204030204" pitchFamily="34" charset="0"/>
                        </a:rPr>
                        <a:t>Browse Applicants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Browse &gt; Browse Applicants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809651">
                <a:tc>
                  <a:txBody>
                    <a:bodyPr/>
                    <a:lstStyle/>
                    <a:p>
                      <a:pPr algn="l" fontAlgn="b"/>
                      <a:r>
                        <a:rPr lang="en-US" sz="1200" b="0" i="0" u="none" strike="noStrike" dirty="0">
                          <a:solidFill>
                            <a:srgbClr val="000000"/>
                          </a:solidFill>
                          <a:effectLst/>
                          <a:latin typeface="Calibri" panose="020F0502020204030204" pitchFamily="34" charset="0"/>
                        </a:rPr>
                        <a:t>Browse Job Openings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Browse &gt; Browse </a:t>
                      </a:r>
                      <a:r>
                        <a:rPr lang="en-US" sz="1200" b="0" i="0" u="none" strike="noStrike" dirty="0">
                          <a:solidFill>
                            <a:srgbClr val="000000"/>
                          </a:solidFill>
                          <a:effectLst/>
                          <a:latin typeface="Calibri" panose="020F0502020204030204" pitchFamily="34" charset="0"/>
                        </a:rPr>
                        <a:t>Job Openings</a:t>
                      </a:r>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6969331"/>
                  </a:ext>
                </a:extLst>
              </a:tr>
              <a:tr h="809651">
                <a:tc>
                  <a:txBody>
                    <a:bodyPr/>
                    <a:lstStyle/>
                    <a:p>
                      <a:pPr algn="l" fontAlgn="b"/>
                      <a:r>
                        <a:rPr lang="en-US" sz="1200" b="0" i="0" u="none" strike="noStrike" dirty="0">
                          <a:solidFill>
                            <a:srgbClr val="000000"/>
                          </a:solidFill>
                          <a:effectLst/>
                          <a:latin typeface="Calibri" panose="020F0502020204030204" pitchFamily="34" charset="0"/>
                        </a:rPr>
                        <a:t>Create Applicant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Create &gt; Create Applicant</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Both</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05461474"/>
                  </a:ext>
                </a:extLst>
              </a:tr>
            </a:tbl>
          </a:graphicData>
        </a:graphic>
      </p:graphicFrame>
    </p:spTree>
    <p:custDataLst>
      <p:tags r:id="rId1"/>
    </p:custDataLst>
    <p:extLst>
      <p:ext uri="{BB962C8B-B14F-4D97-AF65-F5344CB8AC3E}">
        <p14:creationId xmlns:p14="http://schemas.microsoft.com/office/powerpoint/2010/main" val="712220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extLst>
              <p:ext uri="{D42A27DB-BD31-4B8C-83A1-F6EECF244321}">
                <p14:modId xmlns:p14="http://schemas.microsoft.com/office/powerpoint/2010/main" val="1421231833"/>
              </p:ext>
            </p:extLst>
          </p:nvPr>
        </p:nvGraphicFramePr>
        <p:xfrm>
          <a:off x="259818" y="355107"/>
          <a:ext cx="11417219" cy="5776072"/>
        </p:xfrm>
        <a:graphic>
          <a:graphicData uri="http://schemas.openxmlformats.org/drawingml/2006/table">
            <a:tbl>
              <a:tblPr>
                <a:tableStyleId>{E8034E78-7F5D-4C2E-B375-FC64B27BC917}</a:tableStyleId>
              </a:tblPr>
              <a:tblGrid>
                <a:gridCol w="2159191">
                  <a:extLst>
                    <a:ext uri="{9D8B030D-6E8A-4147-A177-3AD203B41FA5}">
                      <a16:colId xmlns:a16="http://schemas.microsoft.com/office/drawing/2014/main" val="513921669"/>
                    </a:ext>
                  </a:extLst>
                </a:gridCol>
                <a:gridCol w="7768062">
                  <a:extLst>
                    <a:ext uri="{9D8B030D-6E8A-4147-A177-3AD203B41FA5}">
                      <a16:colId xmlns:a16="http://schemas.microsoft.com/office/drawing/2014/main" val="351925505"/>
                    </a:ext>
                  </a:extLst>
                </a:gridCol>
                <a:gridCol w="1489966">
                  <a:extLst>
                    <a:ext uri="{9D8B030D-6E8A-4147-A177-3AD203B41FA5}">
                      <a16:colId xmlns:a16="http://schemas.microsoft.com/office/drawing/2014/main" val="1139586802"/>
                    </a:ext>
                  </a:extLst>
                </a:gridCol>
              </a:tblGrid>
              <a:tr h="65543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809651">
                <a:tc>
                  <a:txBody>
                    <a:bodyPr/>
                    <a:lstStyle/>
                    <a:p>
                      <a:pPr algn="l" fontAlgn="b"/>
                      <a:r>
                        <a:rPr lang="en-US" sz="1200" b="0" i="0" u="none" strike="noStrike" dirty="0">
                          <a:solidFill>
                            <a:srgbClr val="000000"/>
                          </a:solidFill>
                          <a:effectLst/>
                          <a:latin typeface="Calibri" panose="020F0502020204030204" pitchFamily="34" charset="0"/>
                        </a:rPr>
                        <a:t>Create Job Opening</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Create &gt; Create Job Opening</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809651">
                <a:tc>
                  <a:txBody>
                    <a:bodyPr/>
                    <a:lstStyle/>
                    <a:p>
                      <a:pPr algn="l" fontAlgn="b"/>
                      <a:r>
                        <a:rPr lang="en-US" sz="1200" b="0" i="0" u="none" strike="noStrike" dirty="0">
                          <a:solidFill>
                            <a:srgbClr val="000000"/>
                          </a:solidFill>
                          <a:effectLst/>
                          <a:latin typeface="Calibri" panose="020F0502020204030204" pitchFamily="34" charset="0"/>
                        </a:rPr>
                        <a:t>Manage Applicant</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Applicants &gt; Click on applicant &gt; Manage Applicant</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809651">
                <a:tc>
                  <a:txBody>
                    <a:bodyPr/>
                    <a:lstStyle/>
                    <a:p>
                      <a:pPr algn="l" fontAlgn="b"/>
                      <a:r>
                        <a:rPr lang="en-US" sz="1200" b="0" i="0" u="none" strike="noStrike" dirty="0">
                          <a:solidFill>
                            <a:srgbClr val="000000"/>
                          </a:solidFill>
                          <a:effectLst/>
                          <a:latin typeface="Calibri" panose="020F0502020204030204" pitchFamily="34" charset="0"/>
                        </a:rPr>
                        <a:t>Manage Job Opening</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Job Openings &gt; Click on job opening &gt; Manage Job Opening</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809651">
                <a:tc>
                  <a:txBody>
                    <a:bodyPr/>
                    <a:lstStyle/>
                    <a:p>
                      <a:pPr algn="l" fontAlgn="b"/>
                      <a:r>
                        <a:rPr lang="en-US" sz="1200" b="0" i="0" u="none" strike="noStrike" dirty="0">
                          <a:solidFill>
                            <a:srgbClr val="000000"/>
                          </a:solidFill>
                          <a:effectLst/>
                          <a:latin typeface="Calibri" panose="020F0502020204030204" pitchFamily="34" charset="0"/>
                        </a:rPr>
                        <a:t>Merge Applicants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Job Openings &gt; Click on job opening &gt; Manage Job Opening &gt; On applicant, click on Other Actions &gt; Applicant Actions &gt; Merge Applicant</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809651">
                <a:tc>
                  <a:txBody>
                    <a:bodyPr/>
                    <a:lstStyle/>
                    <a:p>
                      <a:pPr algn="l" fontAlgn="b"/>
                      <a:r>
                        <a:rPr lang="en-US" sz="1200" b="0" i="0" u="none" strike="noStrike" dirty="0">
                          <a:solidFill>
                            <a:srgbClr val="000000"/>
                          </a:solidFill>
                          <a:effectLst/>
                          <a:latin typeface="Calibri" panose="020F0502020204030204" pitchFamily="34" charset="0"/>
                        </a:rPr>
                        <a:t>My Applicants </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a:solidFill>
                            <a:srgbClr val="000000"/>
                          </a:solidFill>
                          <a:effectLst/>
                          <a:latin typeface="Calibri" panose="020F0502020204030204" pitchFamily="34" charset="0"/>
                        </a:rPr>
                        <a:t>Search Job Openings &gt; Click on job opening &gt; Manage Job Opening &gt; Applicants tab</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6969331"/>
                  </a:ext>
                </a:extLst>
              </a:tr>
              <a:tr h="809651">
                <a:tc>
                  <a:txBody>
                    <a:bodyPr/>
                    <a:lstStyle/>
                    <a:p>
                      <a:pPr algn="l" fontAlgn="b"/>
                      <a:r>
                        <a:rPr lang="en-US" sz="1200" b="0" i="0" u="none" strike="noStrike" dirty="0">
                          <a:solidFill>
                            <a:srgbClr val="000000"/>
                          </a:solidFill>
                          <a:effectLst/>
                          <a:latin typeface="Calibri" panose="020F0502020204030204" pitchFamily="34" charset="0"/>
                        </a:rPr>
                        <a:t>Offer Letter Templates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Job Openings &gt; Click on job opening &gt; On applicant, click on Other Actions &gt; Recruiting Actions &gt; Prepare Job Offer &gt; Offer Letter section &gt; Letter dropdown</a:t>
                      </a:r>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05461474"/>
                  </a:ext>
                </a:extLst>
              </a:tr>
            </a:tbl>
          </a:graphicData>
        </a:graphic>
      </p:graphicFrame>
    </p:spTree>
    <p:custDataLst>
      <p:tags r:id="rId1"/>
    </p:custDataLst>
    <p:extLst>
      <p:ext uri="{BB962C8B-B14F-4D97-AF65-F5344CB8AC3E}">
        <p14:creationId xmlns:p14="http://schemas.microsoft.com/office/powerpoint/2010/main" val="406813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259818" y="355107"/>
          <a:ext cx="11417219" cy="5526647"/>
        </p:xfrm>
        <a:graphic>
          <a:graphicData uri="http://schemas.openxmlformats.org/drawingml/2006/table">
            <a:tbl>
              <a:tblPr>
                <a:tableStyleId>{E8034E78-7F5D-4C2E-B375-FC64B27BC917}</a:tableStyleId>
              </a:tblPr>
              <a:tblGrid>
                <a:gridCol w="2159191">
                  <a:extLst>
                    <a:ext uri="{9D8B030D-6E8A-4147-A177-3AD203B41FA5}">
                      <a16:colId xmlns:a16="http://schemas.microsoft.com/office/drawing/2014/main" val="513921669"/>
                    </a:ext>
                  </a:extLst>
                </a:gridCol>
                <a:gridCol w="7768062">
                  <a:extLst>
                    <a:ext uri="{9D8B030D-6E8A-4147-A177-3AD203B41FA5}">
                      <a16:colId xmlns:a16="http://schemas.microsoft.com/office/drawing/2014/main" val="351925505"/>
                    </a:ext>
                  </a:extLst>
                </a:gridCol>
                <a:gridCol w="1489966">
                  <a:extLst>
                    <a:ext uri="{9D8B030D-6E8A-4147-A177-3AD203B41FA5}">
                      <a16:colId xmlns:a16="http://schemas.microsoft.com/office/drawing/2014/main" val="1139586802"/>
                    </a:ext>
                  </a:extLst>
                </a:gridCol>
              </a:tblGrid>
              <a:tr h="65543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809651">
                <a:tc>
                  <a:txBody>
                    <a:bodyPr/>
                    <a:lstStyle/>
                    <a:p>
                      <a:pPr algn="l" fontAlgn="b"/>
                      <a:r>
                        <a:rPr lang="en-US" sz="1200" b="0" i="0" u="none" strike="noStrike" dirty="0">
                          <a:solidFill>
                            <a:srgbClr val="000000"/>
                          </a:solidFill>
                          <a:effectLst/>
                          <a:latin typeface="Calibri" panose="020F0502020204030204" pitchFamily="34" charset="0"/>
                        </a:rPr>
                        <a:t>Pending Approvals </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Pending Approvals &gt; Pending Approvals</a:t>
                      </a:r>
                      <a:endParaRPr lang="en-US" sz="1200" b="0" i="0" u="none" strike="noStrike" dirty="0">
                        <a:solidFill>
                          <a:schemeClr val="tx1"/>
                        </a:solidFill>
                        <a:effectLst/>
                        <a:highlight>
                          <a:srgbClr val="FF0000"/>
                        </a:highligh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l" rtl="0" fontAlgn="b"/>
                      <a:r>
                        <a:rPr lang="en-US" sz="1200" b="0" i="0" u="none" strike="noStrike" dirty="0">
                          <a:solidFill>
                            <a:schemeClr val="tx1"/>
                          </a:solidFill>
                          <a:effectLst/>
                          <a:latin typeface="Calibri" panose="020F0502020204030204" pitchFamily="34" charset="0"/>
                        </a:rPr>
                        <a:t>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809651">
                <a:tc>
                  <a:txBody>
                    <a:bodyPr/>
                    <a:lstStyle/>
                    <a:p>
                      <a:pPr algn="l" fontAlgn="b"/>
                      <a:r>
                        <a:rPr lang="en-US" sz="1200" b="0" i="0" u="none" strike="noStrike" dirty="0">
                          <a:solidFill>
                            <a:srgbClr val="022851"/>
                          </a:solidFill>
                          <a:effectLst/>
                          <a:latin typeface="Calibri"/>
                        </a:rPr>
                        <a:t>Print Application</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a:rPr>
                        <a:t>Main Menu &gt; PeopleSoft Homepage &gt; Recruiting Administration Homepage &gt; Recruiting Activities &gt; Search </a:t>
                      </a:r>
                      <a:r>
                        <a:rPr lang="en-US" sz="1200" b="0" i="0" u="none" strike="noStrike" dirty="0">
                          <a:solidFill>
                            <a:srgbClr val="000000"/>
                          </a:solidFill>
                          <a:effectLst/>
                          <a:latin typeface="Calibri"/>
                        </a:rPr>
                        <a:t>Applicants &gt; Click on applicant &gt; Applicant Activity tab &gt; Print icon in Applicant Activity section</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a:endParaRP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809651">
                <a:tc>
                  <a:txBody>
                    <a:bodyPr/>
                    <a:lstStyle/>
                    <a:p>
                      <a:pPr algn="l" fontAlgn="b"/>
                      <a:r>
                        <a:rPr lang="en-US" sz="1200" b="0" i="0" u="none" strike="noStrike" dirty="0">
                          <a:solidFill>
                            <a:srgbClr val="000000"/>
                          </a:solidFill>
                          <a:effectLst/>
                          <a:latin typeface="Calibri"/>
                        </a:rPr>
                        <a:t>Search Applicants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Applicants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809651">
                <a:tc>
                  <a:txBody>
                    <a:bodyPr/>
                    <a:lstStyle/>
                    <a:p>
                      <a:pPr algn="l" fontAlgn="b"/>
                      <a:r>
                        <a:rPr lang="en-US" sz="1200" b="0" i="0" u="none" strike="noStrike" dirty="0">
                          <a:solidFill>
                            <a:srgbClr val="000000"/>
                          </a:solidFill>
                          <a:effectLst/>
                          <a:latin typeface="Calibri" panose="020F0502020204030204" pitchFamily="34" charset="0"/>
                        </a:rPr>
                        <a:t>Search Applications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Applications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809651">
                <a:tc>
                  <a:txBody>
                    <a:bodyPr/>
                    <a:lstStyle/>
                    <a:p>
                      <a:pPr algn="l" fontAlgn="b"/>
                      <a:r>
                        <a:rPr lang="en-US" sz="1200" b="0" i="0" u="none" strike="noStrike" dirty="0">
                          <a:solidFill>
                            <a:srgbClr val="000000"/>
                          </a:solidFill>
                          <a:effectLst/>
                          <a:latin typeface="Calibri" panose="020F0502020204030204" pitchFamily="34" charset="0"/>
                        </a:rPr>
                        <a:t>Search Job Opening</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Activities &gt; Search &gt; </a:t>
                      </a:r>
                      <a:r>
                        <a:rPr lang="en-US" sz="1200" b="0" i="0" u="none" strike="noStrike" dirty="0">
                          <a:solidFill>
                            <a:srgbClr val="000000"/>
                          </a:solidFill>
                          <a:effectLst/>
                          <a:latin typeface="Calibri" panose="020F0502020204030204" pitchFamily="34" charset="0"/>
                        </a:rPr>
                        <a:t>Search Job Opening</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6969331"/>
                  </a:ext>
                </a:extLst>
              </a:tr>
              <a:tr h="809651">
                <a:tc>
                  <a:txBody>
                    <a:bodyPr/>
                    <a:lstStyle/>
                    <a:p>
                      <a:pPr algn="l" fontAlgn="b"/>
                      <a:r>
                        <a:rPr lang="en-US" sz="1200" b="0" i="0" u="none" strike="noStrike" dirty="0">
                          <a:solidFill>
                            <a:srgbClr val="000000"/>
                          </a:solidFill>
                          <a:effectLst/>
                          <a:latin typeface="Calibri" panose="020F0502020204030204" pitchFamily="34" charset="0"/>
                        </a:rPr>
                        <a:t>Hiring Teams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&gt; Recruiting Administration Homepage &gt; Recruiting Administration &gt; Administration &gt; Hiring Teams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Name</a:t>
                      </a:r>
                    </a:p>
                    <a:p>
                      <a:pPr algn="l" rtl="0" fontAlgn="b"/>
                      <a:endParaRPr lang="en-US" sz="1200" b="0" i="0" u="none" strike="noStrike" dirty="0">
                        <a:solidFill>
                          <a:schemeClr val="tx1"/>
                        </a:solidFill>
                        <a:effectLst/>
                        <a:latin typeface="Calibri" panose="020F0502020204030204" pitchFamily="34" charset="0"/>
                      </a:endParaRP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05461474"/>
                  </a:ext>
                </a:extLst>
              </a:tr>
            </a:tbl>
          </a:graphicData>
        </a:graphic>
      </p:graphicFrame>
    </p:spTree>
    <p:custDataLst>
      <p:tags r:id="rId1"/>
    </p:custDataLst>
    <p:extLst>
      <p:ext uri="{BB962C8B-B14F-4D97-AF65-F5344CB8AC3E}">
        <p14:creationId xmlns:p14="http://schemas.microsoft.com/office/powerpoint/2010/main" val="186500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PeopleSoft Upgrade: Global Search</a:t>
            </a:r>
            <a:endParaRPr lang="en-US" sz="3200" dirty="0">
              <a:solidFill>
                <a:schemeClr val="accent1">
                  <a:lumMod val="75000"/>
                </a:schemeClr>
              </a:solidFill>
            </a:endParaRPr>
          </a:p>
        </p:txBody>
      </p:sp>
      <p:sp>
        <p:nvSpPr>
          <p:cNvPr id="3" name="Content Placeholder 2"/>
          <p:cNvSpPr>
            <a:spLocks noGrp="1"/>
          </p:cNvSpPr>
          <p:nvPr>
            <p:ph idx="1"/>
          </p:nvPr>
        </p:nvSpPr>
        <p:spPr>
          <a:xfrm>
            <a:off x="1229846" y="1525849"/>
            <a:ext cx="8926525" cy="1231475"/>
          </a:xfrm>
        </p:spPr>
        <p:txBody>
          <a:bodyPr>
            <a:normAutofit/>
          </a:bodyPr>
          <a:lstStyle/>
          <a:p>
            <a:r>
              <a:rPr lang="en-US" sz="2000" dirty="0">
                <a:solidFill>
                  <a:schemeClr val="accent1">
                    <a:lumMod val="75000"/>
                  </a:schemeClr>
                </a:solidFill>
              </a:rPr>
              <a:t>Global Search searches the UCPath system for specified Homepages, tiles or pages anywhere in the system.  Results are limited based on your security profile.</a:t>
            </a:r>
          </a:p>
          <a:p>
            <a:r>
              <a:rPr lang="en-US" sz="2000" dirty="0">
                <a:solidFill>
                  <a:schemeClr val="accent1">
                    <a:lumMod val="75000"/>
                  </a:schemeClr>
                </a:solidFill>
              </a:rPr>
              <a:t>Based on the selection, you can find specific people, pages, and data.</a:t>
            </a:r>
          </a:p>
          <a:p>
            <a:endParaRPr lang="en-US" sz="20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1559895" y="2574749"/>
            <a:ext cx="9167976" cy="3346773"/>
          </a:xfrm>
          <a:prstGeom prst="rect">
            <a:avLst/>
          </a:prstGeom>
        </p:spPr>
      </p:pic>
    </p:spTree>
    <p:extLst>
      <p:ext uri="{BB962C8B-B14F-4D97-AF65-F5344CB8AC3E}">
        <p14:creationId xmlns:p14="http://schemas.microsoft.com/office/powerpoint/2010/main" val="3064718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592B3-61E7-F585-865F-4DE5850A8389}"/>
              </a:ext>
            </a:extLst>
          </p:cNvPr>
          <p:cNvSpPr>
            <a:spLocks noGrp="1"/>
          </p:cNvSpPr>
          <p:nvPr>
            <p:ph type="title"/>
          </p:nvPr>
        </p:nvSpPr>
        <p:spPr/>
        <p:txBody>
          <a:bodyPr/>
          <a:lstStyle/>
          <a:p>
            <a:r>
              <a:rPr lang="en-US" dirty="0" err="1"/>
              <a:t>ePerformance</a:t>
            </a:r>
            <a:endParaRPr lang="en-US" dirty="0"/>
          </a:p>
        </p:txBody>
      </p:sp>
      <p:sp>
        <p:nvSpPr>
          <p:cNvPr id="4" name="Subtitle 3">
            <a:extLst>
              <a:ext uri="{FF2B5EF4-FFF2-40B4-BE49-F238E27FC236}">
                <a16:creationId xmlns:a16="http://schemas.microsoft.com/office/drawing/2014/main" id="{A8B0CA66-6CF3-8DEC-324E-A2FC1A1C135E}"/>
              </a:ext>
            </a:extLst>
          </p:cNvPr>
          <p:cNvSpPr>
            <a:spLocks noGrp="1"/>
          </p:cNvSpPr>
          <p:nvPr>
            <p:ph type="body" idx="1"/>
          </p:nvPr>
        </p:nvSpPr>
        <p:spPr/>
        <p:txBody>
          <a:bodyPr/>
          <a:lstStyle/>
          <a:p>
            <a:r>
              <a:rPr lang="en-US" dirty="0"/>
              <a:t>Performance Administration Homepage</a:t>
            </a:r>
          </a:p>
          <a:p>
            <a:endParaRPr lang="en-US" dirty="0"/>
          </a:p>
        </p:txBody>
      </p:sp>
    </p:spTree>
    <p:custDataLst>
      <p:tags r:id="rId1"/>
    </p:custDataLst>
    <p:extLst>
      <p:ext uri="{BB962C8B-B14F-4D97-AF65-F5344CB8AC3E}">
        <p14:creationId xmlns:p14="http://schemas.microsoft.com/office/powerpoint/2010/main" val="1615733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B181D26-58F9-882C-D3FD-C0F97A7060E1}"/>
              </a:ext>
            </a:extLst>
          </p:cNvPr>
          <p:cNvGraphicFramePr>
            <a:graphicFrameLocks noGrp="1"/>
          </p:cNvGraphicFramePr>
          <p:nvPr/>
        </p:nvGraphicFramePr>
        <p:xfrm>
          <a:off x="259819" y="355107"/>
          <a:ext cx="11210132" cy="5959579"/>
        </p:xfrm>
        <a:graphic>
          <a:graphicData uri="http://schemas.openxmlformats.org/drawingml/2006/table">
            <a:tbl>
              <a:tblPr>
                <a:tableStyleId>{E8034E78-7F5D-4C2E-B375-FC64B27BC917}</a:tableStyleId>
              </a:tblPr>
              <a:tblGrid>
                <a:gridCol w="2284328">
                  <a:extLst>
                    <a:ext uri="{9D8B030D-6E8A-4147-A177-3AD203B41FA5}">
                      <a16:colId xmlns:a16="http://schemas.microsoft.com/office/drawing/2014/main" val="513921669"/>
                    </a:ext>
                  </a:extLst>
                </a:gridCol>
                <a:gridCol w="7489305">
                  <a:extLst>
                    <a:ext uri="{9D8B030D-6E8A-4147-A177-3AD203B41FA5}">
                      <a16:colId xmlns:a16="http://schemas.microsoft.com/office/drawing/2014/main" val="351925505"/>
                    </a:ext>
                  </a:extLst>
                </a:gridCol>
                <a:gridCol w="1436499">
                  <a:extLst>
                    <a:ext uri="{9D8B030D-6E8A-4147-A177-3AD203B41FA5}">
                      <a16:colId xmlns:a16="http://schemas.microsoft.com/office/drawing/2014/main" val="1139586802"/>
                    </a:ext>
                  </a:extLst>
                </a:gridCol>
              </a:tblGrid>
              <a:tr h="655432">
                <a:tc>
                  <a:txBody>
                    <a:bodyPr/>
                    <a:lstStyle/>
                    <a:p>
                      <a:pPr algn="l" rtl="0" fontAlgn="b"/>
                      <a:r>
                        <a:rPr lang="en-US" sz="1600" b="1" i="0" u="none" strike="noStrike" dirty="0">
                          <a:solidFill>
                            <a:schemeClr val="bg1"/>
                          </a:solidFill>
                          <a:effectLst/>
                          <a:latin typeface="Calibri" panose="020F0502020204030204" pitchFamily="34" charset="0"/>
                        </a:rPr>
                        <a:t>Page Name</a:t>
                      </a:r>
                    </a:p>
                  </a:txBody>
                  <a:tcPr marL="137160" marR="137160" marT="137160" marB="137160" anchor="ctr">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Page Navigation (Fluid)</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182B49"/>
                    </a:solidFill>
                  </a:tcPr>
                </a:tc>
                <a:tc>
                  <a:txBody>
                    <a:bodyPr/>
                    <a:lstStyle/>
                    <a:p>
                      <a:pPr algn="l" rtl="0" fontAlgn="b"/>
                      <a:r>
                        <a:rPr lang="en-US" sz="1600" b="1" i="0" u="none" strike="noStrike" dirty="0">
                          <a:solidFill>
                            <a:schemeClr val="bg1"/>
                          </a:solidFill>
                          <a:effectLst/>
                          <a:latin typeface="Calibri" panose="020F0502020204030204" pitchFamily="34" charset="0"/>
                        </a:rPr>
                        <a:t>Label</a:t>
                      </a:r>
                    </a:p>
                  </a:txBody>
                  <a:tcPr marL="137160" marR="137160" marT="137160" marB="137160" anchor="ctr">
                    <a:lnL w="6350" cap="flat" cmpd="sng" algn="ctr">
                      <a:solidFill>
                        <a:schemeClr val="accent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182B49"/>
                    </a:solidFill>
                  </a:tcPr>
                </a:tc>
                <a:extLst>
                  <a:ext uri="{0D108BD9-81ED-4DB2-BD59-A6C34878D82A}">
                    <a16:rowId xmlns:a16="http://schemas.microsoft.com/office/drawing/2014/main" val="933619742"/>
                  </a:ext>
                </a:extLst>
              </a:tr>
              <a:tr h="729484">
                <a:tc>
                  <a:txBody>
                    <a:bodyPr/>
                    <a:lstStyle/>
                    <a:p>
                      <a:pPr algn="l" fontAlgn="b"/>
                      <a:r>
                        <a:rPr lang="en-US" sz="1200" b="0" i="0" u="none" strike="noStrike" dirty="0">
                          <a:solidFill>
                            <a:srgbClr val="000000"/>
                          </a:solidFill>
                          <a:effectLst/>
                          <a:latin typeface="Calibri" panose="020F0502020204030204" pitchFamily="34" charset="0"/>
                        </a:rPr>
                        <a:t>Cancel Performance Documents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Administrative Tasks &gt; Cancel Performance Documents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48149033"/>
                  </a:ext>
                </a:extLst>
              </a:tr>
              <a:tr h="674703">
                <a:tc>
                  <a:txBody>
                    <a:bodyPr/>
                    <a:lstStyle/>
                    <a:p>
                      <a:pPr algn="l" fontAlgn="b"/>
                      <a:r>
                        <a:rPr lang="en-US" sz="1200" b="0" i="0" u="none" strike="noStrike" dirty="0">
                          <a:solidFill>
                            <a:srgbClr val="000000"/>
                          </a:solidFill>
                          <a:effectLst/>
                          <a:latin typeface="Calibri" panose="020F0502020204030204" pitchFamily="34" charset="0"/>
                        </a:rPr>
                        <a:t>Delete Performance Documents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Administrative Tasks &gt; Delete Performance Documents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0178816"/>
                  </a:ext>
                </a:extLst>
              </a:tr>
              <a:tr h="612559">
                <a:tc>
                  <a:txBody>
                    <a:bodyPr/>
                    <a:lstStyle/>
                    <a:p>
                      <a:pPr algn="l" fontAlgn="b"/>
                      <a:r>
                        <a:rPr lang="en-US" sz="1200" b="0" i="0" u="none" strike="noStrike" dirty="0">
                          <a:solidFill>
                            <a:srgbClr val="000000"/>
                          </a:solidFill>
                          <a:effectLst/>
                          <a:latin typeface="Calibri" panose="020F0502020204030204" pitchFamily="34" charset="0"/>
                        </a:rPr>
                        <a:t>View Performance Documents </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View Performance Documents </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00050901"/>
                  </a:ext>
                </a:extLst>
              </a:tr>
              <a:tr h="656947">
                <a:tc>
                  <a:txBody>
                    <a:bodyPr/>
                    <a:lstStyle/>
                    <a:p>
                      <a:pPr algn="l" fontAlgn="b"/>
                      <a:r>
                        <a:rPr lang="en-US" sz="1200" b="0" i="0" u="none" strike="noStrike" dirty="0">
                          <a:solidFill>
                            <a:srgbClr val="000000"/>
                          </a:solidFill>
                          <a:effectLst/>
                          <a:latin typeface="Calibri" panose="020F0502020204030204" pitchFamily="34" charset="0"/>
                        </a:rPr>
                        <a:t>Reopen Performance Documents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Administrative Tasks &gt; Reopen Performance Documents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0266750"/>
                  </a:ext>
                </a:extLst>
              </a:tr>
              <a:tr h="642453">
                <a:tc>
                  <a:txBody>
                    <a:bodyPr/>
                    <a:lstStyle/>
                    <a:p>
                      <a:pPr algn="l" fontAlgn="b"/>
                      <a:r>
                        <a:rPr lang="en-US" sz="1200" b="0" i="0" u="none" strike="noStrike" dirty="0">
                          <a:solidFill>
                            <a:srgbClr val="000000"/>
                          </a:solidFill>
                          <a:effectLst/>
                          <a:latin typeface="Calibri" panose="020F0502020204030204" pitchFamily="34" charset="0"/>
                        </a:rPr>
                        <a:t>Transfer Performance Documents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Administrative Tasks &gt; Transfer Performance Documents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3041356"/>
                  </a:ext>
                </a:extLst>
              </a:tr>
              <a:tr h="680320">
                <a:tc>
                  <a:txBody>
                    <a:bodyPr/>
                    <a:lstStyle/>
                    <a:p>
                      <a:pPr algn="l" fontAlgn="b"/>
                      <a:r>
                        <a:rPr lang="en-US" sz="1200" b="0" i="0" u="none" strike="noStrike" dirty="0">
                          <a:solidFill>
                            <a:srgbClr val="000000"/>
                          </a:solidFill>
                          <a:effectLst/>
                          <a:latin typeface="Calibri" panose="020F0502020204030204" pitchFamily="34" charset="0"/>
                        </a:rPr>
                        <a:t>Approve Documents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Approvals &gt; Administrative Tasks &gt; Approve Documents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82487056"/>
                  </a:ext>
                </a:extLst>
              </a:tr>
              <a:tr h="576743">
                <a:tc>
                  <a:txBody>
                    <a:bodyPr/>
                    <a:lstStyle/>
                    <a:p>
                      <a:pPr algn="l" fontAlgn="b"/>
                      <a:r>
                        <a:rPr lang="en-US" sz="1200" b="0" i="0" u="none" strike="noStrike" dirty="0">
                          <a:solidFill>
                            <a:srgbClr val="000000"/>
                          </a:solidFill>
                          <a:effectLst/>
                          <a:latin typeface="Calibri" panose="020F0502020204030204" pitchFamily="34" charset="0"/>
                        </a:rPr>
                        <a:t>Create Performance Documents</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Create Performance Documents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6969331"/>
                  </a:ext>
                </a:extLst>
              </a:tr>
              <a:tr h="586232">
                <a:tc>
                  <a:txBody>
                    <a:bodyPr/>
                    <a:lstStyle/>
                    <a:p>
                      <a:pPr algn="l" fontAlgn="b"/>
                      <a:r>
                        <a:rPr lang="en-US" sz="1200" b="0" i="0" u="none" strike="noStrike" dirty="0">
                          <a:solidFill>
                            <a:srgbClr val="000000"/>
                          </a:solidFill>
                          <a:effectLst/>
                          <a:latin typeface="Calibri" panose="020F0502020204030204" pitchFamily="34" charset="0"/>
                        </a:rPr>
                        <a:t>Change Document Date</a:t>
                      </a:r>
                    </a:p>
                  </a:txBody>
                  <a:tcPr marL="137160" marR="137160" marT="137160" marB="13716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Main Menu &gt; PeopleSoft Homepage </a:t>
                      </a:r>
                      <a:r>
                        <a:rPr lang="en-US" sz="1200" b="0" i="0" u="none" strike="noStrike" dirty="0">
                          <a:solidFill>
                            <a:srgbClr val="000000"/>
                          </a:solidFill>
                          <a:effectLst/>
                          <a:latin typeface="Calibri" panose="020F0502020204030204" pitchFamily="34" charset="0"/>
                        </a:rPr>
                        <a:t>&gt; Performance Administration Homepage &gt; Performance Documents &gt; Administrative Tasks &gt; Change Document Dates</a:t>
                      </a:r>
                    </a:p>
                  </a:txBody>
                  <a:tcPr marL="137160" marR="137160" marT="137160" marB="13716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 Name</a:t>
                      </a:r>
                    </a:p>
                  </a:txBody>
                  <a:tcPr marL="137160" marR="137160" marT="137160" marB="13716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05461474"/>
                  </a:ext>
                </a:extLst>
              </a:tr>
            </a:tbl>
          </a:graphicData>
        </a:graphic>
      </p:graphicFrame>
    </p:spTree>
    <p:custDataLst>
      <p:tags r:id="rId1"/>
    </p:custDataLst>
    <p:extLst>
      <p:ext uri="{BB962C8B-B14F-4D97-AF65-F5344CB8AC3E}">
        <p14:creationId xmlns:p14="http://schemas.microsoft.com/office/powerpoint/2010/main" val="294458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Lived Name: Purpose and Updates in UCPath</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266610" y="1708046"/>
            <a:ext cx="8277926" cy="4351338"/>
          </a:xfrm>
        </p:spPr>
        <p:txBody>
          <a:bodyPr>
            <a:normAutofit/>
          </a:bodyPr>
          <a:lstStyle/>
          <a:p>
            <a:r>
              <a:rPr lang="en-US" sz="2400" dirty="0">
                <a:solidFill>
                  <a:schemeClr val="accent1">
                    <a:lumMod val="75000"/>
                  </a:schemeClr>
                </a:solidFill>
              </a:rPr>
              <a:t>Employees can opt to display a chosen name (other than their legal name)</a:t>
            </a:r>
          </a:p>
          <a:p>
            <a:r>
              <a:rPr lang="en-US" sz="2400" dirty="0">
                <a:solidFill>
                  <a:schemeClr val="accent1">
                    <a:lumMod val="75000"/>
                  </a:schemeClr>
                </a:solidFill>
              </a:rPr>
              <a:t>UC policy group decided to use the term “Name” to differentiate from Legal Name in place of Preferred OR Lived Name </a:t>
            </a:r>
          </a:p>
          <a:p>
            <a:r>
              <a:rPr lang="en-US" sz="2400" dirty="0">
                <a:solidFill>
                  <a:schemeClr val="accent1">
                    <a:lumMod val="75000"/>
                  </a:schemeClr>
                </a:solidFill>
              </a:rPr>
              <a:t>Legal Name is still required for some university business but will be displayed sparingly, such as in reviewing paychecks, benefits, retirement, I-9, and anywhere the legal name associates with outside systems.</a:t>
            </a:r>
          </a:p>
        </p:txBody>
      </p:sp>
    </p:spTree>
    <p:extLst>
      <p:ext uri="{BB962C8B-B14F-4D97-AF65-F5344CB8AC3E}">
        <p14:creationId xmlns:p14="http://schemas.microsoft.com/office/powerpoint/2010/main" val="39767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UCPath Legal and Lived Name Label Definitions</a:t>
            </a: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50EDB1F-335B-F902-D686-BDC26388B9AE}"/>
              </a:ext>
            </a:extLst>
          </p:cNvPr>
          <p:cNvSpPr>
            <a:spLocks noGrp="1"/>
          </p:cNvSpPr>
          <p:nvPr/>
        </p:nvSpPr>
        <p:spPr>
          <a:xfrm>
            <a:off x="1223307" y="3555223"/>
            <a:ext cx="3774162" cy="29405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accent5">
                    <a:lumMod val="10000"/>
                  </a:schemeClr>
                </a:solidFill>
                <a:latin typeface="+mn-lt"/>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1">
                    <a:lumMod val="75000"/>
                    <a:lumOff val="25000"/>
                  </a:schemeClr>
                </a:solidFill>
                <a:latin typeface="+mn-lt"/>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accent6">
                    <a:lumMod val="50000"/>
                  </a:schemeClr>
                </a:solidFill>
                <a:latin typeface="+mn-lt"/>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2">
                    <a:lumMod val="75000"/>
                  </a:schemeClr>
                </a:solidFill>
                <a:latin typeface="+mn-lt"/>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6">
                    <a:lumMod val="50000"/>
                  </a:schemeClr>
                </a:solidFill>
                <a:latin typeface="+mn-lt"/>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200" b="1"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Name</a:t>
            </a:r>
          </a:p>
          <a:p>
            <a:pPr marL="0" indent="0">
              <a:buNone/>
            </a:pPr>
            <a:r>
              <a:rPr lang="en-US" sz="2000"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label represents lived name and will be most often used. You can search by first, last, or full lived name in this search field. You will also see search fields and search results for First Name and Last Name. These are also lived name fields.</a:t>
            </a:r>
          </a:p>
        </p:txBody>
      </p:sp>
      <p:pic>
        <p:nvPicPr>
          <p:cNvPr id="10" name="Picture 9">
            <a:extLst>
              <a:ext uri="{FF2B5EF4-FFF2-40B4-BE49-F238E27FC236}">
                <a16:creationId xmlns:a16="http://schemas.microsoft.com/office/drawing/2014/main" id="{BEED1907-1A9F-D856-CE96-EC927696D894}"/>
              </a:ext>
            </a:extLst>
          </p:cNvPr>
          <p:cNvPicPr>
            <a:picLocks noChangeAspect="1"/>
          </p:cNvPicPr>
          <p:nvPr/>
        </p:nvPicPr>
        <p:blipFill>
          <a:blip r:embed="rId4"/>
          <a:stretch>
            <a:fillRect/>
          </a:stretch>
        </p:blipFill>
        <p:spPr>
          <a:xfrm>
            <a:off x="5429703" y="1575738"/>
            <a:ext cx="4666692" cy="298339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F67D660-E700-FFF5-5EEA-4D0685F3A73B}"/>
              </a:ext>
            </a:extLst>
          </p:cNvPr>
          <p:cNvPicPr>
            <a:picLocks noChangeAspect="1"/>
          </p:cNvPicPr>
          <p:nvPr/>
        </p:nvPicPr>
        <p:blipFill rotWithShape="1">
          <a:blip r:embed="rId5"/>
          <a:srcRect b="22335"/>
          <a:stretch/>
        </p:blipFill>
        <p:spPr>
          <a:xfrm>
            <a:off x="5429702" y="4902335"/>
            <a:ext cx="4666693" cy="1045969"/>
          </a:xfrm>
          <a:prstGeom prst="rect">
            <a:avLst/>
          </a:prstGeom>
          <a:ln>
            <a:noFill/>
          </a:ln>
          <a:effectLst>
            <a:outerShdw blurRad="292100" dist="139700" dir="2700000" algn="tl" rotWithShape="0">
              <a:srgbClr val="333333">
                <a:alpha val="65000"/>
              </a:srgbClr>
            </a:outerShdw>
          </a:effectLst>
        </p:spPr>
      </p:pic>
      <p:sp>
        <p:nvSpPr>
          <p:cNvPr id="14" name="TextBox 5">
            <a:extLst>
              <a:ext uri="{FF2B5EF4-FFF2-40B4-BE49-F238E27FC236}">
                <a16:creationId xmlns:a16="http://schemas.microsoft.com/office/drawing/2014/main" id="{F51EA2A3-4CFA-4BED-0906-FEA61A698381}"/>
              </a:ext>
            </a:extLst>
          </p:cNvPr>
          <p:cNvSpPr txBox="1"/>
          <p:nvPr/>
        </p:nvSpPr>
        <p:spPr>
          <a:xfrm>
            <a:off x="1223307" y="1425561"/>
            <a:ext cx="3761170" cy="19697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3200" b="1"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Legal Name </a:t>
            </a:r>
          </a:p>
          <a:p>
            <a:pPr marL="0" indent="0">
              <a:buNone/>
            </a:pPr>
            <a:r>
              <a:rPr lang="en-US" sz="1800"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label represents legal name. You can search by first, last, or full legal name in this search field. You will also see search fields and search results for Legal First Name and Legal Last Name. </a:t>
            </a:r>
            <a:endParaRPr lang="en-US" sz="1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Arrow Connector 4"/>
          <p:cNvCxnSpPr/>
          <p:nvPr/>
        </p:nvCxnSpPr>
        <p:spPr>
          <a:xfrm>
            <a:off x="4984477" y="2137893"/>
            <a:ext cx="643591"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4699416" y="3964546"/>
            <a:ext cx="978197" cy="5199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4692920" y="4016536"/>
            <a:ext cx="935148" cy="120105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1716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UCPath: Where Legal Name Remains</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Content Placeholder 6"/>
          <p:cNvSpPr>
            <a:spLocks noGrp="1"/>
          </p:cNvSpPr>
          <p:nvPr>
            <p:ph idx="1"/>
          </p:nvPr>
        </p:nvSpPr>
        <p:spPr>
          <a:xfrm>
            <a:off x="2653048" y="1569147"/>
            <a:ext cx="8021863" cy="4351338"/>
          </a:xfrm>
        </p:spPr>
        <p:txBody>
          <a:bodyPr>
            <a:normAutofit/>
          </a:bodyPr>
          <a:lstStyle/>
          <a:p>
            <a:r>
              <a:rPr lang="en-US" sz="2400" dirty="0">
                <a:solidFill>
                  <a:schemeClr val="accent1">
                    <a:lumMod val="75000"/>
                  </a:schemeClr>
                </a:solidFill>
              </a:rPr>
              <a:t>Review Paycheck and Review Paycheck Summary</a:t>
            </a:r>
          </a:p>
          <a:p>
            <a:r>
              <a:rPr lang="en-US" sz="2400" dirty="0">
                <a:solidFill>
                  <a:schemeClr val="accent1">
                    <a:lumMod val="75000"/>
                  </a:schemeClr>
                </a:solidFill>
              </a:rPr>
              <a:t>Review Self Service Paycheck</a:t>
            </a:r>
          </a:p>
          <a:p>
            <a:r>
              <a:rPr lang="en-US" sz="2400" dirty="0">
                <a:solidFill>
                  <a:schemeClr val="accent1">
                    <a:lumMod val="75000"/>
                  </a:schemeClr>
                </a:solidFill>
              </a:rPr>
              <a:t>View W-2/W-2c Forms</a:t>
            </a:r>
          </a:p>
          <a:p>
            <a:r>
              <a:rPr lang="en-US" sz="2400" dirty="0">
                <a:solidFill>
                  <a:schemeClr val="accent1">
                    <a:lumMod val="75000"/>
                  </a:schemeClr>
                </a:solidFill>
              </a:rPr>
              <a:t>Search/Match (Search Person)</a:t>
            </a:r>
          </a:p>
          <a:p>
            <a:endParaRPr lang="en-US" sz="2400" dirty="0">
              <a:solidFill>
                <a:schemeClr val="accent1">
                  <a:lumMod val="75000"/>
                </a:schemeClr>
              </a:solidFill>
            </a:endParaRPr>
          </a:p>
          <a:p>
            <a:pPr marL="0" indent="0">
              <a:buNone/>
            </a:pPr>
            <a:r>
              <a:rPr lang="en-US" sz="2400" dirty="0">
                <a:solidFill>
                  <a:schemeClr val="accent1">
                    <a:lumMod val="75000"/>
                  </a:schemeClr>
                </a:solidFill>
              </a:rPr>
              <a:t>Three searches have BOTH Name and Legal Name Fields</a:t>
            </a:r>
          </a:p>
          <a:p>
            <a:r>
              <a:rPr lang="en-US" sz="2400" dirty="0">
                <a:solidFill>
                  <a:schemeClr val="accent1">
                    <a:lumMod val="75000"/>
                  </a:schemeClr>
                </a:solidFill>
              </a:rPr>
              <a:t>Job Data</a:t>
            </a:r>
          </a:p>
          <a:p>
            <a:r>
              <a:rPr lang="en-US" sz="2400" dirty="0">
                <a:solidFill>
                  <a:schemeClr val="accent1">
                    <a:lumMod val="75000"/>
                  </a:schemeClr>
                </a:solidFill>
              </a:rPr>
              <a:t>Workforce Job Summary</a:t>
            </a:r>
          </a:p>
          <a:p>
            <a:r>
              <a:rPr lang="en-US" sz="2400" dirty="0">
                <a:solidFill>
                  <a:schemeClr val="accent1">
                    <a:lumMod val="75000"/>
                  </a:schemeClr>
                </a:solidFill>
              </a:rPr>
              <a:t>Personal Information</a:t>
            </a:r>
          </a:p>
          <a:p>
            <a:endParaRPr lang="en-US" sz="2400" dirty="0">
              <a:solidFill>
                <a:schemeClr val="accent1">
                  <a:lumMod val="75000"/>
                </a:schemeClr>
              </a:solidFill>
            </a:endParaRPr>
          </a:p>
        </p:txBody>
      </p:sp>
    </p:spTree>
    <p:extLst>
      <p:ext uri="{BB962C8B-B14F-4D97-AF65-F5344CB8AC3E}">
        <p14:creationId xmlns:p14="http://schemas.microsoft.com/office/powerpoint/2010/main" val="134793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How to Update Your Name in UCPath</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051822" y="1592583"/>
            <a:ext cx="9355873" cy="4351338"/>
          </a:xfrm>
        </p:spPr>
        <p:txBody>
          <a:bodyPr>
            <a:normAutofit/>
          </a:bodyPr>
          <a:lstStyle/>
          <a:p>
            <a:pPr lvl="0"/>
            <a:r>
              <a:rPr lang="en-US" dirty="0">
                <a:solidFill>
                  <a:schemeClr val="accent1">
                    <a:lumMod val="75000"/>
                  </a:schemeClr>
                </a:solidFill>
              </a:rPr>
              <a:t>How to Update Name (Name and Legal Name)</a:t>
            </a:r>
          </a:p>
          <a:p>
            <a:pPr lvl="1"/>
            <a:r>
              <a:rPr lang="en-US" dirty="0">
                <a:solidFill>
                  <a:schemeClr val="accent1">
                    <a:lumMod val="75000"/>
                  </a:schemeClr>
                </a:solidFill>
              </a:rPr>
              <a:t>To make the change, sign into your UCPath account and select Employee Actions &gt; Personal Information &gt; Personal Information Summary.</a:t>
            </a: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dirty="0">
              <a:solidFill>
                <a:schemeClr val="accent1">
                  <a:lumMod val="75000"/>
                </a:schemeClr>
              </a:solidFill>
            </a:endParaRPr>
          </a:p>
          <a:p>
            <a:pPr lvl="1"/>
            <a:endParaRPr lang="en-US" dirty="0">
              <a:solidFill>
                <a:schemeClr val="accent1">
                  <a:lumMod val="75000"/>
                </a:schemeClr>
              </a:solidFill>
            </a:endParaRPr>
          </a:p>
          <a:p>
            <a:pPr marL="457200" lvl="1" indent="0">
              <a:buNone/>
            </a:pPr>
            <a:endParaRPr lang="en-US" dirty="0">
              <a:solidFill>
                <a:schemeClr val="accent1">
                  <a:lumMod val="75000"/>
                </a:schemeClr>
              </a:solidFill>
            </a:endParaRPr>
          </a:p>
          <a:p>
            <a:pPr lvl="1"/>
            <a:endParaRPr lang="en-US" dirty="0">
              <a:solidFill>
                <a:schemeClr val="accent1">
                  <a:lumMod val="75000"/>
                </a:schemeClr>
              </a:solidFill>
            </a:endParaRPr>
          </a:p>
          <a:p>
            <a:pPr lvl="0"/>
            <a:endParaRPr lang="en-US" dirty="0">
              <a:solidFill>
                <a:schemeClr val="accent1">
                  <a:lumMod val="75000"/>
                </a:schemeClr>
              </a:solidFill>
            </a:endParaRPr>
          </a:p>
          <a:p>
            <a:endParaRPr lang="en-US" dirty="0">
              <a:solidFill>
                <a:schemeClr val="accent1">
                  <a:lumMod val="75000"/>
                </a:schemeClr>
              </a:solidFill>
            </a:endParaRPr>
          </a:p>
        </p:txBody>
      </p:sp>
      <p:pic>
        <p:nvPicPr>
          <p:cNvPr id="3" name="Picture 2"/>
          <p:cNvPicPr>
            <a:picLocks noChangeAspect="1"/>
          </p:cNvPicPr>
          <p:nvPr/>
        </p:nvPicPr>
        <p:blipFill>
          <a:blip r:embed="rId4"/>
          <a:stretch>
            <a:fillRect/>
          </a:stretch>
        </p:blipFill>
        <p:spPr>
          <a:xfrm>
            <a:off x="1875489" y="3632418"/>
            <a:ext cx="2114550" cy="2038350"/>
          </a:xfrm>
          <a:prstGeom prst="rect">
            <a:avLst/>
          </a:prstGeom>
        </p:spPr>
      </p:pic>
      <p:pic>
        <p:nvPicPr>
          <p:cNvPr id="5" name="Picture 4"/>
          <p:cNvPicPr>
            <a:picLocks noChangeAspect="1"/>
          </p:cNvPicPr>
          <p:nvPr/>
        </p:nvPicPr>
        <p:blipFill>
          <a:blip r:embed="rId5"/>
          <a:stretch>
            <a:fillRect/>
          </a:stretch>
        </p:blipFill>
        <p:spPr>
          <a:xfrm>
            <a:off x="4379114" y="3632418"/>
            <a:ext cx="2143125" cy="1190625"/>
          </a:xfrm>
          <a:prstGeom prst="rect">
            <a:avLst/>
          </a:prstGeom>
        </p:spPr>
      </p:pic>
      <p:pic>
        <p:nvPicPr>
          <p:cNvPr id="9" name="Picture 8"/>
          <p:cNvPicPr>
            <a:picLocks noChangeAspect="1"/>
          </p:cNvPicPr>
          <p:nvPr/>
        </p:nvPicPr>
        <p:blipFill>
          <a:blip r:embed="rId6"/>
          <a:stretch>
            <a:fillRect/>
          </a:stretch>
        </p:blipFill>
        <p:spPr>
          <a:xfrm>
            <a:off x="6760468" y="3613368"/>
            <a:ext cx="3829050" cy="1038225"/>
          </a:xfrm>
          <a:prstGeom prst="rect">
            <a:avLst/>
          </a:prstGeom>
        </p:spPr>
      </p:pic>
    </p:spTree>
    <p:extLst>
      <p:ext uri="{BB962C8B-B14F-4D97-AF65-F5344CB8AC3E}">
        <p14:creationId xmlns:p14="http://schemas.microsoft.com/office/powerpoint/2010/main" val="67444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rPr>
              <a:t>How to Update Your Name in UCPath cont’d</a:t>
            </a:r>
            <a:endParaRPr lang="en-US" sz="3200"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9824738" y="6014177"/>
            <a:ext cx="1943100" cy="447675"/>
          </a:xfrm>
          <a:prstGeom prst="rect">
            <a:avLst/>
          </a:prstGeom>
        </p:spPr>
      </p:pic>
      <p:cxnSp>
        <p:nvCxnSpPr>
          <p:cNvPr id="6" name="Straight Connector 5"/>
          <p:cNvCxnSpPr/>
          <p:nvPr/>
        </p:nvCxnSpPr>
        <p:spPr>
          <a:xfrm>
            <a:off x="985838" y="1425561"/>
            <a:ext cx="103679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1783388" y="2624209"/>
            <a:ext cx="8625224" cy="3271242"/>
          </a:xfrm>
        </p:spPr>
        <p:txBody>
          <a:bodyPr>
            <a:normAutofit/>
          </a:bodyPr>
          <a:lstStyle/>
          <a:p>
            <a:pPr lvl="0"/>
            <a:r>
              <a:rPr lang="en-US" dirty="0">
                <a:solidFill>
                  <a:schemeClr val="accent1">
                    <a:lumMod val="75000"/>
                  </a:schemeClr>
                </a:solidFill>
              </a:rPr>
              <a:t>As the prompt says, Legal and Name cannot be updated simultaneously. Name changes are immediate but Legal has more steps</a:t>
            </a:r>
          </a:p>
          <a:p>
            <a:pPr lvl="1"/>
            <a:r>
              <a:rPr lang="en-US" dirty="0">
                <a:solidFill>
                  <a:schemeClr val="accent1">
                    <a:lumMod val="75000"/>
                  </a:schemeClr>
                </a:solidFill>
              </a:rPr>
              <a:t>Name on Social Security card must match new Legal Name</a:t>
            </a:r>
          </a:p>
          <a:p>
            <a:pPr lvl="1"/>
            <a:r>
              <a:rPr lang="en-US" dirty="0">
                <a:solidFill>
                  <a:schemeClr val="accent1">
                    <a:lumMod val="75000"/>
                  </a:schemeClr>
                </a:solidFill>
              </a:rPr>
              <a:t>Proof to HR</a:t>
            </a:r>
          </a:p>
          <a:p>
            <a:pPr lvl="1"/>
            <a:r>
              <a:rPr lang="en-US" dirty="0">
                <a:solidFill>
                  <a:schemeClr val="accent1">
                    <a:lumMod val="75000"/>
                  </a:schemeClr>
                </a:solidFill>
              </a:rPr>
              <a:t>Goes through UCPath for verification</a:t>
            </a:r>
          </a:p>
          <a:p>
            <a:endParaRPr lang="en-US" dirty="0">
              <a:solidFill>
                <a:schemeClr val="accent1">
                  <a:lumMod val="75000"/>
                </a:schemeClr>
              </a:solidFill>
            </a:endParaRPr>
          </a:p>
        </p:txBody>
      </p:sp>
      <p:pic>
        <p:nvPicPr>
          <p:cNvPr id="3" name="Picture 2">
            <a:extLst>
              <a:ext uri="{FF2B5EF4-FFF2-40B4-BE49-F238E27FC236}">
                <a16:creationId xmlns:a16="http://schemas.microsoft.com/office/drawing/2014/main" id="{04337A60-5B4A-4236-8FB7-B5AC41AF7BAF}"/>
              </a:ext>
            </a:extLst>
          </p:cNvPr>
          <p:cNvPicPr>
            <a:picLocks noChangeAspect="1"/>
          </p:cNvPicPr>
          <p:nvPr/>
        </p:nvPicPr>
        <p:blipFill>
          <a:blip r:embed="rId4"/>
          <a:stretch>
            <a:fillRect/>
          </a:stretch>
        </p:blipFill>
        <p:spPr>
          <a:xfrm>
            <a:off x="825333" y="1563772"/>
            <a:ext cx="10707594" cy="876422"/>
          </a:xfrm>
          <a:prstGeom prst="rect">
            <a:avLst/>
          </a:prstGeom>
        </p:spPr>
      </p:pic>
    </p:spTree>
    <p:extLst>
      <p:ext uri="{BB962C8B-B14F-4D97-AF65-F5344CB8AC3E}">
        <p14:creationId xmlns:p14="http://schemas.microsoft.com/office/powerpoint/2010/main" val="1506090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3333</TotalTime>
  <Words>3348</Words>
  <Application>Microsoft Office PowerPoint</Application>
  <PresentationFormat>Widescreen</PresentationFormat>
  <Paragraphs>528</Paragraphs>
  <Slides>41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 3</vt:lpstr>
      <vt:lpstr>Office Theme</vt:lpstr>
      <vt:lpstr>UCPath June 2023 Release Webinar Agenda</vt:lpstr>
      <vt:lpstr>UCPath June 2023 Release Project List</vt:lpstr>
      <vt:lpstr>PeopleSoft Upgrade: Overview</vt:lpstr>
      <vt:lpstr>PeopleSoft Upgrade: Global Search</vt:lpstr>
      <vt:lpstr>Lived Name: Purpose and Updates in UCPath</vt:lpstr>
      <vt:lpstr>UCPath Legal and Lived Name Label Definitions</vt:lpstr>
      <vt:lpstr>UCPath: Where Legal Name Remains</vt:lpstr>
      <vt:lpstr>How to Update Your Name in UCPath</vt:lpstr>
      <vt:lpstr>How to Update Your Name in UCPath cont’d</vt:lpstr>
      <vt:lpstr>How to Find People by EMPLID</vt:lpstr>
      <vt:lpstr>Where can employees find their EMPLID?</vt:lpstr>
      <vt:lpstr>How to Find People Without EMPLID for HR Prepare for Hire</vt:lpstr>
      <vt:lpstr>How to Find People Without EMPLID for Other Use Cases</vt:lpstr>
      <vt:lpstr>Lived Name Updates in UCPath: Other Information</vt:lpstr>
      <vt:lpstr>XML Issue</vt:lpstr>
      <vt:lpstr>Appendix:  UCPath Page Labels for Lived Name</vt:lpstr>
      <vt:lpstr>Absence Management Pages</vt:lpstr>
      <vt:lpstr>PowerPoint Presentation</vt:lpstr>
      <vt:lpstr>Payroll Pages</vt:lpstr>
      <vt:lpstr>PowerPoint Presentation</vt:lpstr>
      <vt:lpstr>Benefits Pages</vt:lpstr>
      <vt:lpstr>PowerPoint Presentation</vt:lpstr>
      <vt:lpstr>PowerPoint Presentation</vt:lpstr>
      <vt:lpstr>Employee Self-Service Pages</vt:lpstr>
      <vt:lpstr>PowerPoint Presentation</vt:lpstr>
      <vt:lpstr>PowerPoint Presentation</vt:lpstr>
      <vt:lpstr>PowerPoint Presentation</vt:lpstr>
      <vt:lpstr>Manager Self-Service Pages</vt:lpstr>
      <vt:lpstr>PowerPoint Presentation</vt:lpstr>
      <vt:lpstr>Workforce Administration Pages</vt:lpstr>
      <vt:lpstr>PowerPoint Presentation</vt:lpstr>
      <vt:lpstr>PowerPoint Presentation</vt:lpstr>
      <vt:lpstr>PowerPoint Presentation</vt:lpstr>
      <vt:lpstr>General Ledger Pages</vt:lpstr>
      <vt:lpstr>PowerPoint Presentation</vt:lpstr>
      <vt:lpstr>TAM</vt:lpstr>
      <vt:lpstr>PowerPoint Presentation</vt:lpstr>
      <vt:lpstr>PowerPoint Presentation</vt:lpstr>
      <vt:lpstr>PowerPoint Presentation</vt:lpstr>
      <vt:lpstr>ePerformance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Glass</dc:creator>
  <cp:lastModifiedBy>Scott J Leaf</cp:lastModifiedBy>
  <cp:revision>66</cp:revision>
  <dcterms:created xsi:type="dcterms:W3CDTF">2023-05-04T22:35:12Z</dcterms:created>
  <dcterms:modified xsi:type="dcterms:W3CDTF">2023-06-09T18:16:09Z</dcterms:modified>
</cp:coreProperties>
</file>