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4"/>
    <p:sldMasterId id="2147483665" r:id="rId5"/>
  </p:sldMasterIdLst>
  <p:notesMasterIdLst>
    <p:notesMasterId r:id="rId14"/>
  </p:notesMasterIdLst>
  <p:sldIdLst>
    <p:sldId id="269" r:id="rId6"/>
    <p:sldId id="259" r:id="rId7"/>
    <p:sldId id="268" r:id="rId8"/>
    <p:sldId id="272" r:id="rId9"/>
    <p:sldId id="273" r:id="rId10"/>
    <p:sldId id="274" r:id="rId11"/>
    <p:sldId id="267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D14742F-C182-4DE4-B544-D17AF33E31F6}">
          <p14:sldIdLst>
            <p14:sldId id="269"/>
            <p14:sldId id="259"/>
            <p14:sldId id="268"/>
            <p14:sldId id="272"/>
            <p14:sldId id="273"/>
            <p14:sldId id="274"/>
            <p14:sldId id="267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nda M Linares" initials="AML" lastIdx="2" clrIdx="0">
    <p:extLst>
      <p:ext uri="{19B8F6BF-5375-455C-9EA6-DF929625EA0E}">
        <p15:presenceInfo xmlns:p15="http://schemas.microsoft.com/office/powerpoint/2012/main" userId="Amanda M Linares" providerId="None"/>
      </p:ext>
    </p:extLst>
  </p:cmAuthor>
  <p:cmAuthor id="2" name="Miranda Renee Westfall" initials="MRW" lastIdx="15" clrIdx="1">
    <p:extLst>
      <p:ext uri="{19B8F6BF-5375-455C-9EA6-DF929625EA0E}">
        <p15:presenceInfo xmlns:p15="http://schemas.microsoft.com/office/powerpoint/2012/main" userId="S::mrwestfall@ucdavis.edu::b93b117d-d29b-4b18-a170-6904bb2a87ba" providerId="AD"/>
      </p:ext>
    </p:extLst>
  </p:cmAuthor>
  <p:cmAuthor id="3" name="Ramsha Baig" initials="RB" lastIdx="4" clrIdx="2">
    <p:extLst>
      <p:ext uri="{19B8F6BF-5375-455C-9EA6-DF929625EA0E}">
        <p15:presenceInfo xmlns:p15="http://schemas.microsoft.com/office/powerpoint/2012/main" userId="S::baig@ucdavis.edu::06b787c3-836e-4c5b-bd39-6d9ee2fd8c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388F"/>
    <a:srgbClr val="6E2D7B"/>
    <a:srgbClr val="00944D"/>
    <a:srgbClr val="EC1C24"/>
    <a:srgbClr val="E6E6E6"/>
    <a:srgbClr val="000000"/>
    <a:srgbClr val="702B84"/>
    <a:srgbClr val="009900"/>
    <a:srgbClr val="004C28"/>
    <a:srgbClr val="C27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94645" autoAdjust="0"/>
  </p:normalViewPr>
  <p:slideViewPr>
    <p:cSldViewPr snapToGrid="0" snapToObjects="1">
      <p:cViewPr varScale="1">
        <p:scale>
          <a:sx n="95" d="100"/>
          <a:sy n="95" d="100"/>
        </p:scale>
        <p:origin x="10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anr-file03.ou.ad3.ucdavis.edu\NPI\Baig\UC-ANR\IOE\Adult%20Survey%20Analyses\Infographics\AdultEd_Infographics%20(version%201)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anr-file03.ou.ad3.ucdavis.edu\NPI\Baig\UC-ANR\IOE\Adult%20Survey%20Analyses\Infographics\AdultEd_Infographics%20(version%201)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anr-file03.ou.ad3.ucdavis.edu\NPI\Baig\UC-ANR\IOE\Adult%20Survey%20Analyses\Infographics\AdultEd_Infographics%20(version%201)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anr-file03.ou.ad3.ucdavis.edu\NPI\Baig\UC-ANR\IOE\Adult%20Survey%20Analyses\Infographics\AdultEd_Infographics%20(version%201)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\\anr-file03.ou.ad3.ucdavis.edu\NPI\Baig\UC-ANR\IOE\Adult%20Survey%20Analyses\Infographics\AdultEd_Infographics%20(version%201)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\\anr-file03.ou.ad3.ucdavis.edu\NPI\Baig\UC-ANR\IOE\Adult%20Survey%20Analyses\Infographics\AdultEd_Infographics%20(version%201)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anr-file03.ou.ad3.ucdavis.edu\NPI\Baig\UC-ANR\IOE\Adult%20Survey%20Analyses\Infographics\AdultEd_Infographics%20(version%201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anr-file03.ou.ad3.ucdavis.edu\NPI\Baig\UC-ANR\IOE\Adult%20Survey%20Analyses\Infographics\AdultEd_Infographics%20(version%201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anr-file03.ou.ad3.ucdavis.edu\NPI\Baig\UC-ANR\IOE\Adult%20Survey%20Analyses\Infographics\AdultEd_Infographics%20(version%201)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anr-file03.ou.ad3.ucdavis.edu\NPI\Baig\UC-ANR\IOE\Adult%20Survey%20Analyses\Infographics\AdultEd_Infographics%20(version%201)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anr-file03.ou.ad3.ucdavis.edu\NPI\Baig\UC-ANR\IOE\Adult%20Survey%20Analyses\Infographics\AdultEd_Infographics%20(version%201)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anr-file03.ou.ad3.ucdavis.edu\NPI\Baig\UC-ANR\IOE\Adult%20Survey%20Analyses\Infographics\AdultEd_Infographics%20(version%201)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anr-file03.ou.ad3.ucdavis.edu\NPI\Baig\UC-ANR\IOE\Adult%20Survey%20Analyses\Infographics\AdultEd_Infographics%20(version%20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chemeClr val="tx1"/>
                </a:solidFill>
              </a:rPr>
              <a:t>Age (in years)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8804223537489"/>
          <c:y val="0.24151567079104802"/>
          <c:w val="0.76687984141469101"/>
          <c:h val="0.613038077726510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Statewide!$B$4</c:f>
              <c:strCache>
                <c:ptCount val="1"/>
              </c:strCache>
            </c:strRef>
          </c:tx>
          <c:spPr>
            <a:solidFill>
              <a:srgbClr val="00944D"/>
            </a:solidFill>
            <a:ln>
              <a:solidFill>
                <a:srgbClr val="00944D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trellis">
                <a:fgClr>
                  <a:srgbClr val="00944D"/>
                </a:fgClr>
                <a:bgClr>
                  <a:sysClr val="window" lastClr="FFFFFF"/>
                </a:bgClr>
              </a:pattFill>
              <a:ln>
                <a:solidFill>
                  <a:srgbClr val="00944D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1D3-4223-AC21-67688288EB3E}"/>
              </c:ext>
            </c:extLst>
          </c:dPt>
          <c:dPt>
            <c:idx val="2"/>
            <c:invertIfNegative val="0"/>
            <c:bubble3D val="0"/>
            <c:spPr>
              <a:pattFill prst="pct80">
                <a:fgClr>
                  <a:srgbClr val="00944D"/>
                </a:fgClr>
                <a:bgClr>
                  <a:sysClr val="window" lastClr="FFFFFF"/>
                </a:bgClr>
              </a:pattFill>
              <a:ln>
                <a:solidFill>
                  <a:srgbClr val="00944D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1D3-4223-AC21-67688288EB3E}"/>
              </c:ext>
            </c:extLst>
          </c:dPt>
          <c:dPt>
            <c:idx val="3"/>
            <c:invertIfNegative val="0"/>
            <c:bubble3D val="0"/>
            <c:spPr>
              <a:pattFill prst="dkUpDiag">
                <a:fgClr>
                  <a:srgbClr val="00944D"/>
                </a:fgClr>
                <a:bgClr>
                  <a:sysClr val="window" lastClr="FFFFFF"/>
                </a:bgClr>
              </a:pattFill>
              <a:ln>
                <a:solidFill>
                  <a:srgbClr val="00944D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1D3-4223-AC21-67688288EB3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Statewide!$A$5:$A$8</c:f>
              <c:strCache>
                <c:ptCount val="4"/>
                <c:pt idx="0">
                  <c:v>18-35 </c:v>
                </c:pt>
                <c:pt idx="1">
                  <c:v>36-50 </c:v>
                </c:pt>
                <c:pt idx="2">
                  <c:v>51-64 </c:v>
                </c:pt>
                <c:pt idx="3">
                  <c:v>65 and older</c:v>
                </c:pt>
              </c:strCache>
            </c:strRef>
          </c:cat>
          <c:val>
            <c:numRef>
              <c:f>Statewide!$B$5:$B$8</c:f>
              <c:numCache>
                <c:formatCode>0%</c:formatCode>
                <c:ptCount val="4"/>
                <c:pt idx="0">
                  <c:v>0.28999999999999998</c:v>
                </c:pt>
                <c:pt idx="1">
                  <c:v>0.38</c:v>
                </c:pt>
                <c:pt idx="2">
                  <c:v>0.17</c:v>
                </c:pt>
                <c:pt idx="3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D3-4223-AC21-67688288EB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392752"/>
        <c:axId val="390010160"/>
      </c:barChart>
      <c:catAx>
        <c:axId val="6392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0010160"/>
        <c:crosses val="autoZero"/>
        <c:auto val="1"/>
        <c:lblAlgn val="ctr"/>
        <c:lblOffset val="100"/>
        <c:noMultiLvlLbl val="0"/>
      </c:catAx>
      <c:valAx>
        <c:axId val="390010160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>
                    <a:solidFill>
                      <a:schemeClr val="tx1"/>
                    </a:solidFill>
                  </a:rPr>
                  <a:t>% of</a:t>
                </a:r>
                <a:r>
                  <a:rPr lang="en-US" sz="1100" baseline="0" dirty="0">
                    <a:solidFill>
                      <a:schemeClr val="tx1"/>
                    </a:solidFill>
                  </a:rPr>
                  <a:t> participants</a:t>
                </a:r>
                <a:endParaRPr lang="en-US" sz="11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 w="1270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92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501847242171654"/>
          <c:y val="6.2067854390921599E-2"/>
          <c:w val="0.74802361564936637"/>
          <c:h val="0.663076563849907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Statewide!$B$34</c:f>
              <c:strCache>
                <c:ptCount val="1"/>
                <c:pt idx="0">
                  <c:v>Before</c:v>
                </c:pt>
              </c:strCache>
            </c:strRef>
          </c:tx>
          <c:spPr>
            <a:solidFill>
              <a:srgbClr val="2B388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Statewide!$A$35:$A$38</c:f>
              <c:strCache>
                <c:ptCount val="4"/>
                <c:pt idx="0">
                  <c:v>No</c:v>
                </c:pt>
                <c:pt idx="1">
                  <c:v>Yes, sometimes</c:v>
                </c:pt>
                <c:pt idx="2">
                  <c:v>Yes, often</c:v>
                </c:pt>
                <c:pt idx="3">
                  <c:v>Yes, everyday</c:v>
                </c:pt>
              </c:strCache>
            </c:strRef>
          </c:cat>
          <c:val>
            <c:numRef>
              <c:f>Statewide!$B$35:$B$38</c:f>
              <c:numCache>
                <c:formatCode>0%</c:formatCode>
                <c:ptCount val="4"/>
                <c:pt idx="0">
                  <c:v>0.34</c:v>
                </c:pt>
                <c:pt idx="1">
                  <c:v>0.49</c:v>
                </c:pt>
                <c:pt idx="2">
                  <c:v>0.12</c:v>
                </c:pt>
                <c:pt idx="3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06-40C9-9E47-24E18508ED4F}"/>
            </c:ext>
          </c:extLst>
        </c:ser>
        <c:ser>
          <c:idx val="1"/>
          <c:order val="1"/>
          <c:tx>
            <c:strRef>
              <c:f>Statewide!$C$34</c:f>
              <c:strCache>
                <c:ptCount val="1"/>
                <c:pt idx="0">
                  <c:v>After</c:v>
                </c:pt>
              </c:strCache>
            </c:strRef>
          </c:tx>
          <c:spPr>
            <a:pattFill prst="trellis">
              <a:fgClr>
                <a:srgbClr val="2B388F"/>
              </a:fgClr>
              <a:bgClr>
                <a:sysClr val="window" lastClr="FFFFFF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Statewide!$A$35:$A$38</c:f>
              <c:strCache>
                <c:ptCount val="4"/>
                <c:pt idx="0">
                  <c:v>No</c:v>
                </c:pt>
                <c:pt idx="1">
                  <c:v>Yes, sometimes</c:v>
                </c:pt>
                <c:pt idx="2">
                  <c:v>Yes, often</c:v>
                </c:pt>
                <c:pt idx="3">
                  <c:v>Yes, everyday</c:v>
                </c:pt>
              </c:strCache>
            </c:strRef>
          </c:cat>
          <c:val>
            <c:numRef>
              <c:f>Statewide!$C$35:$C$38</c:f>
              <c:numCache>
                <c:formatCode>0%</c:formatCode>
                <c:ptCount val="4"/>
                <c:pt idx="0">
                  <c:v>0.49</c:v>
                </c:pt>
                <c:pt idx="1">
                  <c:v>0.43</c:v>
                </c:pt>
                <c:pt idx="2">
                  <c:v>0.05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06-40C9-9E47-24E18508ED4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643248"/>
        <c:axId val="732665680"/>
      </c:barChart>
      <c:catAx>
        <c:axId val="8064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2665680"/>
        <c:crosses val="autoZero"/>
        <c:auto val="1"/>
        <c:lblAlgn val="ctr"/>
        <c:lblOffset val="100"/>
        <c:noMultiLvlLbl val="0"/>
      </c:catAx>
      <c:valAx>
        <c:axId val="732665680"/>
        <c:scaling>
          <c:orientation val="minMax"/>
          <c:max val="0.70000000000000007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>
                    <a:solidFill>
                      <a:schemeClr val="tx1"/>
                    </a:solidFill>
                  </a:rPr>
                  <a:t>% of participants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 w="1270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64324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t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850149103807641"/>
          <c:y val="0.12524860921153613"/>
          <c:w val="0.72410556859211628"/>
          <c:h val="0.68518640499939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Statewide!$B$48</c:f>
              <c:strCache>
                <c:ptCount val="1"/>
                <c:pt idx="0">
                  <c:v>Before</c:v>
                </c:pt>
              </c:strCache>
            </c:strRef>
          </c:tx>
          <c:spPr>
            <a:solidFill>
              <a:srgbClr val="6E2D7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Statewide!$A$49:$A$52</c:f>
              <c:strCache>
                <c:ptCount val="4"/>
                <c:pt idx="0">
                  <c:v>No</c:v>
                </c:pt>
                <c:pt idx="1">
                  <c:v>Yes, sometimes</c:v>
                </c:pt>
                <c:pt idx="2">
                  <c:v>Yes, often</c:v>
                </c:pt>
                <c:pt idx="3">
                  <c:v>Yes, always</c:v>
                </c:pt>
              </c:strCache>
            </c:strRef>
          </c:cat>
          <c:val>
            <c:numRef>
              <c:f>Statewide!$B$49:$B$52</c:f>
              <c:numCache>
                <c:formatCode>0%</c:formatCode>
                <c:ptCount val="4"/>
                <c:pt idx="0">
                  <c:v>0.26</c:v>
                </c:pt>
                <c:pt idx="1">
                  <c:v>0.37</c:v>
                </c:pt>
                <c:pt idx="2">
                  <c:v>0.19</c:v>
                </c:pt>
                <c:pt idx="3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89-4D5C-970C-7B8198C4FB12}"/>
            </c:ext>
          </c:extLst>
        </c:ser>
        <c:ser>
          <c:idx val="1"/>
          <c:order val="1"/>
          <c:tx>
            <c:strRef>
              <c:f>Statewide!$C$48</c:f>
              <c:strCache>
                <c:ptCount val="1"/>
                <c:pt idx="0">
                  <c:v>After</c:v>
                </c:pt>
              </c:strCache>
            </c:strRef>
          </c:tx>
          <c:spPr>
            <a:pattFill prst="trellis">
              <a:fgClr>
                <a:srgbClr val="6E2D7B"/>
              </a:fgClr>
              <a:bgClr>
                <a:sysClr val="window" lastClr="FFFFFF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Statewide!$A$49:$A$52</c:f>
              <c:strCache>
                <c:ptCount val="4"/>
                <c:pt idx="0">
                  <c:v>No</c:v>
                </c:pt>
                <c:pt idx="1">
                  <c:v>Yes, sometimes</c:v>
                </c:pt>
                <c:pt idx="2">
                  <c:v>Yes, often</c:v>
                </c:pt>
                <c:pt idx="3">
                  <c:v>Yes, always</c:v>
                </c:pt>
              </c:strCache>
            </c:strRef>
          </c:cat>
          <c:val>
            <c:numRef>
              <c:f>Statewide!$C$49:$C$52</c:f>
              <c:numCache>
                <c:formatCode>0%</c:formatCode>
                <c:ptCount val="4"/>
                <c:pt idx="0">
                  <c:v>0.14000000000000001</c:v>
                </c:pt>
                <c:pt idx="1">
                  <c:v>0.28999999999999998</c:v>
                </c:pt>
                <c:pt idx="2">
                  <c:v>0.3</c:v>
                </c:pt>
                <c:pt idx="3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89-4D5C-970C-7B8198C4FB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9174160"/>
        <c:axId val="1465600191"/>
      </c:barChart>
      <c:catAx>
        <c:axId val="109174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5600191"/>
        <c:crosses val="autoZero"/>
        <c:auto val="1"/>
        <c:lblAlgn val="ctr"/>
        <c:lblOffset val="100"/>
        <c:noMultiLvlLbl val="0"/>
      </c:catAx>
      <c:valAx>
        <c:axId val="1465600191"/>
        <c:scaling>
          <c:orientation val="minMax"/>
          <c:max val="0.60000000000000009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>
                    <a:solidFill>
                      <a:schemeClr val="tx1"/>
                    </a:solidFill>
                  </a:rPr>
                  <a:t>% of participants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 w="1270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1741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78631852567302141"/>
          <c:y val="0"/>
          <c:w val="0.12351859924676048"/>
          <c:h val="0.220261189116505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085918596692045"/>
          <c:y val="0.15381206769399194"/>
          <c:w val="0.78499563515544224"/>
          <c:h val="0.672399063246163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Statewide!$B$54</c:f>
              <c:strCache>
                <c:ptCount val="1"/>
                <c:pt idx="0">
                  <c:v>Before</c:v>
                </c:pt>
              </c:strCache>
            </c:strRef>
          </c:tx>
          <c:spPr>
            <a:solidFill>
              <a:srgbClr val="2B388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Statewide!$A$55:$A$58</c:f>
              <c:strCache>
                <c:ptCount val="4"/>
                <c:pt idx="0">
                  <c:v>No</c:v>
                </c:pt>
                <c:pt idx="1">
                  <c:v>Yes, sometimes</c:v>
                </c:pt>
                <c:pt idx="2">
                  <c:v>Yes, often</c:v>
                </c:pt>
                <c:pt idx="3">
                  <c:v>Yes, always</c:v>
                </c:pt>
              </c:strCache>
            </c:strRef>
          </c:cat>
          <c:val>
            <c:numRef>
              <c:f>Statewide!$B$55:$B$58</c:f>
              <c:numCache>
                <c:formatCode>0%</c:formatCode>
                <c:ptCount val="4"/>
                <c:pt idx="0">
                  <c:v>0.44</c:v>
                </c:pt>
                <c:pt idx="1">
                  <c:v>0.33</c:v>
                </c:pt>
                <c:pt idx="2">
                  <c:v>0.13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9D-4CE0-989E-0B951C026E2D}"/>
            </c:ext>
          </c:extLst>
        </c:ser>
        <c:ser>
          <c:idx val="1"/>
          <c:order val="1"/>
          <c:tx>
            <c:strRef>
              <c:f>Statewide!$C$54</c:f>
              <c:strCache>
                <c:ptCount val="1"/>
                <c:pt idx="0">
                  <c:v>After</c:v>
                </c:pt>
              </c:strCache>
            </c:strRef>
          </c:tx>
          <c:spPr>
            <a:pattFill prst="trellis">
              <a:fgClr>
                <a:srgbClr val="2B388F"/>
              </a:fgClr>
              <a:bgClr>
                <a:sysClr val="window" lastClr="FFFFFF"/>
              </a:bgClr>
            </a:patt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466098832106874E-3"/>
                  <c:y val="-5.70752912974561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19D-4CE0-989E-0B951C026E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Statewide!$A$55:$A$58</c:f>
              <c:strCache>
                <c:ptCount val="4"/>
                <c:pt idx="0">
                  <c:v>No</c:v>
                </c:pt>
                <c:pt idx="1">
                  <c:v>Yes, sometimes</c:v>
                </c:pt>
                <c:pt idx="2">
                  <c:v>Yes, often</c:v>
                </c:pt>
                <c:pt idx="3">
                  <c:v>Yes, always</c:v>
                </c:pt>
              </c:strCache>
            </c:strRef>
          </c:cat>
          <c:val>
            <c:numRef>
              <c:f>Statewide!$C$55:$C$58</c:f>
              <c:numCache>
                <c:formatCode>0%</c:formatCode>
                <c:ptCount val="4"/>
                <c:pt idx="0">
                  <c:v>0.47</c:v>
                </c:pt>
                <c:pt idx="1">
                  <c:v>0.32</c:v>
                </c:pt>
                <c:pt idx="2">
                  <c:v>0.1</c:v>
                </c:pt>
                <c:pt idx="3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9D-4CE0-989E-0B951C026E2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5056576"/>
        <c:axId val="377261024"/>
      </c:barChart>
      <c:catAx>
        <c:axId val="20505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7261024"/>
        <c:crosses val="autoZero"/>
        <c:auto val="1"/>
        <c:lblAlgn val="ctr"/>
        <c:lblOffset val="100"/>
        <c:noMultiLvlLbl val="0"/>
      </c:catAx>
      <c:valAx>
        <c:axId val="377261024"/>
        <c:scaling>
          <c:orientation val="minMax"/>
          <c:max val="0.60000000000000009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>
                    <a:solidFill>
                      <a:schemeClr val="tx1"/>
                    </a:solidFill>
                  </a:rPr>
                  <a:t>% of participants</a:t>
                </a:r>
              </a:p>
            </c:rich>
          </c:tx>
          <c:layout>
            <c:manualLayout>
              <c:xMode val="edge"/>
              <c:yMode val="edge"/>
              <c:x val="2.5858358842202289E-2"/>
              <c:y val="0.221543810229599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 w="1270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05657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85164954468993803"/>
          <c:y val="6.2782820427201819E-2"/>
          <c:w val="0.13187079601079785"/>
          <c:h val="0.220261189116505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317215787358388"/>
          <c:y val="0.14248396944908431"/>
          <c:w val="0.73461258359195336"/>
          <c:h val="0.705299807855551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Statewide!$E$17</c:f>
              <c:strCache>
                <c:ptCount val="1"/>
              </c:strCache>
            </c:strRef>
          </c:tx>
          <c:spPr>
            <a:solidFill>
              <a:srgbClr val="00944D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trellis">
                <a:fgClr>
                  <a:srgbClr val="00944D"/>
                </a:fgClr>
                <a:bgClr>
                  <a:sysClr val="window" lastClr="FFFFFF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8BA-4876-A2EA-BF0986015DD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Statewide!$D$18:$D$19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Statewide!$E$18:$E$19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BA-4876-A2EA-BF0986015D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27867648"/>
        <c:axId val="112965648"/>
      </c:barChart>
      <c:catAx>
        <c:axId val="112786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965648"/>
        <c:crosses val="autoZero"/>
        <c:auto val="1"/>
        <c:lblAlgn val="ctr"/>
        <c:lblOffset val="100"/>
        <c:noMultiLvlLbl val="0"/>
      </c:catAx>
      <c:valAx>
        <c:axId val="112965648"/>
        <c:scaling>
          <c:orientation val="minMax"/>
          <c:max val="0.75000000000000011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>
                    <a:solidFill>
                      <a:schemeClr val="tx1"/>
                    </a:solidFill>
                  </a:rPr>
                  <a:t>%</a:t>
                </a:r>
                <a:r>
                  <a:rPr lang="en-US" sz="1100" baseline="0" dirty="0">
                    <a:solidFill>
                      <a:schemeClr val="tx1"/>
                    </a:solidFill>
                  </a:rPr>
                  <a:t> of participants</a:t>
                </a:r>
                <a:endParaRPr lang="en-US" sz="11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1.5351003103440982E-2"/>
              <c:y val="0.2291458174353908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 w="1270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786764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317215787358388"/>
          <c:y val="0.16413944845476286"/>
          <c:w val="0.73461258359195336"/>
          <c:h val="0.693328443867986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Statewide!$E$21</c:f>
              <c:strCache>
                <c:ptCount val="1"/>
              </c:strCache>
            </c:strRef>
          </c:tx>
          <c:spPr>
            <a:solidFill>
              <a:srgbClr val="2B388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trellis">
                <a:fgClr>
                  <a:srgbClr val="2B388F"/>
                </a:fgClr>
                <a:bgClr>
                  <a:sysClr val="window" lastClr="FFFFFF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9FB-4368-9680-DDDA79D0C4C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Statewide!$D$22:$D$23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Statewide!$E$22:$E$23</c:f>
              <c:numCache>
                <c:formatCode>0%</c:formatCode>
                <c:ptCount val="2"/>
                <c:pt idx="0">
                  <c:v>0.41</c:v>
                </c:pt>
                <c:pt idx="1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FB-4368-9680-DDDA79D0C4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39876800"/>
        <c:axId val="1447854224"/>
      </c:barChart>
      <c:catAx>
        <c:axId val="23987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7854224"/>
        <c:crosses val="autoZero"/>
        <c:auto val="1"/>
        <c:lblAlgn val="ctr"/>
        <c:lblOffset val="100"/>
        <c:noMultiLvlLbl val="0"/>
      </c:catAx>
      <c:valAx>
        <c:axId val="1447854224"/>
        <c:scaling>
          <c:orientation val="minMax"/>
          <c:max val="0.75000000000000011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>
                    <a:solidFill>
                      <a:schemeClr val="tx1"/>
                    </a:solidFill>
                  </a:rPr>
                  <a:t>% of participants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87680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Statewide!$B$16</c:f>
              <c:strCache>
                <c:ptCount val="1"/>
              </c:strCache>
            </c:strRef>
          </c:tx>
          <c:spPr>
            <a:solidFill>
              <a:srgbClr val="2B388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Statewide!$A$17:$A$25</c:f>
              <c:strCache>
                <c:ptCount val="9"/>
                <c:pt idx="0">
                  <c:v>Farmer's Market</c:v>
                </c:pt>
                <c:pt idx="1">
                  <c:v>Convenience store</c:v>
                </c:pt>
                <c:pt idx="2">
                  <c:v>Online Grocery</c:v>
                </c:pt>
                <c:pt idx="3">
                  <c:v>Produce store</c:v>
                </c:pt>
                <c:pt idx="4">
                  <c:v>Food Bank</c:v>
                </c:pt>
                <c:pt idx="5">
                  <c:v>Small Grocery</c:v>
                </c:pt>
                <c:pt idx="6">
                  <c:v>Discount Grocery</c:v>
                </c:pt>
                <c:pt idx="7">
                  <c:v>Warehouse</c:v>
                </c:pt>
                <c:pt idx="8">
                  <c:v>Large Grocery</c:v>
                </c:pt>
              </c:strCache>
            </c:strRef>
          </c:cat>
          <c:val>
            <c:numRef>
              <c:f>Statewide!$B$17:$B$25</c:f>
              <c:numCache>
                <c:formatCode>0%</c:formatCode>
                <c:ptCount val="9"/>
                <c:pt idx="0">
                  <c:v>0.1</c:v>
                </c:pt>
                <c:pt idx="1">
                  <c:v>0.11</c:v>
                </c:pt>
                <c:pt idx="2">
                  <c:v>0.11</c:v>
                </c:pt>
                <c:pt idx="3">
                  <c:v>0.13</c:v>
                </c:pt>
                <c:pt idx="4">
                  <c:v>0.22</c:v>
                </c:pt>
                <c:pt idx="5">
                  <c:v>0.26</c:v>
                </c:pt>
                <c:pt idx="6">
                  <c:v>0.34</c:v>
                </c:pt>
                <c:pt idx="7">
                  <c:v>0.35</c:v>
                </c:pt>
                <c:pt idx="8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F4-4233-9FD1-85508B8957F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08192160"/>
        <c:axId val="1305164176"/>
      </c:barChart>
      <c:catAx>
        <c:axId val="1108192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5164176"/>
        <c:crosses val="autoZero"/>
        <c:auto val="1"/>
        <c:lblAlgn val="ctr"/>
        <c:lblOffset val="100"/>
        <c:noMultiLvlLbl val="0"/>
      </c:catAx>
      <c:valAx>
        <c:axId val="1305164176"/>
        <c:scaling>
          <c:orientation val="minMax"/>
          <c:max val="0.75000000000000011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>
                    <a:solidFill>
                      <a:schemeClr val="tx1"/>
                    </a:solidFill>
                  </a:rPr>
                  <a:t>% of participants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1270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819216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chemeClr val="tx1"/>
                </a:solidFill>
              </a:rPr>
              <a:t>Sex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Statewide!$B$10</c:f>
              <c:strCache>
                <c:ptCount val="1"/>
              </c:strCache>
            </c:strRef>
          </c:tx>
          <c:spPr>
            <a:solidFill>
              <a:srgbClr val="00944D"/>
            </a:solidFill>
            <a:ln>
              <a:solidFill>
                <a:srgbClr val="00944D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trellis">
                <a:fgClr>
                  <a:srgbClr val="00944D"/>
                </a:fgClr>
                <a:bgClr>
                  <a:sysClr val="window" lastClr="FFFFFF"/>
                </a:bgClr>
              </a:pattFill>
              <a:ln>
                <a:solidFill>
                  <a:srgbClr val="00944D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F4F-470B-AD99-354B6F0167AE}"/>
              </c:ext>
            </c:extLst>
          </c:dPt>
          <c:dPt>
            <c:idx val="2"/>
            <c:invertIfNegative val="0"/>
            <c:bubble3D val="0"/>
            <c:spPr>
              <a:pattFill prst="dkUpDiag">
                <a:fgClr>
                  <a:srgbClr val="00944D"/>
                </a:fgClr>
                <a:bgClr>
                  <a:sysClr val="window" lastClr="FFFFFF"/>
                </a:bgClr>
              </a:pattFill>
              <a:ln>
                <a:solidFill>
                  <a:srgbClr val="00944D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F4F-470B-AD99-354B6F0167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Statewide!$A$11:$A$13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Prefer not to answer</c:v>
                </c:pt>
              </c:strCache>
            </c:strRef>
          </c:cat>
          <c:val>
            <c:numRef>
              <c:f>Statewide!$B$11:$B$13</c:f>
              <c:numCache>
                <c:formatCode>0%</c:formatCode>
                <c:ptCount val="3"/>
                <c:pt idx="0">
                  <c:v>0.22</c:v>
                </c:pt>
                <c:pt idx="1">
                  <c:v>0.77</c:v>
                </c:pt>
                <c:pt idx="2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4F-470B-AD99-354B6F0167A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94848239"/>
        <c:axId val="8335312"/>
      </c:barChart>
      <c:catAx>
        <c:axId val="1294848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5312"/>
        <c:crosses val="autoZero"/>
        <c:auto val="1"/>
        <c:lblAlgn val="ctr"/>
        <c:lblOffset val="100"/>
        <c:noMultiLvlLbl val="0"/>
      </c:catAx>
      <c:valAx>
        <c:axId val="83353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u="none" strike="noStrike" kern="1200" baseline="0" dirty="0">
                    <a:solidFill>
                      <a:schemeClr val="tx1"/>
                    </a:solidFill>
                  </a:rPr>
                  <a:t>% of participants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 w="1270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4848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chemeClr val="tx1"/>
                </a:solidFill>
              </a:rPr>
              <a:t>Race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Statewide!$E$4</c:f>
              <c:strCache>
                <c:ptCount val="1"/>
              </c:strCache>
            </c:strRef>
          </c:tx>
          <c:spPr>
            <a:solidFill>
              <a:srgbClr val="2B388F"/>
            </a:solidFill>
            <a:ln>
              <a:solidFill>
                <a:srgbClr val="2B388F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pct50">
                <a:fgClr>
                  <a:srgbClr val="2B388F"/>
                </a:fgClr>
                <a:bgClr>
                  <a:sysClr val="window" lastClr="FFFFFF"/>
                </a:bgClr>
              </a:pattFill>
              <a:ln>
                <a:solidFill>
                  <a:srgbClr val="2B388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BD2-4087-8694-3178894D7D1B}"/>
              </c:ext>
            </c:extLst>
          </c:dPt>
          <c:dPt>
            <c:idx val="1"/>
            <c:invertIfNegative val="0"/>
            <c:bubble3D val="0"/>
            <c:spPr>
              <a:pattFill prst="trellis">
                <a:fgClr>
                  <a:srgbClr val="2B388F"/>
                </a:fgClr>
                <a:bgClr>
                  <a:sysClr val="window" lastClr="FFFFFF"/>
                </a:bgClr>
              </a:pattFill>
              <a:ln>
                <a:solidFill>
                  <a:srgbClr val="2B388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BD2-4087-8694-3178894D7D1B}"/>
              </c:ext>
            </c:extLst>
          </c:dPt>
          <c:dPt>
            <c:idx val="2"/>
            <c:invertIfNegative val="0"/>
            <c:bubble3D val="0"/>
            <c:spPr>
              <a:pattFill prst="dkUpDiag">
                <a:fgClr>
                  <a:srgbClr val="2B388F"/>
                </a:fgClr>
                <a:bgClr>
                  <a:sysClr val="window" lastClr="FFFFFF"/>
                </a:bgClr>
              </a:pattFill>
              <a:ln>
                <a:solidFill>
                  <a:srgbClr val="2B388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BD2-4087-8694-3178894D7D1B}"/>
              </c:ext>
            </c:extLst>
          </c:dPt>
          <c:dPt>
            <c:idx val="3"/>
            <c:invertIfNegative val="0"/>
            <c:bubble3D val="0"/>
            <c:spPr>
              <a:pattFill prst="smCheck">
                <a:fgClr>
                  <a:srgbClr val="2B388F"/>
                </a:fgClr>
                <a:bgClr>
                  <a:sysClr val="window" lastClr="FFFFFF"/>
                </a:bgClr>
              </a:pattFill>
              <a:ln>
                <a:solidFill>
                  <a:srgbClr val="2B388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BD2-4087-8694-3178894D7D1B}"/>
              </c:ext>
            </c:extLst>
          </c:dPt>
          <c:dPt>
            <c:idx val="4"/>
            <c:invertIfNegative val="0"/>
            <c:bubble3D val="0"/>
            <c:spPr>
              <a:pattFill prst="sphere">
                <a:fgClr>
                  <a:srgbClr val="2B388F"/>
                </a:fgClr>
                <a:bgClr>
                  <a:sysClr val="window" lastClr="FFFFFF"/>
                </a:bgClr>
              </a:pattFill>
              <a:ln>
                <a:solidFill>
                  <a:srgbClr val="2B388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BD2-4087-8694-3178894D7D1B}"/>
              </c:ext>
            </c:extLst>
          </c:dPt>
          <c:dPt>
            <c:idx val="6"/>
            <c:invertIfNegative val="0"/>
            <c:bubble3D val="0"/>
            <c:spPr>
              <a:pattFill prst="pct90">
                <a:fgClr>
                  <a:srgbClr val="2B388F"/>
                </a:fgClr>
                <a:bgClr>
                  <a:sysClr val="window" lastClr="FFFFFF"/>
                </a:bgClr>
              </a:pattFill>
              <a:ln>
                <a:solidFill>
                  <a:srgbClr val="2B388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BD2-4087-8694-3178894D7D1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Statewide!$D$5:$D$11</c:f>
              <c:strCache>
                <c:ptCount val="7"/>
                <c:pt idx="0">
                  <c:v>*AIAN</c:v>
                </c:pt>
                <c:pt idx="1">
                  <c:v>Asian</c:v>
                </c:pt>
                <c:pt idx="2">
                  <c:v>Black</c:v>
                </c:pt>
                <c:pt idx="3">
                  <c:v>*NHPI</c:v>
                </c:pt>
                <c:pt idx="4">
                  <c:v>White</c:v>
                </c:pt>
                <c:pt idx="5">
                  <c:v>Other</c:v>
                </c:pt>
                <c:pt idx="6">
                  <c:v>Prefer not to answer</c:v>
                </c:pt>
              </c:strCache>
            </c:strRef>
          </c:cat>
          <c:val>
            <c:numRef>
              <c:f>Statewide!$E$5:$E$11</c:f>
              <c:numCache>
                <c:formatCode>0%</c:formatCode>
                <c:ptCount val="7"/>
                <c:pt idx="0">
                  <c:v>0.03</c:v>
                </c:pt>
                <c:pt idx="1">
                  <c:v>0.09</c:v>
                </c:pt>
                <c:pt idx="2">
                  <c:v>7.0000000000000007E-2</c:v>
                </c:pt>
                <c:pt idx="3">
                  <c:v>0.01</c:v>
                </c:pt>
                <c:pt idx="4">
                  <c:v>0.48</c:v>
                </c:pt>
                <c:pt idx="5">
                  <c:v>0.06</c:v>
                </c:pt>
                <c:pt idx="6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BD2-4087-8694-3178894D7D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39877264"/>
        <c:axId val="1447883984"/>
      </c:barChart>
      <c:catAx>
        <c:axId val="23987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7883984"/>
        <c:crosses val="autoZero"/>
        <c:auto val="1"/>
        <c:lblAlgn val="ctr"/>
        <c:lblOffset val="100"/>
        <c:noMultiLvlLbl val="0"/>
      </c:catAx>
      <c:valAx>
        <c:axId val="1447883984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>
                    <a:solidFill>
                      <a:schemeClr val="tx1"/>
                    </a:solidFill>
                  </a:rPr>
                  <a:t>% of participants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 w="1270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8772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chemeClr val="tx1"/>
                </a:solidFill>
              </a:rPr>
              <a:t>Ethnicity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438563354727822"/>
          <c:y val="0.19460159510373121"/>
          <c:w val="0.77206113173595603"/>
          <c:h val="0.57908290369658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Statewide!$E$13</c:f>
              <c:strCache>
                <c:ptCount val="1"/>
              </c:strCache>
            </c:strRef>
          </c:tx>
          <c:spPr>
            <a:solidFill>
              <a:srgbClr val="2B388F"/>
            </a:solidFill>
            <a:ln>
              <a:solidFill>
                <a:srgbClr val="2B388F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trellis">
                <a:fgClr>
                  <a:srgbClr val="2B388F"/>
                </a:fgClr>
                <a:bgClr>
                  <a:sysClr val="window" lastClr="FFFFFF"/>
                </a:bgClr>
              </a:pattFill>
              <a:ln>
                <a:solidFill>
                  <a:srgbClr val="2B388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322-4C28-80D7-8F57DAB65BE8}"/>
              </c:ext>
            </c:extLst>
          </c:dPt>
          <c:dPt>
            <c:idx val="2"/>
            <c:invertIfNegative val="0"/>
            <c:bubble3D val="0"/>
            <c:spPr>
              <a:pattFill prst="pct50">
                <a:fgClr>
                  <a:srgbClr val="2B388F"/>
                </a:fgClr>
                <a:bgClr>
                  <a:sysClr val="window" lastClr="FFFFFF"/>
                </a:bgClr>
              </a:pattFill>
              <a:ln>
                <a:solidFill>
                  <a:srgbClr val="2B388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322-4C28-80D7-8F57DAB65BE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Statewide!$D$14:$D$16</c:f>
              <c:strCache>
                <c:ptCount val="3"/>
                <c:pt idx="0">
                  <c:v>Hispanic</c:v>
                </c:pt>
                <c:pt idx="1">
                  <c:v>Non-Hispanic</c:v>
                </c:pt>
                <c:pt idx="2">
                  <c:v>Prefer not to answer</c:v>
                </c:pt>
              </c:strCache>
            </c:strRef>
          </c:cat>
          <c:val>
            <c:numRef>
              <c:f>Statewide!$E$14:$E$16</c:f>
              <c:numCache>
                <c:formatCode>0%</c:formatCode>
                <c:ptCount val="3"/>
                <c:pt idx="0">
                  <c:v>0.7</c:v>
                </c:pt>
                <c:pt idx="1">
                  <c:v>0.25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22-4C28-80D7-8F57DAB65BE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09166240"/>
        <c:axId val="1496337343"/>
      </c:barChart>
      <c:catAx>
        <c:axId val="1109166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6337343"/>
        <c:crosses val="autoZero"/>
        <c:auto val="1"/>
        <c:lblAlgn val="ctr"/>
        <c:lblOffset val="100"/>
        <c:noMultiLvlLbl val="0"/>
      </c:catAx>
      <c:valAx>
        <c:axId val="1496337343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>
                    <a:solidFill>
                      <a:schemeClr val="tx1"/>
                    </a:solidFill>
                  </a:rPr>
                  <a:t>% of participants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 w="1270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9166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Statewide!$A$41</c:f>
              <c:strCache>
                <c:ptCount val="1"/>
                <c:pt idx="0">
                  <c:v>Average fruit consumption each day</c:v>
                </c:pt>
              </c:strCache>
            </c:strRef>
          </c:tx>
          <c:spPr>
            <a:solidFill>
              <a:srgbClr val="6E2D7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trellis">
                <a:fgClr>
                  <a:srgbClr val="6E2D7B"/>
                </a:fgClr>
                <a:bgClr>
                  <a:sysClr val="window" lastClr="FFFFFF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573-4F4C-9983-F1130EAFFF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EC1C24"/>
                </a:solidFill>
                <a:prstDash val="sysDash"/>
                <a:tailEnd type="triangle" w="lg" len="lg"/>
              </a:ln>
              <a:effectLst/>
            </c:spPr>
            <c:trendlineType val="linear"/>
            <c:dispRSqr val="0"/>
            <c:dispEq val="0"/>
          </c:trendline>
          <c:cat>
            <c:strRef>
              <c:f>Statewide!$B$40:$C$40</c:f>
              <c:strCache>
                <c:ptCount val="2"/>
                <c:pt idx="0">
                  <c:v>Before</c:v>
                </c:pt>
                <c:pt idx="1">
                  <c:v>After</c:v>
                </c:pt>
              </c:strCache>
            </c:strRef>
          </c:cat>
          <c:val>
            <c:numRef>
              <c:f>Statewide!$B$41:$C$41</c:f>
              <c:numCache>
                <c:formatCode>General</c:formatCode>
                <c:ptCount val="2"/>
                <c:pt idx="0">
                  <c:v>1.1000000000000001</c:v>
                </c:pt>
                <c:pt idx="1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73-4F4C-9983-F1130EAFFF3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690576"/>
        <c:axId val="732666640"/>
      </c:barChart>
      <c:catAx>
        <c:axId val="8069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2666640"/>
        <c:crosses val="autoZero"/>
        <c:auto val="1"/>
        <c:lblAlgn val="ctr"/>
        <c:lblOffset val="100"/>
        <c:noMultiLvlLbl val="0"/>
      </c:catAx>
      <c:valAx>
        <c:axId val="73266664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>
                    <a:solidFill>
                      <a:schemeClr val="tx1"/>
                    </a:solidFill>
                  </a:rPr>
                  <a:t>Quantity (in cups)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270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690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336039387274653"/>
          <c:y val="0.26091546742047228"/>
          <c:w val="0.80851326442742744"/>
          <c:h val="0.555180669730703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Statewide!$F$28</c:f>
              <c:strCache>
                <c:ptCount val="1"/>
                <c:pt idx="0">
                  <c:v>Before</c:v>
                </c:pt>
              </c:strCache>
            </c:strRef>
          </c:tx>
          <c:spPr>
            <a:solidFill>
              <a:srgbClr val="6E2D7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Statewide!$E$29:$E$32</c:f>
              <c:strCache>
                <c:ptCount val="4"/>
                <c:pt idx="0">
                  <c:v>No</c:v>
                </c:pt>
                <c:pt idx="1">
                  <c:v>Yes, sometimes</c:v>
                </c:pt>
                <c:pt idx="2">
                  <c:v>Yes, often</c:v>
                </c:pt>
                <c:pt idx="3">
                  <c:v>Yes, always</c:v>
                </c:pt>
              </c:strCache>
            </c:strRef>
          </c:cat>
          <c:val>
            <c:numRef>
              <c:f>Statewide!$F$29:$F$32</c:f>
              <c:numCache>
                <c:formatCode>0%</c:formatCode>
                <c:ptCount val="4"/>
                <c:pt idx="0">
                  <c:v>0.08</c:v>
                </c:pt>
                <c:pt idx="1">
                  <c:v>0.54</c:v>
                </c:pt>
                <c:pt idx="2">
                  <c:v>0.26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4F-4F69-A703-D50448AC545A}"/>
            </c:ext>
          </c:extLst>
        </c:ser>
        <c:ser>
          <c:idx val="1"/>
          <c:order val="1"/>
          <c:tx>
            <c:strRef>
              <c:f>Statewide!$G$28</c:f>
              <c:strCache>
                <c:ptCount val="1"/>
                <c:pt idx="0">
                  <c:v>After</c:v>
                </c:pt>
              </c:strCache>
            </c:strRef>
          </c:tx>
          <c:spPr>
            <a:pattFill prst="trellis">
              <a:fgClr>
                <a:srgbClr val="6E2D7B"/>
              </a:fgClr>
              <a:bgClr>
                <a:sysClr val="window" lastClr="FFFFFF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Statewide!$E$29:$E$32</c:f>
              <c:strCache>
                <c:ptCount val="4"/>
                <c:pt idx="0">
                  <c:v>No</c:v>
                </c:pt>
                <c:pt idx="1">
                  <c:v>Yes, sometimes</c:v>
                </c:pt>
                <c:pt idx="2">
                  <c:v>Yes, often</c:v>
                </c:pt>
                <c:pt idx="3">
                  <c:v>Yes, always</c:v>
                </c:pt>
              </c:strCache>
            </c:strRef>
          </c:cat>
          <c:val>
            <c:numRef>
              <c:f>Statewide!$G$29:$G$32</c:f>
              <c:numCache>
                <c:formatCode>0%</c:formatCode>
                <c:ptCount val="4"/>
                <c:pt idx="0">
                  <c:v>0.05</c:v>
                </c:pt>
                <c:pt idx="1">
                  <c:v>0.38</c:v>
                </c:pt>
                <c:pt idx="2">
                  <c:v>0.35</c:v>
                </c:pt>
                <c:pt idx="3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4F-4F69-A703-D50448AC545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691504"/>
        <c:axId val="729387664"/>
      </c:barChart>
      <c:catAx>
        <c:axId val="8069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387664"/>
        <c:crosses val="autoZero"/>
        <c:auto val="1"/>
        <c:lblAlgn val="ctr"/>
        <c:lblOffset val="100"/>
        <c:noMultiLvlLbl val="0"/>
      </c:catAx>
      <c:valAx>
        <c:axId val="72938766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>
                    <a:solidFill>
                      <a:schemeClr val="tx1"/>
                    </a:solidFill>
                  </a:rPr>
                  <a:t>% of participants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69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75660710782107177"/>
          <c:y val="4.9638955853466497E-2"/>
          <c:w val="0.13487615495401198"/>
          <c:h val="0.212848194692409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113995180424944"/>
          <c:y val="0.20324957421074719"/>
          <c:w val="0.78130875789094534"/>
          <c:h val="0.63450430915812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Statewide!$A$44</c:f>
              <c:strCache>
                <c:ptCount val="1"/>
                <c:pt idx="0">
                  <c:v>Average vegetable consumption each day</c:v>
                </c:pt>
              </c:strCache>
            </c:strRef>
          </c:tx>
          <c:spPr>
            <a:solidFill>
              <a:srgbClr val="00944D"/>
            </a:solidFill>
            <a:ln>
              <a:solidFill>
                <a:srgbClr val="00944D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trellis">
                <a:fgClr>
                  <a:srgbClr val="00944D"/>
                </a:fgClr>
                <a:bgClr>
                  <a:sysClr val="window" lastClr="FFFFFF"/>
                </a:bgClr>
              </a:pattFill>
              <a:ln>
                <a:solidFill>
                  <a:srgbClr val="00944D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003-4F8E-98A1-8C3EC402463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EC1C24"/>
                </a:solidFill>
                <a:prstDash val="sysDash"/>
                <a:tailEnd type="triangle" w="lg" len="lg"/>
              </a:ln>
              <a:effectLst/>
            </c:spPr>
            <c:trendlineType val="linear"/>
            <c:dispRSqr val="0"/>
            <c:dispEq val="0"/>
          </c:trendline>
          <c:cat>
            <c:strRef>
              <c:f>Statewide!$B$43:$C$43</c:f>
              <c:strCache>
                <c:ptCount val="2"/>
                <c:pt idx="0">
                  <c:v>Before</c:v>
                </c:pt>
                <c:pt idx="1">
                  <c:v>After</c:v>
                </c:pt>
              </c:strCache>
            </c:strRef>
          </c:cat>
          <c:val>
            <c:numRef>
              <c:f>Statewide!$B$44:$C$44</c:f>
              <c:numCache>
                <c:formatCode>General</c:formatCode>
                <c:ptCount val="2"/>
                <c:pt idx="0">
                  <c:v>1.3</c:v>
                </c:pt>
                <c:pt idx="1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03-4F8E-98A1-8C3EC40246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141216"/>
        <c:axId val="732664240"/>
      </c:barChart>
      <c:catAx>
        <c:axId val="161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2664240"/>
        <c:crosses val="autoZero"/>
        <c:auto val="1"/>
        <c:lblAlgn val="ctr"/>
        <c:lblOffset val="100"/>
        <c:noMultiLvlLbl val="0"/>
      </c:catAx>
      <c:valAx>
        <c:axId val="73266424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>
                    <a:solidFill>
                      <a:schemeClr val="tx1"/>
                    </a:solidFill>
                  </a:rPr>
                  <a:t>Quantity (in cups)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270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41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388683560388068"/>
          <c:y val="0.14097744360902259"/>
          <c:w val="0.81635095884033326"/>
          <c:h val="0.59261204281614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Statewide!$F$35</c:f>
              <c:strCache>
                <c:ptCount val="1"/>
                <c:pt idx="0">
                  <c:v>Before</c:v>
                </c:pt>
              </c:strCache>
            </c:strRef>
          </c:tx>
          <c:spPr>
            <a:solidFill>
              <a:srgbClr val="00944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Statewide!$E$36:$E$39</c:f>
              <c:strCache>
                <c:ptCount val="4"/>
                <c:pt idx="0">
                  <c:v>No</c:v>
                </c:pt>
                <c:pt idx="1">
                  <c:v>Yes, sometimes</c:v>
                </c:pt>
                <c:pt idx="2">
                  <c:v>Yes, often</c:v>
                </c:pt>
                <c:pt idx="3">
                  <c:v>Yes, always</c:v>
                </c:pt>
              </c:strCache>
            </c:strRef>
          </c:cat>
          <c:val>
            <c:numRef>
              <c:f>Statewide!$F$36:$F$39</c:f>
              <c:numCache>
                <c:formatCode>0%</c:formatCode>
                <c:ptCount val="4"/>
                <c:pt idx="0">
                  <c:v>0.06</c:v>
                </c:pt>
                <c:pt idx="1">
                  <c:v>0.48</c:v>
                </c:pt>
                <c:pt idx="2">
                  <c:v>0.28000000000000003</c:v>
                </c:pt>
                <c:pt idx="3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F5-457C-9BD2-A688694D578B}"/>
            </c:ext>
          </c:extLst>
        </c:ser>
        <c:ser>
          <c:idx val="1"/>
          <c:order val="1"/>
          <c:tx>
            <c:strRef>
              <c:f>Statewide!$G$35</c:f>
              <c:strCache>
                <c:ptCount val="1"/>
                <c:pt idx="0">
                  <c:v>After</c:v>
                </c:pt>
              </c:strCache>
            </c:strRef>
          </c:tx>
          <c:spPr>
            <a:pattFill prst="trellis">
              <a:fgClr>
                <a:srgbClr val="00944D"/>
              </a:fgClr>
              <a:bgClr>
                <a:sysClr val="window" lastClr="FFFFFF"/>
              </a:bgClr>
            </a:pattFill>
            <a:ln>
              <a:solidFill>
                <a:srgbClr val="00944D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Statewide!$E$36:$E$39</c:f>
              <c:strCache>
                <c:ptCount val="4"/>
                <c:pt idx="0">
                  <c:v>No</c:v>
                </c:pt>
                <c:pt idx="1">
                  <c:v>Yes, sometimes</c:v>
                </c:pt>
                <c:pt idx="2">
                  <c:v>Yes, often</c:v>
                </c:pt>
                <c:pt idx="3">
                  <c:v>Yes, always</c:v>
                </c:pt>
              </c:strCache>
            </c:strRef>
          </c:cat>
          <c:val>
            <c:numRef>
              <c:f>Statewide!$G$36:$G$39</c:f>
              <c:numCache>
                <c:formatCode>0%</c:formatCode>
                <c:ptCount val="4"/>
                <c:pt idx="0">
                  <c:v>0.05</c:v>
                </c:pt>
                <c:pt idx="1">
                  <c:v>0.33</c:v>
                </c:pt>
                <c:pt idx="2">
                  <c:v>0.38</c:v>
                </c:pt>
                <c:pt idx="3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F5-457C-9BD2-A688694D578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684080"/>
        <c:axId val="8377440"/>
      </c:barChart>
      <c:catAx>
        <c:axId val="8068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77440"/>
        <c:crosses val="autoZero"/>
        <c:auto val="1"/>
        <c:lblAlgn val="ctr"/>
        <c:lblOffset val="100"/>
        <c:noMultiLvlLbl val="0"/>
      </c:catAx>
      <c:valAx>
        <c:axId val="837744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>
                    <a:solidFill>
                      <a:schemeClr val="tx1"/>
                    </a:solidFill>
                  </a:rPr>
                  <a:t>% of participants</a:t>
                </a:r>
              </a:p>
            </c:rich>
          </c:tx>
          <c:layout>
            <c:manualLayout>
              <c:xMode val="edge"/>
              <c:yMode val="edge"/>
              <c:x val="1.4091292491072001E-2"/>
              <c:y val="0.232232901393174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 w="1270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68408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894169718762416"/>
          <c:y val="8.3926553006839627E-2"/>
          <c:w val="0.83394633505318161"/>
          <c:h val="0.726334611463632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Statewide!$B$28</c:f>
              <c:strCache>
                <c:ptCount val="1"/>
                <c:pt idx="0">
                  <c:v>Before</c:v>
                </c:pt>
              </c:strCache>
            </c:strRef>
          </c:tx>
          <c:spPr>
            <a:solidFill>
              <a:srgbClr val="2B388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Statewide!$A$29:$A$32</c:f>
              <c:strCache>
                <c:ptCount val="4"/>
                <c:pt idx="0">
                  <c:v>No</c:v>
                </c:pt>
                <c:pt idx="1">
                  <c:v>Yes, sometimes</c:v>
                </c:pt>
                <c:pt idx="2">
                  <c:v>Yes, often</c:v>
                </c:pt>
                <c:pt idx="3">
                  <c:v>Yes, everyday</c:v>
                </c:pt>
              </c:strCache>
            </c:strRef>
          </c:cat>
          <c:val>
            <c:numRef>
              <c:f>Statewide!$B$29:$B$32</c:f>
              <c:numCache>
                <c:formatCode>0%</c:formatCode>
                <c:ptCount val="4"/>
                <c:pt idx="0">
                  <c:v>0.28000000000000003</c:v>
                </c:pt>
                <c:pt idx="1">
                  <c:v>0.53</c:v>
                </c:pt>
                <c:pt idx="2">
                  <c:v>0.15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EA-4F1E-BF37-FAF975B9E20C}"/>
            </c:ext>
          </c:extLst>
        </c:ser>
        <c:ser>
          <c:idx val="1"/>
          <c:order val="1"/>
          <c:tx>
            <c:strRef>
              <c:f>Statewide!$C$28</c:f>
              <c:strCache>
                <c:ptCount val="1"/>
                <c:pt idx="0">
                  <c:v>After</c:v>
                </c:pt>
              </c:strCache>
            </c:strRef>
          </c:tx>
          <c:spPr>
            <a:pattFill prst="trellis">
              <a:fgClr>
                <a:srgbClr val="2B388F"/>
              </a:fgClr>
              <a:bgClr>
                <a:sysClr val="window" lastClr="FFFFFF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Statewide!$A$29:$A$32</c:f>
              <c:strCache>
                <c:ptCount val="4"/>
                <c:pt idx="0">
                  <c:v>No</c:v>
                </c:pt>
                <c:pt idx="1">
                  <c:v>Yes, sometimes</c:v>
                </c:pt>
                <c:pt idx="2">
                  <c:v>Yes, often</c:v>
                </c:pt>
                <c:pt idx="3">
                  <c:v>Yes, everyday</c:v>
                </c:pt>
              </c:strCache>
            </c:strRef>
          </c:cat>
          <c:val>
            <c:numRef>
              <c:f>Statewide!$C$29:$C$32</c:f>
              <c:numCache>
                <c:formatCode>0%</c:formatCode>
                <c:ptCount val="4"/>
                <c:pt idx="0">
                  <c:v>0.4</c:v>
                </c:pt>
                <c:pt idx="1">
                  <c:v>0.47</c:v>
                </c:pt>
                <c:pt idx="2">
                  <c:v>0.1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EA-4F1E-BF37-FAF975B9E2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09618176"/>
        <c:axId val="113845824"/>
      </c:barChart>
      <c:catAx>
        <c:axId val="110961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845824"/>
        <c:crosses val="autoZero"/>
        <c:auto val="1"/>
        <c:lblAlgn val="ctr"/>
        <c:lblOffset val="100"/>
        <c:noMultiLvlLbl val="0"/>
      </c:catAx>
      <c:valAx>
        <c:axId val="113845824"/>
        <c:scaling>
          <c:orientation val="minMax"/>
          <c:max val="0.70000000000000007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>
                    <a:solidFill>
                      <a:schemeClr val="tx1"/>
                    </a:solidFill>
                  </a:rPr>
                  <a:t>% of participants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 w="1270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961817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8141076768188934"/>
          <c:y val="4.1064612789340385E-2"/>
          <c:w val="0.13122792171541195"/>
          <c:h val="0.226391196559995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CACE6-B5DA-467E-AD9D-B912945ACA75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F0F44-AB97-4F6B-93DC-DD877217F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266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A37A0-1EE1-094E-ABDA-99B17C2CAE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A922A9-BD72-134C-A77B-CCE77E19E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strike="sngStrike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F33CE-3BA5-3943-A091-27950CC18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0D35-D7F2-7B4C-B1FE-824959C6F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8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9C12-CA29-3946-A3E7-77DBFD858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9B36E5-0F6D-8245-B6EB-CE60A1F868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1BBE08-E002-C049-9C23-AAC5428F2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BB1B6-3A68-0D4D-AB16-2D642B5D3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D3103-01C1-3F46-BE14-8B7AA41B9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D48798-8CB3-284D-AA02-0C20DB6C2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C10C-F020-BF4B-8150-00A8BD9F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44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BFBF6-5055-354A-A634-0C5311A88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50A89-858A-6C44-B6D9-CB68CB6E9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56155-DB15-E04D-B976-E4FE7BD88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27903-332A-F945-81D9-712A9EDB7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C2485-2415-AE41-BA81-B7C1024E3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C10C-F020-BF4B-8150-00A8BD9F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65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AF87FF-0B87-E040-9BC5-975B6900BD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4FB225-FBCC-0C43-9934-11CB2FCF44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4BA93-566A-484F-AAE7-564F6D5A9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8546A-3542-814A-869A-AD7345F4B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1D029-03A8-924C-829C-D72BAC507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C10C-F020-BF4B-8150-00A8BD9F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9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0A25D-B4D9-774B-8F39-3453553B27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180F51-DA7E-2A43-9000-DD5B9899B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60FFE3-70E2-EA4A-AEAA-CB01A3E86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D4320-7E57-7A4E-8CB8-E3676F67D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E17A3-B13D-8C4B-84CD-7EE2E595D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C10C-F020-BF4B-8150-00A8BD9F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3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926D-1EBB-B045-B829-242DD3A6D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75F42-D264-B642-8713-DE54F1F6F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1B7178-70B9-DA44-A084-FCF125E93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B9BD2-65B4-3245-BA00-10318F000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B376C-3EF6-F640-9BE9-2BB325C4D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C10C-F020-BF4B-8150-00A8BD9F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09855-5710-2748-9CAC-0C16C0A2B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8A16BC-C0F4-6747-AECD-8B332CFDB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98D37-8764-F843-9824-E063E866D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21946-D1A0-C942-B46B-FF0CF853A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B91AD-51BB-3C47-A633-0FDD42A4E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C10C-F020-BF4B-8150-00A8BD9F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91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369D1-20DF-0043-A02D-78596AC0F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2B8D0-C20A-F04B-981A-DA974A36F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674BCF-100F-E941-BFF2-7B6B0B23A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904E8-EA83-864B-ACF4-F24C33B55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41DF38-CEE6-5D4D-8459-B16630103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939E0-1F5B-E748-9F09-5CD6D05C4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C10C-F020-BF4B-8150-00A8BD9F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39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97351-0478-3444-A34E-7791F585A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97317-9412-474E-92A7-B8982763B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C12BF-BE58-774F-9DFC-1DF78F1B3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6852B3-06E8-2B4D-ADD2-B3D503C24E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2AAFA2-0287-8E41-8792-95DF20CEA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C91D6B-C6F9-C245-8385-C9794CB43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02CBAD-2E5E-A34C-BCF6-15EB4A4F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3F09A-A506-274A-84B4-F676C828A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C10C-F020-BF4B-8150-00A8BD9F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02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DAADC-51BC-6745-B4A6-51772613C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039962-60A3-814E-A66E-61EAF01AE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74173-2B8A-8948-8CAE-F8D3B62F0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AFE4F1-524B-3746-B7FC-CEBFD57CC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C10C-F020-BF4B-8150-00A8BD9F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057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DB7BA4-B554-4047-9D76-7DE18F2C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97B702-28D4-D244-A44F-7CEC919C9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6AD1F4-2338-604E-8482-EF2DB0D4E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C10C-F020-BF4B-8150-00A8BD9F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3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BED7D-0C14-CB48-BC82-F06753D10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12676-FDBA-4A43-B716-9A1E89403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6E8161-0CC0-0D4E-A1C2-3DB408665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F8742-A805-4B46-8046-EEF934569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348AB-1783-D145-B908-D8B512E42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8A057-1CA7-7544-BE14-88F594443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C10C-F020-BF4B-8150-00A8BD9F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8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A86AE0-40A6-1E46-A593-25DD42733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755E19-42B9-4A46-90B5-12782457A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58836-528F-7945-B98A-8677621612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5AE97-BC85-C64E-90EC-1BE94FA71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3FE05-048D-3147-A74E-EF48E8E42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80D35-D7F2-7B4C-B1FE-824959C6F42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59012EB5-E61D-884A-AAB6-02CDD1C54DD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263120" cy="688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41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FEE4F7-30AA-7344-9252-A2D3FC439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5BD2A9-3A5C-D248-9B83-E56E3C6C2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CE581-6F1B-2145-8516-2C06C21139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27632-0FF1-F14C-85E6-24DD836EE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5F543-BEAF-4D4E-962F-42E10D66FA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0C10C-F020-BF4B-8150-00A8BD9FF43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FDFBB4-48B8-C248-9939-E8CFD79A97C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208712"/>
            <a:ext cx="121920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603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lfreshhealthyliving.org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FDC8E-4282-4334-B02E-DA35D813E9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Statewide Evaluation of CalFresh Healthy Living Adult Education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21F3A-BE47-470A-A153-27D3B706A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71950"/>
            <a:ext cx="9144000" cy="1085850"/>
          </a:xfrm>
        </p:spPr>
        <p:txBody>
          <a:bodyPr/>
          <a:lstStyle/>
          <a:p>
            <a:r>
              <a:rPr lang="en-US" strike="noStrike" dirty="0"/>
              <a:t>Prepared by the Nutrition Policy Institute</a:t>
            </a:r>
          </a:p>
          <a:p>
            <a:r>
              <a:rPr lang="en-US" strike="noStrike" dirty="0"/>
              <a:t>October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7D10CE-7E5C-4C93-B44F-388F4F1B0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0D35-D7F2-7B4C-B1FE-824959C6F4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17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unding Statement">
            <a:extLst>
              <a:ext uri="{FF2B5EF4-FFF2-40B4-BE49-F238E27FC236}">
                <a16:creationId xmlns:a16="http://schemas.microsoft.com/office/drawing/2014/main" id="{00CE93BA-44B3-DE98-EE76-1BC01D2D9AB7}"/>
              </a:ext>
            </a:extLst>
          </p:cNvPr>
          <p:cNvSpPr txBox="1"/>
          <p:nvPr/>
        </p:nvSpPr>
        <p:spPr>
          <a:xfrm>
            <a:off x="3031001" y="6311900"/>
            <a:ext cx="4966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Funded by USDA SNAP, an equal opportunity provider and employer. </a:t>
            </a:r>
          </a:p>
          <a:p>
            <a:r>
              <a:rPr lang="en-US" sz="1200" dirty="0">
                <a:solidFill>
                  <a:schemeClr val="bg1"/>
                </a:solidFill>
              </a:rPr>
              <a:t>Visit </a:t>
            </a:r>
            <a:r>
              <a:rPr lang="en-US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www.CalFreshHealthyLiving.org</a:t>
            </a:r>
            <a:r>
              <a:rPr lang="en-US" sz="1200" dirty="0">
                <a:solidFill>
                  <a:schemeClr val="bg1"/>
                </a:solidFill>
              </a:rPr>
              <a:t> for healthy tips.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6F5AC3-CAFC-46BD-9E84-2B0816AEE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5"/>
            <a:ext cx="10515600" cy="4657726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In FFY 2023, several local health departments (LHD) in California evaluated series-based CalFresh Healthy Living (CFHL) nutrition education delivered to adults.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Eating, drinking, and food resource management behaviors were measured before and after direct education through a self-reported survey.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Among 1575 direct education participants, 591 completed the survey at pre and post.</a:t>
            </a:r>
          </a:p>
          <a:p>
            <a:pPr marL="971550" lvl="1" indent="-285750">
              <a:lnSpc>
                <a:spcPct val="110000"/>
              </a:lnSpc>
            </a:pPr>
            <a:r>
              <a:rPr lang="en-US" sz="2000" dirty="0"/>
              <a:t>586 completed pre-test only and 398 completed post-test only</a:t>
            </a:r>
          </a:p>
          <a:p>
            <a:pPr marL="971550" lvl="1" indent="-285750">
              <a:lnSpc>
                <a:spcPct val="110000"/>
              </a:lnSpc>
            </a:pPr>
            <a:r>
              <a:rPr lang="en-US" sz="2000" b="0" dirty="0"/>
              <a:t>60 records were excluded during data cleaning, for a final sample of n=531</a:t>
            </a:r>
            <a:r>
              <a:rPr lang="en-US" sz="2000" b="0" baseline="30000" dirty="0"/>
              <a:t>a</a:t>
            </a:r>
            <a:endParaRPr lang="en-US" sz="2000" b="0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1C44A796-7A92-431B-954E-68BE5FB4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95500" y="380691"/>
            <a:ext cx="7580090" cy="6983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+mj-lt"/>
              </a:rPr>
              <a:t>Background</a:t>
            </a:r>
            <a:endParaRPr lang="en-US" sz="3000" baseline="30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Subtext">
            <a:extLst>
              <a:ext uri="{FF2B5EF4-FFF2-40B4-BE49-F238E27FC236}">
                <a16:creationId xmlns:a16="http://schemas.microsoft.com/office/drawing/2014/main" id="{98A8D785-795E-47CE-B09E-59AF64EA42B4}"/>
              </a:ext>
            </a:extLst>
          </p:cNvPr>
          <p:cNvSpPr txBox="1"/>
          <p:nvPr/>
        </p:nvSpPr>
        <p:spPr>
          <a:xfrm>
            <a:off x="8495414" y="6325377"/>
            <a:ext cx="3560293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baseline="30000" dirty="0">
                <a:solidFill>
                  <a:schemeClr val="bg1"/>
                </a:solidFill>
              </a:rPr>
              <a:t>a </a:t>
            </a:r>
            <a:r>
              <a:rPr lang="en-US" sz="1100" dirty="0">
                <a:solidFill>
                  <a:schemeClr val="bg1"/>
                </a:solidFill>
              </a:rPr>
              <a:t>sample sizes may vary slightly due to nonresponse</a:t>
            </a:r>
          </a:p>
        </p:txBody>
      </p:sp>
    </p:spTree>
    <p:extLst>
      <p:ext uri="{BB962C8B-B14F-4D97-AF65-F5344CB8AC3E}">
        <p14:creationId xmlns:p14="http://schemas.microsoft.com/office/powerpoint/2010/main" val="3334939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ext">
            <a:extLst>
              <a:ext uri="{FF2B5EF4-FFF2-40B4-BE49-F238E27FC236}">
                <a16:creationId xmlns:a16="http://schemas.microsoft.com/office/drawing/2014/main" id="{D0038639-B1E1-0C85-0B68-6437551D5BC4}"/>
              </a:ext>
            </a:extLst>
          </p:cNvPr>
          <p:cNvSpPr txBox="1"/>
          <p:nvPr/>
        </p:nvSpPr>
        <p:spPr>
          <a:xfrm>
            <a:off x="9166207" y="6257229"/>
            <a:ext cx="2635082" cy="6001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baseline="30000" dirty="0">
                <a:solidFill>
                  <a:schemeClr val="bg1"/>
                </a:solidFill>
              </a:rPr>
              <a:t>a</a:t>
            </a:r>
            <a:r>
              <a:rPr lang="en-US" sz="1100" dirty="0">
                <a:solidFill>
                  <a:schemeClr val="bg1"/>
                </a:solidFill>
              </a:rPr>
              <a:t> reported at pre-test</a:t>
            </a:r>
          </a:p>
          <a:p>
            <a:r>
              <a:rPr lang="en-US" sz="1100" dirty="0">
                <a:solidFill>
                  <a:schemeClr val="bg1"/>
                </a:solidFill>
              </a:rPr>
              <a:t>*AIAN: American Indian or Alaska Native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NHPI: Native Hawaiian or Pacific Islander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0BBCFD2-AA66-46AC-AC64-B92D475EC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95500" y="380691"/>
            <a:ext cx="7580090" cy="6983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+mj-lt"/>
              </a:rPr>
              <a:t>Demographic </a:t>
            </a:r>
            <a:r>
              <a:rPr lang="en-US" sz="3000" dirty="0" err="1">
                <a:solidFill>
                  <a:schemeClr val="tx1"/>
                </a:solidFill>
                <a:latin typeface="+mj-lt"/>
              </a:rPr>
              <a:t>Characteristics</a:t>
            </a:r>
            <a:r>
              <a:rPr lang="en-US" sz="3000" baseline="30000" dirty="0" err="1">
                <a:solidFill>
                  <a:schemeClr val="tx1"/>
                </a:solidFill>
                <a:latin typeface="+mj-lt"/>
              </a:rPr>
              <a:t>a</a:t>
            </a:r>
            <a:r>
              <a:rPr lang="en-US" sz="3000" dirty="0">
                <a:solidFill>
                  <a:schemeClr val="tx1"/>
                </a:solidFill>
                <a:latin typeface="+mj-lt"/>
              </a:rPr>
              <a:t> (n=531)</a:t>
            </a:r>
            <a:endParaRPr lang="en-US" sz="3000" baseline="300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5" name="Chart 4" descr="Age Distribution:  29% are 18-35 years, 38% are 36-50 years, 17% are 51-64 years, and 16% are 65 years or older.">
            <a:extLst>
              <a:ext uri="{FF2B5EF4-FFF2-40B4-BE49-F238E27FC236}">
                <a16:creationId xmlns:a16="http://schemas.microsoft.com/office/drawing/2014/main" id="{7A895518-3BEE-1D08-F9E3-0CD9759072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8588244"/>
              </p:ext>
            </p:extLst>
          </p:nvPr>
        </p:nvGraphicFramePr>
        <p:xfrm>
          <a:off x="1135429" y="1078991"/>
          <a:ext cx="3494937" cy="2350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 descr="Sex distribution: 22% were male, 77% were female, and 1% didn't prefer to answer">
            <a:extLst>
              <a:ext uri="{FF2B5EF4-FFF2-40B4-BE49-F238E27FC236}">
                <a16:creationId xmlns:a16="http://schemas.microsoft.com/office/drawing/2014/main" id="{84080987-EAA8-37B1-FA6C-B0788C0C74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215208"/>
              </p:ext>
            </p:extLst>
          </p:nvPr>
        </p:nvGraphicFramePr>
        <p:xfrm>
          <a:off x="1070307" y="3569842"/>
          <a:ext cx="3494937" cy="2350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 descr="Racial distribution: 3% AIAN, 9% Asian, 7% Black, 1% NHPI, 48% White, 6% other, 23% didn't prefer to answer.">
            <a:extLst>
              <a:ext uri="{FF2B5EF4-FFF2-40B4-BE49-F238E27FC236}">
                <a16:creationId xmlns:a16="http://schemas.microsoft.com/office/drawing/2014/main" id="{FBCE6870-73FA-6EDD-C6DC-F36D54519F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527288"/>
              </p:ext>
            </p:extLst>
          </p:nvPr>
        </p:nvGraphicFramePr>
        <p:xfrm>
          <a:off x="6320215" y="1078991"/>
          <a:ext cx="4530428" cy="2752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 descr="Ethnic distribution: 70% were Hispanic, 25% were non-Hispanic, and 5% didn't prefer to answer">
            <a:extLst>
              <a:ext uri="{FF2B5EF4-FFF2-40B4-BE49-F238E27FC236}">
                <a16:creationId xmlns:a16="http://schemas.microsoft.com/office/drawing/2014/main" id="{DDAB1863-E34C-6658-D7E5-8A44C0785B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8587292"/>
              </p:ext>
            </p:extLst>
          </p:nvPr>
        </p:nvGraphicFramePr>
        <p:xfrm>
          <a:off x="6320215" y="3804321"/>
          <a:ext cx="4163533" cy="226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90326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3372618-8603-4A62-ABD0-E68CEC6C56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95500" y="380691"/>
            <a:ext cx="7580090" cy="6983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+mj-lt"/>
              </a:rPr>
              <a:t>Fruit Consumption Behaviors</a:t>
            </a:r>
            <a:endParaRPr lang="en-US" sz="3000" baseline="30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C0BC66-6272-4EB3-948A-DB57492BAEF8}"/>
              </a:ext>
            </a:extLst>
          </p:cNvPr>
          <p:cNvSpPr/>
          <p:nvPr/>
        </p:nvSpPr>
        <p:spPr>
          <a:xfrm>
            <a:off x="896769" y="1784492"/>
            <a:ext cx="4425696" cy="698300"/>
          </a:xfrm>
          <a:prstGeom prst="rect">
            <a:avLst/>
          </a:prstGeom>
          <a:solidFill>
            <a:srgbClr val="6E2D7B"/>
          </a:solidFill>
          <a:ln>
            <a:solidFill>
              <a:srgbClr val="6E2D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There was a statistically significant increase in fruit consumption from pre to post</a:t>
            </a:r>
            <a:endParaRPr lang="en-US" baseline="30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D2BCCE-DF88-4FB8-A8AE-10E84391AD95}"/>
              </a:ext>
            </a:extLst>
          </p:cNvPr>
          <p:cNvSpPr txBox="1"/>
          <p:nvPr/>
        </p:nvSpPr>
        <p:spPr>
          <a:xfrm>
            <a:off x="6447904" y="1185451"/>
            <a:ext cx="4398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Average</a:t>
            </a:r>
            <a:r>
              <a:rPr lang="en-US" b="1" baseline="0" dirty="0">
                <a:solidFill>
                  <a:schemeClr val="tx1"/>
                </a:solidFill>
              </a:rPr>
              <a:t> Fruit Consumption (n=513)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3A4259D-2317-4F14-A586-42EFE068576A}"/>
              </a:ext>
            </a:extLst>
          </p:cNvPr>
          <p:cNvSpPr txBox="1"/>
          <p:nvPr/>
        </p:nvSpPr>
        <p:spPr>
          <a:xfrm>
            <a:off x="6406744" y="3404773"/>
            <a:ext cx="4520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Consume More Than 1 Kind of Fruit (n=517)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26F78B-975A-090A-A4DE-490E0D24BE85}"/>
              </a:ext>
            </a:extLst>
          </p:cNvPr>
          <p:cNvSpPr txBox="1"/>
          <p:nvPr/>
        </p:nvSpPr>
        <p:spPr>
          <a:xfrm>
            <a:off x="5641947" y="6240164"/>
            <a:ext cx="68855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aseline="30000" dirty="0">
                <a:solidFill>
                  <a:schemeClr val="bg1"/>
                </a:solidFill>
              </a:rPr>
              <a:t>a</a:t>
            </a:r>
            <a:r>
              <a:rPr lang="en-US" sz="1100" dirty="0">
                <a:solidFill>
                  <a:schemeClr val="bg1"/>
                </a:solidFill>
              </a:rPr>
              <a:t> Paired T Test adjusting for clustering was conducted. Statistical significance set at p-value &lt; 0.05 </a:t>
            </a:r>
          </a:p>
          <a:p>
            <a:r>
              <a:rPr lang="en-US" sz="1100" baseline="30000" dirty="0">
                <a:solidFill>
                  <a:schemeClr val="bg1"/>
                </a:solidFill>
              </a:rPr>
              <a:t>b</a:t>
            </a:r>
            <a:r>
              <a:rPr lang="en-US" sz="1100" dirty="0">
                <a:solidFill>
                  <a:schemeClr val="bg1"/>
                </a:solidFill>
              </a:rPr>
              <a:t> Wilcoxon Signed Rank test adjusting for clustering was conducted. Statistical significance set at p-value &lt; 0.05 </a:t>
            </a:r>
          </a:p>
          <a:p>
            <a:endParaRPr lang="en-US" sz="1100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A80C5D4-D35E-2034-C512-D71D8EB8F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057809"/>
              </p:ext>
            </p:extLst>
          </p:nvPr>
        </p:nvGraphicFramePr>
        <p:xfrm>
          <a:off x="9946106" y="1670950"/>
          <a:ext cx="1447446" cy="698300"/>
        </p:xfrm>
        <a:graphic>
          <a:graphicData uri="http://schemas.openxmlformats.org/drawingml/2006/table">
            <a:tbl>
              <a:tblPr/>
              <a:tblGrid>
                <a:gridCol w="1447446">
                  <a:extLst>
                    <a:ext uri="{9D8B030D-6E8A-4147-A177-3AD203B41FA5}">
                      <a16:colId xmlns:a16="http://schemas.microsoft.com/office/drawing/2014/main" val="1206212201"/>
                    </a:ext>
                  </a:extLst>
                </a:gridCol>
              </a:tblGrid>
              <a:tr h="698300">
                <a:tc>
                  <a:txBody>
                    <a:bodyPr/>
                    <a:lstStyle/>
                    <a:p>
                      <a:r>
                        <a:rPr lang="en-US" sz="1200" b="0" dirty="0"/>
                        <a:t>Mean change from pre to post: </a:t>
                      </a:r>
                      <a:r>
                        <a:rPr lang="en-US" sz="1200" dirty="0"/>
                        <a:t>0.4 </a:t>
                      </a:r>
                    </a:p>
                    <a:p>
                      <a:r>
                        <a:rPr lang="en-US" sz="1200" b="0" dirty="0"/>
                        <a:t>p-</a:t>
                      </a:r>
                      <a:r>
                        <a:rPr lang="en-US" sz="1200" b="0" dirty="0" err="1"/>
                        <a:t>value</a:t>
                      </a:r>
                      <a:r>
                        <a:rPr lang="en-US" sz="1200" b="1" baseline="30000" dirty="0" err="1"/>
                        <a:t>a</a:t>
                      </a:r>
                      <a:r>
                        <a:rPr lang="en-US" sz="1200" b="1" dirty="0"/>
                        <a:t>: </a:t>
                      </a:r>
                      <a:r>
                        <a:rPr lang="en-US" sz="1200" dirty="0"/>
                        <a:t>&lt; 0.0001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14018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BEF3F93-081C-3EE6-3B96-60EE2151BA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520500"/>
              </p:ext>
            </p:extLst>
          </p:nvPr>
        </p:nvGraphicFramePr>
        <p:xfrm>
          <a:off x="10669829" y="3906941"/>
          <a:ext cx="835470" cy="457200"/>
        </p:xfrm>
        <a:graphic>
          <a:graphicData uri="http://schemas.openxmlformats.org/drawingml/2006/table">
            <a:tbl>
              <a:tblPr/>
              <a:tblGrid>
                <a:gridCol w="835470">
                  <a:extLst>
                    <a:ext uri="{9D8B030D-6E8A-4147-A177-3AD203B41FA5}">
                      <a16:colId xmlns:a16="http://schemas.microsoft.com/office/drawing/2014/main" val="1206212201"/>
                    </a:ext>
                  </a:extLst>
                </a:gridCol>
              </a:tblGrid>
              <a:tr h="306816">
                <a:tc>
                  <a:txBody>
                    <a:bodyPr/>
                    <a:lstStyle/>
                    <a:p>
                      <a:r>
                        <a:rPr lang="en-US" sz="1200" b="0" dirty="0"/>
                        <a:t>p-</a:t>
                      </a:r>
                      <a:r>
                        <a:rPr lang="en-US" sz="1200" b="0" dirty="0" err="1"/>
                        <a:t>value</a:t>
                      </a:r>
                      <a:r>
                        <a:rPr lang="en-US" sz="1200" b="0" baseline="30000" dirty="0" err="1"/>
                        <a:t>b</a:t>
                      </a:r>
                      <a:r>
                        <a:rPr lang="en-US" sz="1200" b="1" dirty="0"/>
                        <a:t>:  </a:t>
                      </a:r>
                    </a:p>
                    <a:p>
                      <a:r>
                        <a:rPr lang="en-US" sz="1200" dirty="0"/>
                        <a:t>&lt; 0.0001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140184"/>
                  </a:ext>
                </a:extLst>
              </a:tr>
            </a:tbl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3896A822-6314-4A28-971D-2BDD99556E7C}"/>
              </a:ext>
            </a:extLst>
          </p:cNvPr>
          <p:cNvSpPr/>
          <p:nvPr/>
        </p:nvSpPr>
        <p:spPr>
          <a:xfrm>
            <a:off x="896769" y="2482793"/>
            <a:ext cx="4425696" cy="2516534"/>
          </a:xfrm>
          <a:prstGeom prst="rect">
            <a:avLst/>
          </a:prstGeom>
          <a:solidFill>
            <a:schemeClr val="bg1"/>
          </a:solidFill>
          <a:ln>
            <a:solidFill>
              <a:srgbClr val="6E2D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rgbClr val="6E2D7B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6E2D7B"/>
                </a:solidFill>
              </a:rPr>
              <a:t>Average daily fruit consumption </a:t>
            </a:r>
            <a:r>
              <a:rPr lang="en-US" dirty="0">
                <a:solidFill>
                  <a:srgbClr val="6E2D7B"/>
                </a:solidFill>
              </a:rPr>
              <a:t>increased by .4 cups.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rgbClr val="6E2D7B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6E2D7B"/>
                </a:solidFill>
              </a:rPr>
              <a:t>The proportion of participants who reported </a:t>
            </a:r>
            <a:r>
              <a:rPr lang="en-US" b="1" dirty="0">
                <a:solidFill>
                  <a:srgbClr val="6E2D7B"/>
                </a:solidFill>
              </a:rPr>
              <a:t>often or always consuming more than one type of fruit each day </a:t>
            </a:r>
            <a:r>
              <a:rPr lang="en-US" dirty="0">
                <a:solidFill>
                  <a:srgbClr val="6E2D7B"/>
                </a:solidFill>
              </a:rPr>
              <a:t>increased from 39% to 56%. 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baseline="30000" dirty="0">
              <a:solidFill>
                <a:srgbClr val="6E2D7B"/>
              </a:solidFill>
            </a:endParaRPr>
          </a:p>
        </p:txBody>
      </p:sp>
      <p:graphicFrame>
        <p:nvGraphicFramePr>
          <p:cNvPr id="4" name="Chart 3" descr="Average fruit consumption (n=513): On an average, 1.1 cups of fruit consumed before intervention and 1.5 cups post-intervention. ">
            <a:extLst>
              <a:ext uri="{FF2B5EF4-FFF2-40B4-BE49-F238E27FC236}">
                <a16:creationId xmlns:a16="http://schemas.microsoft.com/office/drawing/2014/main" id="{294ECBFA-5067-EFE1-56A4-B9AC74D312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8728709"/>
              </p:ext>
            </p:extLst>
          </p:nvPr>
        </p:nvGraphicFramePr>
        <p:xfrm>
          <a:off x="6535453" y="1635503"/>
          <a:ext cx="3581311" cy="189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 descr="Consume more than 1 kind of fruit (n=517), pre and post intervention (respectively): No 8% vs 5% of participants; Yes, sometimes 54% vs 38%; Yes, often 26% vs 35%; Yes, everyday 13% vs 21%. ">
            <a:extLst>
              <a:ext uri="{FF2B5EF4-FFF2-40B4-BE49-F238E27FC236}">
                <a16:creationId xmlns:a16="http://schemas.microsoft.com/office/drawing/2014/main" id="{9D2E900D-90DF-56BB-BB82-C969868695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6740960"/>
              </p:ext>
            </p:extLst>
          </p:nvPr>
        </p:nvGraphicFramePr>
        <p:xfrm>
          <a:off x="6535452" y="3797259"/>
          <a:ext cx="4520851" cy="2302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38073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5AB1ECCE-09FB-4138-8EE0-9AFCA6623DF3}"/>
              </a:ext>
            </a:extLst>
          </p:cNvPr>
          <p:cNvSpPr txBox="1"/>
          <p:nvPr/>
        </p:nvSpPr>
        <p:spPr>
          <a:xfrm>
            <a:off x="6096000" y="1186262"/>
            <a:ext cx="4499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Average</a:t>
            </a:r>
            <a:r>
              <a:rPr lang="en-US" b="1" baseline="0" dirty="0">
                <a:solidFill>
                  <a:schemeClr val="tx1"/>
                </a:solidFill>
              </a:rPr>
              <a:t> Vegetable Consumption (n=511)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383D789-7FB6-4488-8CC2-9593813B8378}"/>
              </a:ext>
            </a:extLst>
          </p:cNvPr>
          <p:cNvSpPr txBox="1"/>
          <p:nvPr/>
        </p:nvSpPr>
        <p:spPr>
          <a:xfrm>
            <a:off x="6056053" y="3445312"/>
            <a:ext cx="4905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Consume More Than 1 Kind of Vegetable (n=</a:t>
            </a:r>
            <a:r>
              <a:rPr lang="en-US" b="1" dirty="0"/>
              <a:t>517</a:t>
            </a:r>
            <a:r>
              <a:rPr lang="en-US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26F78B-975A-090A-A4DE-490E0D24BE85}"/>
              </a:ext>
            </a:extLst>
          </p:cNvPr>
          <p:cNvSpPr txBox="1"/>
          <p:nvPr/>
        </p:nvSpPr>
        <p:spPr>
          <a:xfrm>
            <a:off x="5641947" y="6240164"/>
            <a:ext cx="68855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aseline="30000" dirty="0">
                <a:solidFill>
                  <a:schemeClr val="bg1"/>
                </a:solidFill>
              </a:rPr>
              <a:t>a</a:t>
            </a:r>
            <a:r>
              <a:rPr lang="en-US" sz="1100" dirty="0">
                <a:solidFill>
                  <a:schemeClr val="bg1"/>
                </a:solidFill>
              </a:rPr>
              <a:t> Paired T Test adjusting for clustering was conducted. Statistical significance set at p-value &lt; 0.05 </a:t>
            </a:r>
          </a:p>
          <a:p>
            <a:r>
              <a:rPr lang="en-US" sz="1100" baseline="30000" dirty="0">
                <a:solidFill>
                  <a:schemeClr val="bg1"/>
                </a:solidFill>
              </a:rPr>
              <a:t>b</a:t>
            </a:r>
            <a:r>
              <a:rPr lang="en-US" sz="1100" dirty="0">
                <a:solidFill>
                  <a:schemeClr val="bg1"/>
                </a:solidFill>
              </a:rPr>
              <a:t> Wilcoxon Signed Rank test adjusting for clustering was conducted. Statistical significance set at p-value &lt; 0.05 </a:t>
            </a:r>
          </a:p>
          <a:p>
            <a:endParaRPr lang="en-US" sz="1100" dirty="0">
              <a:solidFill>
                <a:schemeClr val="bg1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AB36B3E-BCD7-140D-749E-BFEA80599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149229"/>
              </p:ext>
            </p:extLst>
          </p:nvPr>
        </p:nvGraphicFramePr>
        <p:xfrm>
          <a:off x="9617484" y="1707987"/>
          <a:ext cx="1476162" cy="698300"/>
        </p:xfrm>
        <a:graphic>
          <a:graphicData uri="http://schemas.openxmlformats.org/drawingml/2006/table">
            <a:tbl>
              <a:tblPr/>
              <a:tblGrid>
                <a:gridCol w="1476162">
                  <a:extLst>
                    <a:ext uri="{9D8B030D-6E8A-4147-A177-3AD203B41FA5}">
                      <a16:colId xmlns:a16="http://schemas.microsoft.com/office/drawing/2014/main" val="1206212201"/>
                    </a:ext>
                  </a:extLst>
                </a:gridCol>
              </a:tblGrid>
              <a:tr h="698300">
                <a:tc>
                  <a:txBody>
                    <a:bodyPr/>
                    <a:lstStyle/>
                    <a:p>
                      <a:r>
                        <a:rPr lang="en-US" sz="1200" b="0" dirty="0"/>
                        <a:t>Mean change from pre to post: </a:t>
                      </a:r>
                      <a:r>
                        <a:rPr lang="en-US" sz="1200" dirty="0"/>
                        <a:t>0.3 </a:t>
                      </a:r>
                    </a:p>
                    <a:p>
                      <a:r>
                        <a:rPr lang="en-US" sz="1200" b="0" dirty="0"/>
                        <a:t>p-</a:t>
                      </a:r>
                      <a:r>
                        <a:rPr lang="en-US" sz="1200" b="0" dirty="0" err="1"/>
                        <a:t>value</a:t>
                      </a:r>
                      <a:r>
                        <a:rPr lang="en-US" sz="1200" b="0" baseline="30000" dirty="0" err="1"/>
                        <a:t>a</a:t>
                      </a:r>
                      <a:r>
                        <a:rPr lang="en-US" sz="1200" b="0" dirty="0"/>
                        <a:t>: </a:t>
                      </a:r>
                      <a:r>
                        <a:rPr lang="en-US" sz="1200" dirty="0"/>
                        <a:t>0.0003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140184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63756EE-1E0C-F431-8CED-A8163F6A9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791905"/>
              </p:ext>
            </p:extLst>
          </p:nvPr>
        </p:nvGraphicFramePr>
        <p:xfrm>
          <a:off x="10701184" y="3911299"/>
          <a:ext cx="802839" cy="457200"/>
        </p:xfrm>
        <a:graphic>
          <a:graphicData uri="http://schemas.openxmlformats.org/drawingml/2006/table">
            <a:tbl>
              <a:tblPr/>
              <a:tblGrid>
                <a:gridCol w="802839">
                  <a:extLst>
                    <a:ext uri="{9D8B030D-6E8A-4147-A177-3AD203B41FA5}">
                      <a16:colId xmlns:a16="http://schemas.microsoft.com/office/drawing/2014/main" val="1206212201"/>
                    </a:ext>
                  </a:extLst>
                </a:gridCol>
              </a:tblGrid>
              <a:tr h="306816">
                <a:tc>
                  <a:txBody>
                    <a:bodyPr/>
                    <a:lstStyle/>
                    <a:p>
                      <a:r>
                        <a:rPr lang="en-US" sz="1200" b="0" dirty="0"/>
                        <a:t>p-</a:t>
                      </a:r>
                      <a:r>
                        <a:rPr lang="en-US" sz="1200" b="0" dirty="0" err="1"/>
                        <a:t>value</a:t>
                      </a:r>
                      <a:r>
                        <a:rPr lang="en-US" sz="1200" b="0" baseline="30000" dirty="0" err="1"/>
                        <a:t>b</a:t>
                      </a:r>
                      <a:r>
                        <a:rPr lang="en-US" sz="1200" b="0" dirty="0"/>
                        <a:t>:  </a:t>
                      </a:r>
                    </a:p>
                    <a:p>
                      <a:r>
                        <a:rPr lang="en-US" sz="1200" dirty="0"/>
                        <a:t>&lt; 0.0001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140184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A514E836-3A1B-45D4-9954-C83C66BA7376}"/>
              </a:ext>
            </a:extLst>
          </p:cNvPr>
          <p:cNvSpPr/>
          <p:nvPr/>
        </p:nvSpPr>
        <p:spPr>
          <a:xfrm>
            <a:off x="896769" y="1784492"/>
            <a:ext cx="4425696" cy="698300"/>
          </a:xfrm>
          <a:prstGeom prst="rect">
            <a:avLst/>
          </a:prstGeom>
          <a:solidFill>
            <a:srgbClr val="00944D"/>
          </a:solidFill>
          <a:ln>
            <a:solidFill>
              <a:srgbClr val="0094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There was a statistically significant increase in vegetable consumption from pre to post</a:t>
            </a:r>
            <a:endParaRPr lang="en-US" baseline="300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307BE6-F83E-46F0-ACC4-F1BA14B090B5}"/>
              </a:ext>
            </a:extLst>
          </p:cNvPr>
          <p:cNvSpPr/>
          <p:nvPr/>
        </p:nvSpPr>
        <p:spPr>
          <a:xfrm>
            <a:off x="896769" y="2482793"/>
            <a:ext cx="4425696" cy="2516534"/>
          </a:xfrm>
          <a:prstGeom prst="rect">
            <a:avLst/>
          </a:prstGeom>
          <a:solidFill>
            <a:schemeClr val="bg1"/>
          </a:solidFill>
          <a:ln>
            <a:solidFill>
              <a:srgbClr val="0094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rgbClr val="6E2D7B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944D"/>
                </a:solidFill>
              </a:rPr>
              <a:t>Average daily vegetable consumption </a:t>
            </a:r>
            <a:r>
              <a:rPr lang="en-US" dirty="0">
                <a:solidFill>
                  <a:srgbClr val="00944D"/>
                </a:solidFill>
              </a:rPr>
              <a:t>increased by approximately 1/3 cup.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rgbClr val="00944D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944D"/>
                </a:solidFill>
              </a:rPr>
              <a:t>The proportion of participants who reported </a:t>
            </a:r>
            <a:r>
              <a:rPr lang="en-US" b="1" dirty="0">
                <a:solidFill>
                  <a:srgbClr val="00944D"/>
                </a:solidFill>
              </a:rPr>
              <a:t>often or always consuming more than one type of vegetable each day</a:t>
            </a:r>
            <a:r>
              <a:rPr lang="en-US" dirty="0">
                <a:solidFill>
                  <a:srgbClr val="00944D"/>
                </a:solidFill>
              </a:rPr>
              <a:t> increased from 46% to 62%. 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baseline="30000" dirty="0">
              <a:solidFill>
                <a:srgbClr val="6E2D7B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BEA17CDC-F757-42EA-9389-8475C1699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95500" y="380691"/>
            <a:ext cx="7580090" cy="6983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+mj-lt"/>
              </a:rPr>
              <a:t>Vegetable Consumption Behaviors</a:t>
            </a:r>
            <a:endParaRPr lang="en-US" sz="3000" baseline="300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" name="Chart 1" descr="Average vegetable consumption (n=511): On an average, 1.3 cups of vegetables consumed before intervention and 1.6 cups after intervention. ">
            <a:extLst>
              <a:ext uri="{FF2B5EF4-FFF2-40B4-BE49-F238E27FC236}">
                <a16:creationId xmlns:a16="http://schemas.microsoft.com/office/drawing/2014/main" id="{AD97C77A-A576-4C7A-2B15-6EE9A77F85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5974555"/>
              </p:ext>
            </p:extLst>
          </p:nvPr>
        </p:nvGraphicFramePr>
        <p:xfrm>
          <a:off x="6195453" y="1425785"/>
          <a:ext cx="3720245" cy="2106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 descr="Consume more than 1 kind of vegetable (n=517), pre and post intervention (respectively): No 6% vs 5% of participants; Yes, sometimes 48% vs 33%; Yes, often 28% vs 38%; Yes, everyday 18% vs 24%. ">
            <a:extLst>
              <a:ext uri="{FF2B5EF4-FFF2-40B4-BE49-F238E27FC236}">
                <a16:creationId xmlns:a16="http://schemas.microsoft.com/office/drawing/2014/main" id="{6F3882D5-A3C1-6249-93C1-3690009442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5522800"/>
              </p:ext>
            </p:extLst>
          </p:nvPr>
        </p:nvGraphicFramePr>
        <p:xfrm>
          <a:off x="6194855" y="3814644"/>
          <a:ext cx="4506329" cy="2448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0377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E5FB8DA-A103-4A2D-8057-1245B3049C3F}"/>
              </a:ext>
            </a:extLst>
          </p:cNvPr>
          <p:cNvSpPr txBox="1"/>
          <p:nvPr/>
        </p:nvSpPr>
        <p:spPr>
          <a:xfrm>
            <a:off x="6096000" y="1172852"/>
            <a:ext cx="5736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baseline="0" dirty="0">
                <a:solidFill>
                  <a:schemeClr val="tx1"/>
                </a:solidFill>
              </a:rPr>
              <a:t>Consume Fruit Drinks, Sports Drinks, &amp; Punch (n=528)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94DAA8-4025-44AE-8427-A9D162B202DB}"/>
              </a:ext>
            </a:extLst>
          </p:cNvPr>
          <p:cNvSpPr txBox="1"/>
          <p:nvPr/>
        </p:nvSpPr>
        <p:spPr>
          <a:xfrm>
            <a:off x="6531103" y="3697815"/>
            <a:ext cx="4764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baseline="0" dirty="0">
                <a:solidFill>
                  <a:schemeClr val="tx1"/>
                </a:solidFill>
              </a:rPr>
              <a:t>Consume Regular Soda (n=526)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A0476F-7DE2-4636-D870-E9B66445DE5B}"/>
              </a:ext>
            </a:extLst>
          </p:cNvPr>
          <p:cNvSpPr txBox="1"/>
          <p:nvPr/>
        </p:nvSpPr>
        <p:spPr>
          <a:xfrm>
            <a:off x="5686133" y="6325889"/>
            <a:ext cx="6885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aseline="30000" dirty="0">
                <a:solidFill>
                  <a:schemeClr val="bg1"/>
                </a:solidFill>
              </a:rPr>
              <a:t>a</a:t>
            </a:r>
            <a:r>
              <a:rPr lang="en-US" sz="1100" dirty="0">
                <a:solidFill>
                  <a:schemeClr val="bg1"/>
                </a:solidFill>
              </a:rPr>
              <a:t> Wilcoxon Signed Rank test adjusting for clustering was conducted. Statistical significance set at p-value &lt; 0.05 </a:t>
            </a:r>
          </a:p>
          <a:p>
            <a:endParaRPr lang="en-US" sz="11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C64C6B9-B744-EA9F-C49E-CE974998E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756507"/>
              </p:ext>
            </p:extLst>
          </p:nvPr>
        </p:nvGraphicFramePr>
        <p:xfrm>
          <a:off x="10485656" y="1696021"/>
          <a:ext cx="735710" cy="457200"/>
        </p:xfrm>
        <a:graphic>
          <a:graphicData uri="http://schemas.openxmlformats.org/drawingml/2006/table">
            <a:tbl>
              <a:tblPr/>
              <a:tblGrid>
                <a:gridCol w="735710">
                  <a:extLst>
                    <a:ext uri="{9D8B030D-6E8A-4147-A177-3AD203B41FA5}">
                      <a16:colId xmlns:a16="http://schemas.microsoft.com/office/drawing/2014/main" val="1206212201"/>
                    </a:ext>
                  </a:extLst>
                </a:gridCol>
              </a:tblGrid>
              <a:tr h="308749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/>
                        <a:t>p-</a:t>
                      </a:r>
                      <a:r>
                        <a:rPr lang="en-US" sz="1200" b="0" dirty="0" err="1"/>
                        <a:t>value</a:t>
                      </a:r>
                      <a:r>
                        <a:rPr lang="en-US" sz="1200" b="1" baseline="30000" dirty="0" err="1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200" b="1" dirty="0"/>
                        <a:t>: </a:t>
                      </a:r>
                    </a:p>
                    <a:p>
                      <a:pPr algn="l"/>
                      <a:r>
                        <a:rPr lang="en-US" sz="1200" dirty="0"/>
                        <a:t>&lt; 0.0001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14018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4A8099-9820-2F6B-4F8E-E9577BCEF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533690"/>
              </p:ext>
            </p:extLst>
          </p:nvPr>
        </p:nvGraphicFramePr>
        <p:xfrm>
          <a:off x="10853511" y="4189415"/>
          <a:ext cx="883442" cy="457200"/>
        </p:xfrm>
        <a:graphic>
          <a:graphicData uri="http://schemas.openxmlformats.org/drawingml/2006/table">
            <a:tbl>
              <a:tblPr/>
              <a:tblGrid>
                <a:gridCol w="883442">
                  <a:extLst>
                    <a:ext uri="{9D8B030D-6E8A-4147-A177-3AD203B41FA5}">
                      <a16:colId xmlns:a16="http://schemas.microsoft.com/office/drawing/2014/main" val="1206212201"/>
                    </a:ext>
                  </a:extLst>
                </a:gridCol>
              </a:tblGrid>
              <a:tr h="308749">
                <a:tc>
                  <a:txBody>
                    <a:bodyPr/>
                    <a:lstStyle/>
                    <a:p>
                      <a:r>
                        <a:rPr lang="en-US" sz="1200" b="0" dirty="0"/>
                        <a:t>p-</a:t>
                      </a:r>
                      <a:r>
                        <a:rPr lang="en-US" sz="1200" b="0" dirty="0" err="1"/>
                        <a:t>value</a:t>
                      </a:r>
                      <a:r>
                        <a:rPr lang="en-US" sz="1200" b="1" baseline="30000" dirty="0" err="1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200" b="1" dirty="0"/>
                        <a:t>: </a:t>
                      </a:r>
                    </a:p>
                    <a:p>
                      <a:r>
                        <a:rPr lang="en-US" sz="1200" dirty="0"/>
                        <a:t>&lt; 0.0001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140184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3AED1447-65D4-4E56-9523-4F8D3D473415}"/>
              </a:ext>
            </a:extLst>
          </p:cNvPr>
          <p:cNvSpPr/>
          <p:nvPr/>
        </p:nvSpPr>
        <p:spPr>
          <a:xfrm>
            <a:off x="896768" y="1784492"/>
            <a:ext cx="4427111" cy="698300"/>
          </a:xfrm>
          <a:prstGeom prst="rect">
            <a:avLst/>
          </a:prstGeom>
          <a:solidFill>
            <a:srgbClr val="2B388F"/>
          </a:solidFill>
          <a:ln>
            <a:solidFill>
              <a:srgbClr val="2B38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There was a statistically significant decrease in sugary drink consumption from pre to post</a:t>
            </a:r>
            <a:endParaRPr lang="en-US" baseline="300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202B174-F82D-482D-9950-19398CD1F150}"/>
              </a:ext>
            </a:extLst>
          </p:cNvPr>
          <p:cNvSpPr/>
          <p:nvPr/>
        </p:nvSpPr>
        <p:spPr>
          <a:xfrm>
            <a:off x="896768" y="2482793"/>
            <a:ext cx="4427107" cy="3081984"/>
          </a:xfrm>
          <a:prstGeom prst="rect">
            <a:avLst/>
          </a:prstGeom>
          <a:solidFill>
            <a:schemeClr val="bg1"/>
          </a:solidFill>
          <a:ln>
            <a:solidFill>
              <a:srgbClr val="2B38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rgbClr val="6E2D7B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B388F"/>
                </a:solidFill>
              </a:rPr>
              <a:t>The proportion of participants who reported </a:t>
            </a:r>
            <a:r>
              <a:rPr lang="en-US" b="1" dirty="0">
                <a:solidFill>
                  <a:srgbClr val="2B388F"/>
                </a:solidFill>
              </a:rPr>
              <a:t>not consuming fruit drinks, sports drinks, and punch </a:t>
            </a:r>
            <a:r>
              <a:rPr lang="en-US" dirty="0">
                <a:solidFill>
                  <a:srgbClr val="2B388F"/>
                </a:solidFill>
              </a:rPr>
              <a:t>increased from 28% to 40%.  </a:t>
            </a:r>
          </a:p>
          <a:p>
            <a:endParaRPr lang="en-US" dirty="0">
              <a:solidFill>
                <a:srgbClr val="2B388F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B388F"/>
                </a:solidFill>
              </a:rPr>
              <a:t>The proportion of participants who reported </a:t>
            </a:r>
            <a:r>
              <a:rPr lang="en-US" b="1" dirty="0">
                <a:solidFill>
                  <a:srgbClr val="2B388F"/>
                </a:solidFill>
              </a:rPr>
              <a:t>not consuming soda </a:t>
            </a:r>
            <a:r>
              <a:rPr lang="en-US" dirty="0">
                <a:solidFill>
                  <a:srgbClr val="2B388F"/>
                </a:solidFill>
              </a:rPr>
              <a:t>increased from 34% to 49%. 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baseline="30000" dirty="0">
              <a:solidFill>
                <a:srgbClr val="6E2D7B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D775FD48-DF59-40CA-A145-BE31DDEEBD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95500" y="380691"/>
            <a:ext cx="7580090" cy="6983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+mj-lt"/>
              </a:rPr>
              <a:t>Beverage Consumption Behaviors</a:t>
            </a:r>
            <a:endParaRPr lang="en-US" sz="3000" baseline="300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7" name="Chart 6" descr="% of participants consuming fruit drinks, sport drinks, &amp; punch, before and after intervention (respectively) (n=528). No: 28% vs, 40%; Yes, sometime 53% vs 47%; Yes, often 15% vs 10%; Yes, everyday 6% vs 3%.">
            <a:extLst>
              <a:ext uri="{FF2B5EF4-FFF2-40B4-BE49-F238E27FC236}">
                <a16:creationId xmlns:a16="http://schemas.microsoft.com/office/drawing/2014/main" id="{2137146A-F2CE-12A9-6D36-FA0A15EC51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202844"/>
              </p:ext>
            </p:extLst>
          </p:nvPr>
        </p:nvGraphicFramePr>
        <p:xfrm>
          <a:off x="6067623" y="1589114"/>
          <a:ext cx="4646534" cy="2164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 descr="% of participants consuming regular soda, before and after intervention (respectively) (n=526); No 34% vs 49%; Yes, sometimes 49% vs 43%; Yes, often 12% vs 5%; Yes, everyday 6% vs 3%.">
            <a:extLst>
              <a:ext uri="{FF2B5EF4-FFF2-40B4-BE49-F238E27FC236}">
                <a16:creationId xmlns:a16="http://schemas.microsoft.com/office/drawing/2014/main" id="{DC5B82F0-1144-B113-D4F4-D6A6B96429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5105726"/>
              </p:ext>
            </p:extLst>
          </p:nvPr>
        </p:nvGraphicFramePr>
        <p:xfrm>
          <a:off x="6067623" y="4127050"/>
          <a:ext cx="4764129" cy="214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37486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3DD0ABA4-2207-4473-8C27-470D3405B655}"/>
              </a:ext>
            </a:extLst>
          </p:cNvPr>
          <p:cNvSpPr txBox="1"/>
          <p:nvPr/>
        </p:nvSpPr>
        <p:spPr>
          <a:xfrm>
            <a:off x="6009071" y="3759243"/>
            <a:ext cx="5617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baseline="0" dirty="0">
                <a:solidFill>
                  <a:schemeClr val="tx1"/>
                </a:solidFill>
              </a:rPr>
              <a:t>Runs Out of Food Before th</a:t>
            </a:r>
            <a:r>
              <a:rPr lang="en-US" b="1" dirty="0"/>
              <a:t>e End of the Month (</a:t>
            </a:r>
            <a:r>
              <a:rPr lang="en-US" b="1" baseline="0" dirty="0">
                <a:solidFill>
                  <a:schemeClr val="tx1"/>
                </a:solidFill>
              </a:rPr>
              <a:t>n=520)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77056B-AC4F-4C81-A9CA-7DDA702B95F0}"/>
              </a:ext>
            </a:extLst>
          </p:cNvPr>
          <p:cNvSpPr txBox="1"/>
          <p:nvPr/>
        </p:nvSpPr>
        <p:spPr>
          <a:xfrm>
            <a:off x="5896450" y="1198778"/>
            <a:ext cx="5685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baseline="0" dirty="0">
                <a:solidFill>
                  <a:schemeClr val="tx1"/>
                </a:solidFill>
              </a:rPr>
              <a:t>Reads Nutrition Facts Label When Food Shopping (n=514)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BD41DD-85AF-96D7-78AD-ECF420C86271}"/>
              </a:ext>
            </a:extLst>
          </p:cNvPr>
          <p:cNvSpPr txBox="1"/>
          <p:nvPr/>
        </p:nvSpPr>
        <p:spPr>
          <a:xfrm>
            <a:off x="5488946" y="6221114"/>
            <a:ext cx="6885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aseline="30000" dirty="0">
                <a:solidFill>
                  <a:schemeClr val="bg1"/>
                </a:solidFill>
              </a:rPr>
              <a:t>a</a:t>
            </a:r>
            <a:r>
              <a:rPr lang="en-US" sz="1100" dirty="0">
                <a:solidFill>
                  <a:schemeClr val="bg1"/>
                </a:solidFill>
              </a:rPr>
              <a:t> Wilcoxon Signed Rank test adjusting for clustering was conducted. Statistical significance set at p-value &lt; 0.05 </a:t>
            </a:r>
          </a:p>
          <a:p>
            <a:endParaRPr lang="en-US" sz="1100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5D748BF-6A13-4996-D554-87A0DAE050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95981"/>
              </p:ext>
            </p:extLst>
          </p:nvPr>
        </p:nvGraphicFramePr>
        <p:xfrm>
          <a:off x="10481524" y="1668060"/>
          <a:ext cx="803962" cy="457200"/>
        </p:xfrm>
        <a:graphic>
          <a:graphicData uri="http://schemas.openxmlformats.org/drawingml/2006/table">
            <a:tbl>
              <a:tblPr/>
              <a:tblGrid>
                <a:gridCol w="803962">
                  <a:extLst>
                    <a:ext uri="{9D8B030D-6E8A-4147-A177-3AD203B41FA5}">
                      <a16:colId xmlns:a16="http://schemas.microsoft.com/office/drawing/2014/main" val="1206212201"/>
                    </a:ext>
                  </a:extLst>
                </a:gridCol>
              </a:tblGrid>
              <a:tr h="308749">
                <a:tc>
                  <a:txBody>
                    <a:bodyPr/>
                    <a:lstStyle/>
                    <a:p>
                      <a:r>
                        <a:rPr lang="en-US" sz="1200" b="0" dirty="0"/>
                        <a:t>p-</a:t>
                      </a:r>
                      <a:r>
                        <a:rPr lang="en-US" sz="1200" b="0" dirty="0" err="1"/>
                        <a:t>value</a:t>
                      </a:r>
                      <a:r>
                        <a:rPr lang="en-US" sz="1200" b="1" baseline="30000" dirty="0" err="1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200" b="1" dirty="0"/>
                        <a:t>: </a:t>
                      </a:r>
                    </a:p>
                    <a:p>
                      <a:r>
                        <a:rPr lang="en-US" sz="1200" dirty="0"/>
                        <a:t>&lt; 0.0001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14018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F65994-F3BD-E474-32DF-91495EB369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694115"/>
              </p:ext>
            </p:extLst>
          </p:nvPr>
        </p:nvGraphicFramePr>
        <p:xfrm>
          <a:off x="10635044" y="4217799"/>
          <a:ext cx="803962" cy="457200"/>
        </p:xfrm>
        <a:graphic>
          <a:graphicData uri="http://schemas.openxmlformats.org/drawingml/2006/table">
            <a:tbl>
              <a:tblPr/>
              <a:tblGrid>
                <a:gridCol w="803962">
                  <a:extLst>
                    <a:ext uri="{9D8B030D-6E8A-4147-A177-3AD203B41FA5}">
                      <a16:colId xmlns:a16="http://schemas.microsoft.com/office/drawing/2014/main" val="1206212201"/>
                    </a:ext>
                  </a:extLst>
                </a:gridCol>
              </a:tblGrid>
              <a:tr h="308749">
                <a:tc>
                  <a:txBody>
                    <a:bodyPr/>
                    <a:lstStyle/>
                    <a:p>
                      <a:r>
                        <a:rPr lang="en-US" sz="1200" b="0" dirty="0"/>
                        <a:t>p-</a:t>
                      </a:r>
                      <a:r>
                        <a:rPr lang="en-US" sz="1200" b="0" dirty="0" err="1"/>
                        <a:t>value</a:t>
                      </a:r>
                      <a:r>
                        <a:rPr lang="en-US" sz="1200" b="1" baseline="30000" dirty="0" err="1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200" b="1" dirty="0"/>
                        <a:t>: </a:t>
                      </a:r>
                    </a:p>
                    <a:p>
                      <a:r>
                        <a:rPr lang="en-US" sz="1200" dirty="0"/>
                        <a:t>0.2572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140184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1BDF6824-3012-475B-8FE5-C52122AEE0D1}"/>
              </a:ext>
            </a:extLst>
          </p:cNvPr>
          <p:cNvSpPr/>
          <p:nvPr/>
        </p:nvSpPr>
        <p:spPr>
          <a:xfrm>
            <a:off x="906514" y="1314451"/>
            <a:ext cx="4425696" cy="698300"/>
          </a:xfrm>
          <a:prstGeom prst="rect">
            <a:avLst/>
          </a:prstGeom>
          <a:solidFill>
            <a:srgbClr val="6E2D7B"/>
          </a:solidFill>
          <a:ln>
            <a:solidFill>
              <a:srgbClr val="6E2D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There was a statistically significant increase in the use of the nutrition facts label.</a:t>
            </a:r>
            <a:endParaRPr lang="en-US" baseline="300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9905BC2-1D9B-4307-AEA9-9174E914A925}"/>
              </a:ext>
            </a:extLst>
          </p:cNvPr>
          <p:cNvSpPr/>
          <p:nvPr/>
        </p:nvSpPr>
        <p:spPr>
          <a:xfrm>
            <a:off x="906514" y="2012752"/>
            <a:ext cx="4425696" cy="1696334"/>
          </a:xfrm>
          <a:prstGeom prst="rect">
            <a:avLst/>
          </a:prstGeom>
          <a:solidFill>
            <a:schemeClr val="bg1"/>
          </a:solidFill>
          <a:ln>
            <a:solidFill>
              <a:srgbClr val="6E2D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rgbClr val="6E2D7B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6E2D7B"/>
                </a:solidFill>
              </a:rPr>
              <a:t>The proportion of participants who reported </a:t>
            </a:r>
            <a:r>
              <a:rPr lang="en-US" b="1" dirty="0">
                <a:solidFill>
                  <a:srgbClr val="6E2D7B"/>
                </a:solidFill>
              </a:rPr>
              <a:t>often or always using the nutrition facts label when shopping </a:t>
            </a:r>
            <a:r>
              <a:rPr lang="en-US" dirty="0">
                <a:solidFill>
                  <a:srgbClr val="6E2D7B"/>
                </a:solidFill>
              </a:rPr>
              <a:t>increased from 37% to 57%. </a:t>
            </a:r>
          </a:p>
          <a:p>
            <a:endParaRPr lang="en-US" dirty="0">
              <a:solidFill>
                <a:srgbClr val="6E2D7B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E6A20CD-CA0F-4C12-8427-4E9F717279E3}"/>
              </a:ext>
            </a:extLst>
          </p:cNvPr>
          <p:cNvSpPr/>
          <p:nvPr/>
        </p:nvSpPr>
        <p:spPr>
          <a:xfrm>
            <a:off x="896769" y="4274920"/>
            <a:ext cx="4425696" cy="941514"/>
          </a:xfrm>
          <a:prstGeom prst="rect">
            <a:avLst/>
          </a:prstGeom>
          <a:solidFill>
            <a:srgbClr val="2B388F"/>
          </a:solidFill>
          <a:ln>
            <a:solidFill>
              <a:srgbClr val="2B38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There was no significant change in the proportion of participants who reported running out of food by the end of the month.</a:t>
            </a:r>
            <a:endParaRPr lang="en-US" baseline="30000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2116709-BC4E-4E7F-AA8E-2FA435F64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380691"/>
            <a:ext cx="12191999" cy="6983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+mj-lt"/>
              </a:rPr>
              <a:t>Food Shopping &amp; Resource Management Behaviors</a:t>
            </a:r>
            <a:endParaRPr lang="en-US" sz="3000" baseline="300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5" name="Chart 4" descr="% of participants reading nutrition label, before and after intervention (respectively). No: 26% vs 14%; Yes, sometime 37% vs 29%; Yes, often 19% vs 30%; Yes, everyday 18% vs 27%.">
            <a:extLst>
              <a:ext uri="{FF2B5EF4-FFF2-40B4-BE49-F238E27FC236}">
                <a16:creationId xmlns:a16="http://schemas.microsoft.com/office/drawing/2014/main" id="{77F52CF5-0228-F404-A333-58F48B614E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4824521"/>
              </p:ext>
            </p:extLst>
          </p:nvPr>
        </p:nvGraphicFramePr>
        <p:xfrm>
          <a:off x="5896450" y="1630587"/>
          <a:ext cx="4936544" cy="2225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 descr="% of participants running out of food before the end of the month, before and after intervention (respectively). No: 44% vs 47%; Yes, sometime 33% vs 32%; Yes, often 13% vs 10%; Yes, everyday 10% vs 11%.">
            <a:extLst>
              <a:ext uri="{FF2B5EF4-FFF2-40B4-BE49-F238E27FC236}">
                <a16:creationId xmlns:a16="http://schemas.microsoft.com/office/drawing/2014/main" id="{748FB02D-285F-5BC6-981A-5D8101FF92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3213160"/>
              </p:ext>
            </p:extLst>
          </p:nvPr>
        </p:nvGraphicFramePr>
        <p:xfrm>
          <a:off x="6011162" y="4020246"/>
          <a:ext cx="4623882" cy="2225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5433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D80EB12-8664-4A4C-9DB0-715FA6A6D512}"/>
              </a:ext>
            </a:extLst>
          </p:cNvPr>
          <p:cNvSpPr txBox="1"/>
          <p:nvPr/>
        </p:nvSpPr>
        <p:spPr>
          <a:xfrm>
            <a:off x="3964866" y="1054234"/>
            <a:ext cx="3749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baseline="0" dirty="0">
                <a:solidFill>
                  <a:schemeClr val="tx1"/>
                </a:solidFill>
              </a:rPr>
              <a:t>Have a Child </a:t>
            </a:r>
            <a:r>
              <a:rPr lang="en-US" b="1" dirty="0"/>
              <a:t>Who</a:t>
            </a:r>
            <a:r>
              <a:rPr lang="en-US" b="1" baseline="0" dirty="0">
                <a:solidFill>
                  <a:schemeClr val="tx1"/>
                </a:solidFill>
              </a:rPr>
              <a:t> Attends K-12 School (n=501)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DB26A6-8E5B-4C91-ACEC-CD69F5032776}"/>
              </a:ext>
            </a:extLst>
          </p:cNvPr>
          <p:cNvSpPr txBox="1"/>
          <p:nvPr/>
        </p:nvSpPr>
        <p:spPr>
          <a:xfrm>
            <a:off x="3964866" y="3540988"/>
            <a:ext cx="4145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baseline="0" dirty="0">
                <a:solidFill>
                  <a:schemeClr val="tx1"/>
                </a:solidFill>
              </a:rPr>
              <a:t>Have a Child </a:t>
            </a:r>
            <a:r>
              <a:rPr lang="en-US" b="1" dirty="0"/>
              <a:t>Who</a:t>
            </a:r>
            <a:r>
              <a:rPr lang="en-US" b="1" baseline="0" dirty="0">
                <a:solidFill>
                  <a:schemeClr val="tx1"/>
                </a:solidFill>
              </a:rPr>
              <a:t> Regularly Attends Before or After School Program (n=246)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AF4B00-0594-4D1F-BC99-30336E2B8344}"/>
              </a:ext>
            </a:extLst>
          </p:cNvPr>
          <p:cNvSpPr txBox="1"/>
          <p:nvPr/>
        </p:nvSpPr>
        <p:spPr>
          <a:xfrm>
            <a:off x="7799335" y="1040891"/>
            <a:ext cx="39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baseline="0" dirty="0">
                <a:solidFill>
                  <a:schemeClr val="tx1"/>
                </a:solidFill>
              </a:rPr>
              <a:t>Places Where the Household Shopped for Food Last Month (n=521)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F492945-AFA9-4A57-BEEF-D607EC3FCAC0}"/>
              </a:ext>
            </a:extLst>
          </p:cNvPr>
          <p:cNvSpPr/>
          <p:nvPr/>
        </p:nvSpPr>
        <p:spPr>
          <a:xfrm>
            <a:off x="550473" y="1019659"/>
            <a:ext cx="3088162" cy="50795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>
                <a:solidFill>
                  <a:schemeClr val="tx1"/>
                </a:solidFill>
              </a:rPr>
              <a:t>The survey asks questions to help identify opportunities to reach participants and their families in other settings with CFHL programming. </a:t>
            </a:r>
          </a:p>
          <a:p>
            <a:pPr marL="285750" indent="-28575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944D"/>
                </a:solidFill>
              </a:rPr>
              <a:t>Half of the participants have a child who attends a </a:t>
            </a:r>
            <a:r>
              <a:rPr lang="en-US" b="1" dirty="0">
                <a:solidFill>
                  <a:srgbClr val="00944D"/>
                </a:solidFill>
              </a:rPr>
              <a:t>K-12 school</a:t>
            </a:r>
          </a:p>
          <a:p>
            <a:pPr marL="285750" indent="-28575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B388F"/>
                </a:solidFill>
              </a:rPr>
              <a:t>Out of those, 41% of the participants have a child who attends </a:t>
            </a:r>
            <a:r>
              <a:rPr lang="en-US" b="1" dirty="0">
                <a:solidFill>
                  <a:srgbClr val="2B388F"/>
                </a:solidFill>
              </a:rPr>
              <a:t>before or after school program</a:t>
            </a:r>
          </a:p>
          <a:p>
            <a:pPr marL="285750" indent="-28575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B388F"/>
                </a:solidFill>
              </a:rPr>
              <a:t>The majority of participants shopped at a </a:t>
            </a:r>
            <a:r>
              <a:rPr lang="en-US" b="1" dirty="0">
                <a:solidFill>
                  <a:srgbClr val="2B388F"/>
                </a:solidFill>
              </a:rPr>
              <a:t>large grocery store </a:t>
            </a:r>
            <a:r>
              <a:rPr lang="en-US" dirty="0">
                <a:solidFill>
                  <a:srgbClr val="2B388F"/>
                </a:solidFill>
              </a:rPr>
              <a:t>in the past month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en-US" baseline="30000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F9B7442-9710-472F-8F51-30EEDE34A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344115"/>
            <a:ext cx="12192000" cy="6983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+mj-lt"/>
              </a:rPr>
              <a:t>Potential Focus Areas for CFHL Programming</a:t>
            </a:r>
            <a:endParaRPr lang="en-US" sz="3000" baseline="300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" name="Chart 1" descr="50% of participants with a child in school; 50% with no child in school.">
            <a:extLst>
              <a:ext uri="{FF2B5EF4-FFF2-40B4-BE49-F238E27FC236}">
                <a16:creationId xmlns:a16="http://schemas.microsoft.com/office/drawing/2014/main" id="{A3FCB1E5-9F79-4681-5C92-40363CCB63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727054"/>
              </p:ext>
            </p:extLst>
          </p:nvPr>
        </p:nvGraphicFramePr>
        <p:xfrm>
          <a:off x="4075782" y="1605465"/>
          <a:ext cx="3309230" cy="1935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 descr="Out of those whose child attends a K-12 school, 41% of participants have a child who attends an after-school program on a regular basis and 59% do not.">
            <a:extLst>
              <a:ext uri="{FF2B5EF4-FFF2-40B4-BE49-F238E27FC236}">
                <a16:creationId xmlns:a16="http://schemas.microsoft.com/office/drawing/2014/main" id="{0C7372CC-06DD-D122-31B9-D295553EB2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8439319"/>
              </p:ext>
            </p:extLst>
          </p:nvPr>
        </p:nvGraphicFramePr>
        <p:xfrm>
          <a:off x="4173784" y="4104038"/>
          <a:ext cx="3309230" cy="2067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 descr=" Place where household shopped for food last month (n=521): large grocery: 64%; warehouse: 35%; discount grocery: 34%; small grocery: 26%;  food bank/pantry: 22%; produce store: 13%; convenience store: 11%; online grocery: 11%; farmer's market: 10%">
            <a:extLst>
              <a:ext uri="{FF2B5EF4-FFF2-40B4-BE49-F238E27FC236}">
                <a16:creationId xmlns:a16="http://schemas.microsoft.com/office/drawing/2014/main" id="{219C0167-CC60-652D-29E1-780B14F011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7829588"/>
              </p:ext>
            </p:extLst>
          </p:nvPr>
        </p:nvGraphicFramePr>
        <p:xfrm>
          <a:off x="8213658" y="1686839"/>
          <a:ext cx="3628428" cy="4354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4961860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de515f2-057f-4c6c-9009-40b624203122" xsi:nil="true"/>
    <lcf76f155ced4ddcb4097134ff3c332f xmlns="aa572fdf-9ee6-45c3-8555-cedceb13baa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34656826B405439EBE9B90EEBCBEBE" ma:contentTypeVersion="17" ma:contentTypeDescription="Create a new document." ma:contentTypeScope="" ma:versionID="e33ec1952eb5afb59fd7a5b9c2d29c38">
  <xsd:schema xmlns:xsd="http://www.w3.org/2001/XMLSchema" xmlns:xs="http://www.w3.org/2001/XMLSchema" xmlns:p="http://schemas.microsoft.com/office/2006/metadata/properties" xmlns:ns2="4de515f2-057f-4c6c-9009-40b624203122" xmlns:ns3="aa572fdf-9ee6-45c3-8555-cedceb13baa8" targetNamespace="http://schemas.microsoft.com/office/2006/metadata/properties" ma:root="true" ma:fieldsID="9f3e452d45072b16d5559a8bfdf9afbf" ns2:_="" ns3:_="">
    <xsd:import namespace="4de515f2-057f-4c6c-9009-40b624203122"/>
    <xsd:import namespace="aa572fdf-9ee6-45c3-8555-cedceb13ba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e515f2-057f-4c6c-9009-40b6242031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3f96132-7575-4dc3-b6aa-46cada61f72b}" ma:internalName="TaxCatchAll" ma:showField="CatchAllData" ma:web="4de515f2-057f-4c6c-9009-40b6242031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572fdf-9ee6-45c3-8555-cedceb13ba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19ba80e-4ed7-42b5-a1d2-490ece9b84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072527-AB63-4D3C-8C47-BBD62F22CF14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elements/1.1/"/>
    <ds:schemaRef ds:uri="aa572fdf-9ee6-45c3-8555-cedceb13baa8"/>
    <ds:schemaRef ds:uri="4de515f2-057f-4c6c-9009-40b62420312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80C11CC-E74F-40F7-9E5F-6E8787FB8F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e515f2-057f-4c6c-9009-40b624203122"/>
    <ds:schemaRef ds:uri="aa572fdf-9ee6-45c3-8555-cedceb13ba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02E892-8934-40F9-BE9F-51F45F192E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12369</TotalTime>
  <Words>802</Words>
  <Application>Microsoft Office PowerPoint</Application>
  <PresentationFormat>Widescreen</PresentationFormat>
  <Paragraphs>98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1_Custom Design</vt:lpstr>
      <vt:lpstr>Custom Design</vt:lpstr>
      <vt:lpstr>Statewide Evaluation of CalFresh Healthy Living Adult Education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J Osterman</dc:creator>
  <cp:lastModifiedBy>Ramsha Baig</cp:lastModifiedBy>
  <cp:revision>148</cp:revision>
  <dcterms:created xsi:type="dcterms:W3CDTF">2022-04-06T22:46:18Z</dcterms:created>
  <dcterms:modified xsi:type="dcterms:W3CDTF">2023-10-14T02:49:32Z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0x0101007E34656826B405439EBE9B90EEBCBEBE</vt:lpwstr>
  </property>
  <property fmtid="{D5CDD505-2E9C-101B-9397-08002B2CF9AE}" pid="3" name="MediaServiceImageTags">
    <vt:lpwstr/>
  </property>
</Properties>
</file>