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59" r:id="rId3"/>
    <p:sldId id="261" r:id="rId4"/>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B2954C-6978-7192-D625-DEBD26A4CB83}" name="Christina Becker" initials="CB" userId="S-1-5-21-1801674531-1757981266-2146972089-8026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FAE"/>
    <a:srgbClr val="00BC55"/>
    <a:srgbClr val="00CC5C"/>
    <a:srgbClr val="00C459"/>
    <a:srgbClr val="00D661"/>
    <a:srgbClr val="F3CC30"/>
    <a:srgbClr val="FDBD10"/>
    <a:srgbClr val="3AA8E4"/>
    <a:srgbClr val="2860AA"/>
    <a:srgbClr val="354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1064"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3A0004-53A8-4798-B496-9B8AF188C41C}" type="doc">
      <dgm:prSet loTypeId="urn:microsoft.com/office/officeart/2008/layout/AlternatingHexagons" loCatId="list" qsTypeId="urn:microsoft.com/office/officeart/2005/8/quickstyle/simple4" qsCatId="simple" csTypeId="urn:microsoft.com/office/officeart/2005/8/colors/accent1_2" csCatId="accent1" phldr="1"/>
      <dgm:spPr/>
      <dgm:t>
        <a:bodyPr/>
        <a:lstStyle/>
        <a:p>
          <a:endParaRPr lang="en-US"/>
        </a:p>
      </dgm:t>
    </dgm:pt>
    <dgm:pt modelId="{0F06393F-A365-48E8-A046-008B72F0F8E6}">
      <dgm:prSet phldrT="[Text]" custT="1"/>
      <dgm:spPr/>
      <dgm:t>
        <a:bodyPr/>
        <a:lstStyle/>
        <a:p>
          <a:pPr rtl="0"/>
          <a:r>
            <a:rPr lang="en-US" sz="900" b="1" kern="1200" dirty="0"/>
            <a:t>Academics and Staff</a:t>
          </a:r>
          <a:endParaRPr lang="en-US" sz="1000" kern="1200" dirty="0">
            <a:solidFill>
              <a:prstClr val="white"/>
            </a:solidFill>
            <a:highlight>
              <a:srgbClr val="FF0000"/>
            </a:highlight>
            <a:latin typeface="Aptos" panose="02110004020202020204"/>
            <a:ea typeface="+mn-ea"/>
            <a:cs typeface="+mn-cs"/>
          </a:endParaRPr>
        </a:p>
        <a:p>
          <a:pPr rtl="0"/>
          <a:r>
            <a:rPr lang="en-US" sz="1000" kern="1200" dirty="0">
              <a:solidFill>
                <a:prstClr val="white"/>
              </a:solidFill>
              <a:highlight>
                <a:srgbClr val="FF0000"/>
              </a:highlight>
              <a:latin typeface="Aptos" panose="02110004020202020204"/>
              <a:ea typeface="+mn-ea"/>
              <a:cs typeface="+mn-cs"/>
            </a:rPr>
            <a:t># Academic Advisors</a:t>
          </a:r>
        </a:p>
        <a:p>
          <a:r>
            <a:rPr lang="en-US" sz="1000" kern="1200" dirty="0">
              <a:solidFill>
                <a:prstClr val="white"/>
              </a:solidFill>
              <a:highlight>
                <a:srgbClr val="FF0000"/>
              </a:highlight>
              <a:latin typeface="Aptos" panose="02110004020202020204"/>
              <a:ea typeface="+mn-ea"/>
              <a:cs typeface="+mn-cs"/>
            </a:rPr>
            <a:t># Program Staff</a:t>
          </a:r>
          <a:endParaRPr lang="en-US" sz="1000" kern="1200" dirty="0"/>
        </a:p>
      </dgm:t>
    </dgm:pt>
    <dgm:pt modelId="{116A19BA-F4EB-43C4-A55D-02CC2AA00C9C}" type="parTrans" cxnId="{4519C6B2-394B-4F9B-95C3-7B671F388218}">
      <dgm:prSet/>
      <dgm:spPr/>
      <dgm:t>
        <a:bodyPr/>
        <a:lstStyle/>
        <a:p>
          <a:endParaRPr lang="en-US"/>
        </a:p>
      </dgm:t>
    </dgm:pt>
    <dgm:pt modelId="{39B2291D-4DC4-44BB-806B-0850AC5D3AD1}" type="sibTrans" cxnId="{4519C6B2-394B-4F9B-95C3-7B671F388218}">
      <dgm:prSet/>
      <dgm:spPr/>
      <dgm:t>
        <a:bodyPr/>
        <a:lstStyle/>
        <a:p>
          <a:r>
            <a:rPr lang="en-US" b="1" dirty="0"/>
            <a:t>Our Clientele</a:t>
          </a:r>
        </a:p>
        <a:p>
          <a:r>
            <a:rPr lang="en-US" dirty="0">
              <a:solidFill>
                <a:schemeClr val="bg1"/>
              </a:solidFill>
              <a:highlight>
                <a:srgbClr val="FF0000"/>
              </a:highlight>
            </a:rPr>
            <a:t>Growers</a:t>
          </a:r>
        </a:p>
        <a:p>
          <a:r>
            <a:rPr lang="en-US" dirty="0">
              <a:solidFill>
                <a:schemeClr val="bg1"/>
              </a:solidFill>
              <a:highlight>
                <a:srgbClr val="FF0000"/>
              </a:highlight>
            </a:rPr>
            <a:t>Families</a:t>
          </a:r>
        </a:p>
        <a:p>
          <a:r>
            <a:rPr lang="en-US" dirty="0">
              <a:solidFill>
                <a:schemeClr val="bg1"/>
              </a:solidFill>
              <a:highlight>
                <a:srgbClr val="FF0000"/>
              </a:highlight>
            </a:rPr>
            <a:t>Land stewards</a:t>
          </a:r>
        </a:p>
      </dgm:t>
    </dgm:pt>
    <dgm:pt modelId="{12D236F0-334E-4BF8-AB10-44075877139D}">
      <dgm:prSet phldrT="[Text]" custT="1"/>
      <dgm:spPr/>
      <dgm:t>
        <a:bodyPr/>
        <a:lstStyle/>
        <a:p>
          <a:r>
            <a:rPr lang="en-US" sz="900" b="1" dirty="0"/>
            <a:t>Research and Extension</a:t>
          </a:r>
        </a:p>
        <a:p>
          <a:r>
            <a:rPr lang="en-US" sz="900" dirty="0"/>
            <a:t>Empowerment Community Sustainability</a:t>
          </a:r>
        </a:p>
      </dgm:t>
    </dgm:pt>
    <dgm:pt modelId="{BDAAACD1-31BC-4D02-85AD-8DB247729CFC}" type="parTrans" cxnId="{934EE5AC-0076-477B-B8C1-7869835F52CC}">
      <dgm:prSet/>
      <dgm:spPr/>
      <dgm:t>
        <a:bodyPr/>
        <a:lstStyle/>
        <a:p>
          <a:endParaRPr lang="en-US"/>
        </a:p>
      </dgm:t>
    </dgm:pt>
    <dgm:pt modelId="{872B0BD7-4EDE-499F-8572-0B8A0F8DD38F}" type="sibTrans" cxnId="{934EE5AC-0076-477B-B8C1-7869835F52CC}">
      <dgm:prSet custT="1"/>
      <dgm:spPr/>
      <dgm:t>
        <a:bodyPr/>
        <a:lstStyle/>
        <a:p>
          <a:r>
            <a:rPr lang="en-US" sz="1050" b="1" kern="1200" dirty="0"/>
            <a:t>Food and </a:t>
          </a:r>
          <a:r>
            <a:rPr lang="en-US" sz="1050" b="1" kern="1200" dirty="0">
              <a:solidFill>
                <a:prstClr val="white"/>
              </a:solidFill>
              <a:latin typeface="Aptos" panose="02110004020202020204"/>
              <a:ea typeface="+mn-ea"/>
              <a:cs typeface="+mn-cs"/>
            </a:rPr>
            <a:t>Nutrition</a:t>
          </a:r>
        </a:p>
        <a:p>
          <a:r>
            <a:rPr lang="en-US" sz="1000" kern="1200" dirty="0">
              <a:solidFill>
                <a:prstClr val="white"/>
              </a:solidFill>
              <a:highlight>
                <a:srgbClr val="FF0000"/>
              </a:highlight>
              <a:latin typeface="Aptos" panose="02110004020202020204"/>
              <a:ea typeface="+mn-ea"/>
              <a:cs typeface="+mn-cs"/>
            </a:rPr>
            <a:t>EFNEP</a:t>
          </a:r>
        </a:p>
        <a:p>
          <a:r>
            <a:rPr lang="en-US" sz="1000" kern="1200" dirty="0">
              <a:solidFill>
                <a:prstClr val="white"/>
              </a:solidFill>
              <a:highlight>
                <a:srgbClr val="FF0000"/>
              </a:highlight>
              <a:latin typeface="Aptos" panose="02110004020202020204"/>
              <a:ea typeface="+mn-ea"/>
              <a:cs typeface="+mn-cs"/>
            </a:rPr>
            <a:t>Master Food Preserver</a:t>
          </a:r>
        </a:p>
      </dgm:t>
    </dgm:pt>
    <dgm:pt modelId="{A6EC2E47-3AF0-45A9-ACE1-AD89D3BEB566}">
      <dgm:prSet phldrT="[Text]" custT="1"/>
      <dgm:spPr/>
      <dgm:t>
        <a:bodyPr/>
        <a:lstStyle/>
        <a:p>
          <a:r>
            <a:rPr lang="en-US" sz="1000" dirty="0"/>
            <a:t>Restoring and Protecting </a:t>
          </a:r>
          <a:r>
            <a:rPr lang="en-US" sz="1000" b="1" dirty="0"/>
            <a:t>Natural Resources</a:t>
          </a:r>
        </a:p>
      </dgm:t>
    </dgm:pt>
    <dgm:pt modelId="{77962D8F-B1BA-4597-B966-FCE3D1155FB7}" type="parTrans" cxnId="{6327F098-94C5-4988-8976-DE74EC7222DD}">
      <dgm:prSet/>
      <dgm:spPr/>
      <dgm:t>
        <a:bodyPr/>
        <a:lstStyle/>
        <a:p>
          <a:endParaRPr lang="en-US"/>
        </a:p>
      </dgm:t>
    </dgm:pt>
    <dgm:pt modelId="{E858A18A-E599-4C21-9AF1-C5EAE43E8369}" type="sibTrans" cxnId="{6327F098-94C5-4988-8976-DE74EC7222DD}">
      <dgm:prSet custT="1"/>
      <dgm:spPr/>
      <dgm:t>
        <a:bodyPr/>
        <a:lstStyle/>
        <a:p>
          <a:r>
            <a:rPr lang="en-US" sz="1050" b="1" dirty="0"/>
            <a:t>Agriculture</a:t>
          </a:r>
        </a:p>
        <a:p>
          <a:r>
            <a:rPr lang="en-US" sz="1050" dirty="0"/>
            <a:t>Serving Farmers and Growers</a:t>
          </a:r>
        </a:p>
      </dgm:t>
    </dgm:pt>
    <dgm:pt modelId="{34A57538-2C09-4184-BDBA-38FDFB55AE67}" type="pres">
      <dgm:prSet presAssocID="{0F3A0004-53A8-4798-B496-9B8AF188C41C}" presName="Name0" presStyleCnt="0">
        <dgm:presLayoutVars>
          <dgm:chMax/>
          <dgm:chPref/>
          <dgm:dir/>
          <dgm:animLvl val="lvl"/>
        </dgm:presLayoutVars>
      </dgm:prSet>
      <dgm:spPr/>
    </dgm:pt>
    <dgm:pt modelId="{6646AEFE-3CA3-4CF0-A823-1AF4F3D3FD11}" type="pres">
      <dgm:prSet presAssocID="{0F06393F-A365-48E8-A046-008B72F0F8E6}" presName="composite" presStyleCnt="0"/>
      <dgm:spPr/>
    </dgm:pt>
    <dgm:pt modelId="{71327DB9-6C9A-4D12-8C12-588F7792A92C}" type="pres">
      <dgm:prSet presAssocID="{0F06393F-A365-48E8-A046-008B72F0F8E6}" presName="Parent1" presStyleLbl="node1" presStyleIdx="0" presStyleCnt="6">
        <dgm:presLayoutVars>
          <dgm:chMax val="1"/>
          <dgm:chPref val="1"/>
          <dgm:bulletEnabled val="1"/>
        </dgm:presLayoutVars>
      </dgm:prSet>
      <dgm:spPr/>
    </dgm:pt>
    <dgm:pt modelId="{C833B957-8913-42BB-968B-8EEE220A56F3}" type="pres">
      <dgm:prSet presAssocID="{0F06393F-A365-48E8-A046-008B72F0F8E6}" presName="Childtext1" presStyleLbl="revTx" presStyleIdx="0" presStyleCnt="3">
        <dgm:presLayoutVars>
          <dgm:chMax val="0"/>
          <dgm:chPref val="0"/>
          <dgm:bulletEnabled val="1"/>
        </dgm:presLayoutVars>
      </dgm:prSet>
      <dgm:spPr/>
    </dgm:pt>
    <dgm:pt modelId="{EDBB6F69-0781-4DD9-BBC3-A3DD38CC1040}" type="pres">
      <dgm:prSet presAssocID="{0F06393F-A365-48E8-A046-008B72F0F8E6}" presName="BalanceSpacing" presStyleCnt="0"/>
      <dgm:spPr/>
    </dgm:pt>
    <dgm:pt modelId="{B162D455-30F3-4762-BFA0-DDB97E21BF51}" type="pres">
      <dgm:prSet presAssocID="{0F06393F-A365-48E8-A046-008B72F0F8E6}" presName="BalanceSpacing1" presStyleCnt="0"/>
      <dgm:spPr/>
    </dgm:pt>
    <dgm:pt modelId="{23F5AD40-E41F-4217-A77C-7FDE08FE3814}" type="pres">
      <dgm:prSet presAssocID="{39B2291D-4DC4-44BB-806B-0850AC5D3AD1}" presName="Accent1Text" presStyleLbl="node1" presStyleIdx="1" presStyleCnt="6" custLinFactNeighborX="-27836" custLinFactNeighborY="4086"/>
      <dgm:spPr/>
    </dgm:pt>
    <dgm:pt modelId="{CE102140-ABF8-40DF-A26B-16D301A917D0}" type="pres">
      <dgm:prSet presAssocID="{39B2291D-4DC4-44BB-806B-0850AC5D3AD1}" presName="spaceBetweenRectangles" presStyleCnt="0"/>
      <dgm:spPr/>
    </dgm:pt>
    <dgm:pt modelId="{A1A4CFEC-9D8E-4581-AD18-0EA1B6884338}" type="pres">
      <dgm:prSet presAssocID="{12D236F0-334E-4BF8-AB10-44075877139D}" presName="composite" presStyleCnt="0"/>
      <dgm:spPr/>
    </dgm:pt>
    <dgm:pt modelId="{D9A7CD6B-BF74-48AC-99AE-245C4D43DC8D}" type="pres">
      <dgm:prSet presAssocID="{12D236F0-334E-4BF8-AB10-44075877139D}" presName="Parent1" presStyleLbl="node1" presStyleIdx="2" presStyleCnt="6" custScaleX="105475">
        <dgm:presLayoutVars>
          <dgm:chMax val="1"/>
          <dgm:chPref val="1"/>
          <dgm:bulletEnabled val="1"/>
        </dgm:presLayoutVars>
      </dgm:prSet>
      <dgm:spPr/>
    </dgm:pt>
    <dgm:pt modelId="{12EAE17D-AED1-43A2-89EE-2A255C044298}" type="pres">
      <dgm:prSet presAssocID="{12D236F0-334E-4BF8-AB10-44075877139D}" presName="Childtext1" presStyleLbl="revTx" presStyleIdx="1" presStyleCnt="3">
        <dgm:presLayoutVars>
          <dgm:chMax val="0"/>
          <dgm:chPref val="0"/>
          <dgm:bulletEnabled val="1"/>
        </dgm:presLayoutVars>
      </dgm:prSet>
      <dgm:spPr/>
    </dgm:pt>
    <dgm:pt modelId="{C57B2DC8-27CC-4E95-A6E2-9500F08C4C2C}" type="pres">
      <dgm:prSet presAssocID="{12D236F0-334E-4BF8-AB10-44075877139D}" presName="BalanceSpacing" presStyleCnt="0"/>
      <dgm:spPr/>
    </dgm:pt>
    <dgm:pt modelId="{EB02798B-7970-4CA0-AECC-9BE80FF191B3}" type="pres">
      <dgm:prSet presAssocID="{12D236F0-334E-4BF8-AB10-44075877139D}" presName="BalanceSpacing1" presStyleCnt="0"/>
      <dgm:spPr/>
    </dgm:pt>
    <dgm:pt modelId="{51AB33D9-B8A1-4F4E-8125-A8625840DDF5}" type="pres">
      <dgm:prSet presAssocID="{872B0BD7-4EDE-499F-8572-0B8A0F8DD38F}" presName="Accent1Text" presStyleLbl="node1" presStyleIdx="3" presStyleCnt="6"/>
      <dgm:spPr/>
    </dgm:pt>
    <dgm:pt modelId="{C9F4F526-A973-4516-A80A-652538A7217E}" type="pres">
      <dgm:prSet presAssocID="{872B0BD7-4EDE-499F-8572-0B8A0F8DD38F}" presName="spaceBetweenRectangles" presStyleCnt="0"/>
      <dgm:spPr/>
    </dgm:pt>
    <dgm:pt modelId="{9E2E28C4-27B2-47AA-92EE-B73A8C03B2F2}" type="pres">
      <dgm:prSet presAssocID="{A6EC2E47-3AF0-45A9-ACE1-AD89D3BEB566}" presName="composite" presStyleCnt="0"/>
      <dgm:spPr/>
    </dgm:pt>
    <dgm:pt modelId="{5FE6E27A-330D-4D39-A189-E7DD413C4DC8}" type="pres">
      <dgm:prSet presAssocID="{A6EC2E47-3AF0-45A9-ACE1-AD89D3BEB566}" presName="Parent1" presStyleLbl="node1" presStyleIdx="4" presStyleCnt="6">
        <dgm:presLayoutVars>
          <dgm:chMax val="1"/>
          <dgm:chPref val="1"/>
          <dgm:bulletEnabled val="1"/>
        </dgm:presLayoutVars>
      </dgm:prSet>
      <dgm:spPr/>
    </dgm:pt>
    <dgm:pt modelId="{EDA80870-6C4B-4ED0-8F6E-F9AD5BE925AF}" type="pres">
      <dgm:prSet presAssocID="{A6EC2E47-3AF0-45A9-ACE1-AD89D3BEB566}" presName="Childtext1" presStyleLbl="revTx" presStyleIdx="2" presStyleCnt="3">
        <dgm:presLayoutVars>
          <dgm:chMax val="0"/>
          <dgm:chPref val="0"/>
          <dgm:bulletEnabled val="1"/>
        </dgm:presLayoutVars>
      </dgm:prSet>
      <dgm:spPr/>
    </dgm:pt>
    <dgm:pt modelId="{0D51E7D4-0562-4F53-9003-D24D0A78AA53}" type="pres">
      <dgm:prSet presAssocID="{A6EC2E47-3AF0-45A9-ACE1-AD89D3BEB566}" presName="BalanceSpacing" presStyleCnt="0"/>
      <dgm:spPr/>
    </dgm:pt>
    <dgm:pt modelId="{2ED19C7A-B2CF-4D58-9C68-28D5E8D8B509}" type="pres">
      <dgm:prSet presAssocID="{A6EC2E47-3AF0-45A9-ACE1-AD89D3BEB566}" presName="BalanceSpacing1" presStyleCnt="0"/>
      <dgm:spPr/>
    </dgm:pt>
    <dgm:pt modelId="{78209B58-3AFC-4231-ABC6-59DFDF17236F}" type="pres">
      <dgm:prSet presAssocID="{E858A18A-E599-4C21-9AF1-C5EAE43E8369}" presName="Accent1Text" presStyleLbl="node1" presStyleIdx="5" presStyleCnt="6"/>
      <dgm:spPr/>
    </dgm:pt>
  </dgm:ptLst>
  <dgm:cxnLst>
    <dgm:cxn modelId="{1FA58E06-7E47-420D-9BA5-42AF9D66C807}" type="presOf" srcId="{872B0BD7-4EDE-499F-8572-0B8A0F8DD38F}" destId="{51AB33D9-B8A1-4F4E-8125-A8625840DDF5}" srcOrd="0" destOrd="0" presId="urn:microsoft.com/office/officeart/2008/layout/AlternatingHexagons"/>
    <dgm:cxn modelId="{07D1D341-FD61-4131-8FC4-282D2874B836}" type="presOf" srcId="{E858A18A-E599-4C21-9AF1-C5EAE43E8369}" destId="{78209B58-3AFC-4231-ABC6-59DFDF17236F}" srcOrd="0" destOrd="0" presId="urn:microsoft.com/office/officeart/2008/layout/AlternatingHexagons"/>
    <dgm:cxn modelId="{CDFE7F91-59BF-44C8-A4F2-3F3FD4DCC152}" type="presOf" srcId="{0F06393F-A365-48E8-A046-008B72F0F8E6}" destId="{71327DB9-6C9A-4D12-8C12-588F7792A92C}" srcOrd="0" destOrd="0" presId="urn:microsoft.com/office/officeart/2008/layout/AlternatingHexagons"/>
    <dgm:cxn modelId="{6327F098-94C5-4988-8976-DE74EC7222DD}" srcId="{0F3A0004-53A8-4798-B496-9B8AF188C41C}" destId="{A6EC2E47-3AF0-45A9-ACE1-AD89D3BEB566}" srcOrd="2" destOrd="0" parTransId="{77962D8F-B1BA-4597-B966-FCE3D1155FB7}" sibTransId="{E858A18A-E599-4C21-9AF1-C5EAE43E8369}"/>
    <dgm:cxn modelId="{51EB339A-164C-4B33-9A18-5C03EC335F60}" type="presOf" srcId="{12D236F0-334E-4BF8-AB10-44075877139D}" destId="{D9A7CD6B-BF74-48AC-99AE-245C4D43DC8D}" srcOrd="0" destOrd="0" presId="urn:microsoft.com/office/officeart/2008/layout/AlternatingHexagons"/>
    <dgm:cxn modelId="{934EE5AC-0076-477B-B8C1-7869835F52CC}" srcId="{0F3A0004-53A8-4798-B496-9B8AF188C41C}" destId="{12D236F0-334E-4BF8-AB10-44075877139D}" srcOrd="1" destOrd="0" parTransId="{BDAAACD1-31BC-4D02-85AD-8DB247729CFC}" sibTransId="{872B0BD7-4EDE-499F-8572-0B8A0F8DD38F}"/>
    <dgm:cxn modelId="{3C3CECAC-27C9-412C-90F1-069CA3B7B1AC}" type="presOf" srcId="{39B2291D-4DC4-44BB-806B-0850AC5D3AD1}" destId="{23F5AD40-E41F-4217-A77C-7FDE08FE3814}" srcOrd="0" destOrd="0" presId="urn:microsoft.com/office/officeart/2008/layout/AlternatingHexagons"/>
    <dgm:cxn modelId="{4519C6B2-394B-4F9B-95C3-7B671F388218}" srcId="{0F3A0004-53A8-4798-B496-9B8AF188C41C}" destId="{0F06393F-A365-48E8-A046-008B72F0F8E6}" srcOrd="0" destOrd="0" parTransId="{116A19BA-F4EB-43C4-A55D-02CC2AA00C9C}" sibTransId="{39B2291D-4DC4-44BB-806B-0850AC5D3AD1}"/>
    <dgm:cxn modelId="{36EA70B6-B4FD-4856-8043-D4004017AF96}" type="presOf" srcId="{0F3A0004-53A8-4798-B496-9B8AF188C41C}" destId="{34A57538-2C09-4184-BDBA-38FDFB55AE67}" srcOrd="0" destOrd="0" presId="urn:microsoft.com/office/officeart/2008/layout/AlternatingHexagons"/>
    <dgm:cxn modelId="{5A906EEC-B327-45B4-A084-4CD8C09B0847}" type="presOf" srcId="{A6EC2E47-3AF0-45A9-ACE1-AD89D3BEB566}" destId="{5FE6E27A-330D-4D39-A189-E7DD413C4DC8}" srcOrd="0" destOrd="0" presId="urn:microsoft.com/office/officeart/2008/layout/AlternatingHexagons"/>
    <dgm:cxn modelId="{7311D234-CB4D-4527-82C2-8DFB4B1F8331}" type="presParOf" srcId="{34A57538-2C09-4184-BDBA-38FDFB55AE67}" destId="{6646AEFE-3CA3-4CF0-A823-1AF4F3D3FD11}" srcOrd="0" destOrd="0" presId="urn:microsoft.com/office/officeart/2008/layout/AlternatingHexagons"/>
    <dgm:cxn modelId="{0B0810B1-6C03-4997-8D01-FB83EF077D42}" type="presParOf" srcId="{6646AEFE-3CA3-4CF0-A823-1AF4F3D3FD11}" destId="{71327DB9-6C9A-4D12-8C12-588F7792A92C}" srcOrd="0" destOrd="0" presId="urn:microsoft.com/office/officeart/2008/layout/AlternatingHexagons"/>
    <dgm:cxn modelId="{591E82CA-2533-4E60-AB32-791C5308E57A}" type="presParOf" srcId="{6646AEFE-3CA3-4CF0-A823-1AF4F3D3FD11}" destId="{C833B957-8913-42BB-968B-8EEE220A56F3}" srcOrd="1" destOrd="0" presId="urn:microsoft.com/office/officeart/2008/layout/AlternatingHexagons"/>
    <dgm:cxn modelId="{8086D32D-8136-4D71-9719-E71808636A9C}" type="presParOf" srcId="{6646AEFE-3CA3-4CF0-A823-1AF4F3D3FD11}" destId="{EDBB6F69-0781-4DD9-BBC3-A3DD38CC1040}" srcOrd="2" destOrd="0" presId="urn:microsoft.com/office/officeart/2008/layout/AlternatingHexagons"/>
    <dgm:cxn modelId="{EE526C04-154E-4B85-A757-F316AEEEAC35}" type="presParOf" srcId="{6646AEFE-3CA3-4CF0-A823-1AF4F3D3FD11}" destId="{B162D455-30F3-4762-BFA0-DDB97E21BF51}" srcOrd="3" destOrd="0" presId="urn:microsoft.com/office/officeart/2008/layout/AlternatingHexagons"/>
    <dgm:cxn modelId="{01C27A34-FE87-4D5B-A359-B1253378ED44}" type="presParOf" srcId="{6646AEFE-3CA3-4CF0-A823-1AF4F3D3FD11}" destId="{23F5AD40-E41F-4217-A77C-7FDE08FE3814}" srcOrd="4" destOrd="0" presId="urn:microsoft.com/office/officeart/2008/layout/AlternatingHexagons"/>
    <dgm:cxn modelId="{6C286554-C81C-4B42-AC5B-85BFC3BC34F3}" type="presParOf" srcId="{34A57538-2C09-4184-BDBA-38FDFB55AE67}" destId="{CE102140-ABF8-40DF-A26B-16D301A917D0}" srcOrd="1" destOrd="0" presId="urn:microsoft.com/office/officeart/2008/layout/AlternatingHexagons"/>
    <dgm:cxn modelId="{39E859CE-BC0D-4551-81C3-2A1FE8FE6A4C}" type="presParOf" srcId="{34A57538-2C09-4184-BDBA-38FDFB55AE67}" destId="{A1A4CFEC-9D8E-4581-AD18-0EA1B6884338}" srcOrd="2" destOrd="0" presId="urn:microsoft.com/office/officeart/2008/layout/AlternatingHexagons"/>
    <dgm:cxn modelId="{874072EE-C3B5-4F54-9608-130D38D31880}" type="presParOf" srcId="{A1A4CFEC-9D8E-4581-AD18-0EA1B6884338}" destId="{D9A7CD6B-BF74-48AC-99AE-245C4D43DC8D}" srcOrd="0" destOrd="0" presId="urn:microsoft.com/office/officeart/2008/layout/AlternatingHexagons"/>
    <dgm:cxn modelId="{2DE6F011-51C1-4D12-9EB6-88F9807F10E9}" type="presParOf" srcId="{A1A4CFEC-9D8E-4581-AD18-0EA1B6884338}" destId="{12EAE17D-AED1-43A2-89EE-2A255C044298}" srcOrd="1" destOrd="0" presId="urn:microsoft.com/office/officeart/2008/layout/AlternatingHexagons"/>
    <dgm:cxn modelId="{506F6AC7-1ABE-47FB-BC54-1EA17B8363E1}" type="presParOf" srcId="{A1A4CFEC-9D8E-4581-AD18-0EA1B6884338}" destId="{C57B2DC8-27CC-4E95-A6E2-9500F08C4C2C}" srcOrd="2" destOrd="0" presId="urn:microsoft.com/office/officeart/2008/layout/AlternatingHexagons"/>
    <dgm:cxn modelId="{55B02410-1C29-49EE-8ED6-2F39F09E36BC}" type="presParOf" srcId="{A1A4CFEC-9D8E-4581-AD18-0EA1B6884338}" destId="{EB02798B-7970-4CA0-AECC-9BE80FF191B3}" srcOrd="3" destOrd="0" presId="urn:microsoft.com/office/officeart/2008/layout/AlternatingHexagons"/>
    <dgm:cxn modelId="{E5589D0A-9124-4DC5-9B86-83664E357829}" type="presParOf" srcId="{A1A4CFEC-9D8E-4581-AD18-0EA1B6884338}" destId="{51AB33D9-B8A1-4F4E-8125-A8625840DDF5}" srcOrd="4" destOrd="0" presId="urn:microsoft.com/office/officeart/2008/layout/AlternatingHexagons"/>
    <dgm:cxn modelId="{105A5592-2D45-49F7-ADC8-7BF77DDB3D77}" type="presParOf" srcId="{34A57538-2C09-4184-BDBA-38FDFB55AE67}" destId="{C9F4F526-A973-4516-A80A-652538A7217E}" srcOrd="3" destOrd="0" presId="urn:microsoft.com/office/officeart/2008/layout/AlternatingHexagons"/>
    <dgm:cxn modelId="{9AA917F5-6A0D-4F40-B8B4-5A30F3307B15}" type="presParOf" srcId="{34A57538-2C09-4184-BDBA-38FDFB55AE67}" destId="{9E2E28C4-27B2-47AA-92EE-B73A8C03B2F2}" srcOrd="4" destOrd="0" presId="urn:microsoft.com/office/officeart/2008/layout/AlternatingHexagons"/>
    <dgm:cxn modelId="{80539E56-55B4-42B9-AA6C-C963B09BBC44}" type="presParOf" srcId="{9E2E28C4-27B2-47AA-92EE-B73A8C03B2F2}" destId="{5FE6E27A-330D-4D39-A189-E7DD413C4DC8}" srcOrd="0" destOrd="0" presId="urn:microsoft.com/office/officeart/2008/layout/AlternatingHexagons"/>
    <dgm:cxn modelId="{53F03E49-936D-498F-A9DA-DD04E099B731}" type="presParOf" srcId="{9E2E28C4-27B2-47AA-92EE-B73A8C03B2F2}" destId="{EDA80870-6C4B-4ED0-8F6E-F9AD5BE925AF}" srcOrd="1" destOrd="0" presId="urn:microsoft.com/office/officeart/2008/layout/AlternatingHexagons"/>
    <dgm:cxn modelId="{1F27B5B1-7DD9-42D5-A688-03B3BB18A971}" type="presParOf" srcId="{9E2E28C4-27B2-47AA-92EE-B73A8C03B2F2}" destId="{0D51E7D4-0562-4F53-9003-D24D0A78AA53}" srcOrd="2" destOrd="0" presId="urn:microsoft.com/office/officeart/2008/layout/AlternatingHexagons"/>
    <dgm:cxn modelId="{B2483C69-1420-4974-83C2-295D951193A6}" type="presParOf" srcId="{9E2E28C4-27B2-47AA-92EE-B73A8C03B2F2}" destId="{2ED19C7A-B2CF-4D58-9C68-28D5E8D8B509}" srcOrd="3" destOrd="0" presId="urn:microsoft.com/office/officeart/2008/layout/AlternatingHexagons"/>
    <dgm:cxn modelId="{EAC49C0D-7A2F-4B90-84BF-4A94EBCCADB6}" type="presParOf" srcId="{9E2E28C4-27B2-47AA-92EE-B73A8C03B2F2}" destId="{78209B58-3AFC-4231-ABC6-59DFDF17236F}"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27DB9-6C9A-4D12-8C12-588F7792A92C}">
      <dsp:nvSpPr>
        <dsp:cNvPr id="0" name=""/>
        <dsp:cNvSpPr/>
      </dsp:nvSpPr>
      <dsp:spPr>
        <a:xfrm rot="5400000">
          <a:off x="2441498" y="86035"/>
          <a:ext cx="1301527" cy="1132329"/>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1" kern="1200" dirty="0"/>
            <a:t>Academics and Staff</a:t>
          </a:r>
          <a:endParaRPr lang="en-US" sz="1000" kern="1200" dirty="0">
            <a:solidFill>
              <a:prstClr val="white"/>
            </a:solidFill>
            <a:highlight>
              <a:srgbClr val="FF0000"/>
            </a:highlight>
            <a:latin typeface="Aptos" panose="02110004020202020204"/>
            <a:ea typeface="+mn-ea"/>
            <a:cs typeface="+mn-cs"/>
          </a:endParaRPr>
        </a:p>
        <a:p>
          <a:pPr marL="0" lvl="0" indent="0" algn="ctr" defTabSz="400050" rtl="0">
            <a:lnSpc>
              <a:spcPct val="90000"/>
            </a:lnSpc>
            <a:spcBef>
              <a:spcPct val="0"/>
            </a:spcBef>
            <a:spcAft>
              <a:spcPct val="35000"/>
            </a:spcAft>
            <a:buNone/>
          </a:pPr>
          <a:r>
            <a:rPr lang="en-US" sz="1000" kern="1200" dirty="0">
              <a:solidFill>
                <a:prstClr val="white"/>
              </a:solidFill>
              <a:highlight>
                <a:srgbClr val="FF0000"/>
              </a:highlight>
              <a:latin typeface="Aptos" panose="02110004020202020204"/>
              <a:ea typeface="+mn-ea"/>
              <a:cs typeface="+mn-cs"/>
            </a:rPr>
            <a:t># Academic Advisors</a:t>
          </a:r>
        </a:p>
        <a:p>
          <a:pPr marL="0" lvl="0" indent="0" algn="ctr" defTabSz="400050">
            <a:lnSpc>
              <a:spcPct val="90000"/>
            </a:lnSpc>
            <a:spcBef>
              <a:spcPct val="0"/>
            </a:spcBef>
            <a:spcAft>
              <a:spcPct val="35000"/>
            </a:spcAft>
            <a:buNone/>
          </a:pPr>
          <a:r>
            <a:rPr lang="en-US" sz="1000" kern="1200" dirty="0">
              <a:solidFill>
                <a:prstClr val="white"/>
              </a:solidFill>
              <a:highlight>
                <a:srgbClr val="FF0000"/>
              </a:highlight>
              <a:latin typeface="Aptos" panose="02110004020202020204"/>
              <a:ea typeface="+mn-ea"/>
              <a:cs typeface="+mn-cs"/>
            </a:rPr>
            <a:t># Program Staff</a:t>
          </a:r>
          <a:endParaRPr lang="en-US" sz="1000" kern="1200" dirty="0"/>
        </a:p>
      </dsp:txBody>
      <dsp:txXfrm rot="-5400000">
        <a:off x="2702552" y="204257"/>
        <a:ext cx="779419" cy="895885"/>
      </dsp:txXfrm>
    </dsp:sp>
    <dsp:sp modelId="{C833B957-8913-42BB-968B-8EEE220A56F3}">
      <dsp:nvSpPr>
        <dsp:cNvPr id="0" name=""/>
        <dsp:cNvSpPr/>
      </dsp:nvSpPr>
      <dsp:spPr>
        <a:xfrm>
          <a:off x="3692786" y="261741"/>
          <a:ext cx="1452504" cy="780916"/>
        </a:xfrm>
        <a:prstGeom prst="rect">
          <a:avLst/>
        </a:prstGeom>
        <a:noFill/>
        <a:ln>
          <a:noFill/>
        </a:ln>
        <a:effectLst/>
      </dsp:spPr>
      <dsp:style>
        <a:lnRef idx="0">
          <a:scrgbClr r="0" g="0" b="0"/>
        </a:lnRef>
        <a:fillRef idx="0">
          <a:scrgbClr r="0" g="0" b="0"/>
        </a:fillRef>
        <a:effectRef idx="0">
          <a:scrgbClr r="0" g="0" b="0"/>
        </a:effectRef>
        <a:fontRef idx="minor"/>
      </dsp:style>
    </dsp:sp>
    <dsp:sp modelId="{23F5AD40-E41F-4217-A77C-7FDE08FE3814}">
      <dsp:nvSpPr>
        <dsp:cNvPr id="0" name=""/>
        <dsp:cNvSpPr/>
      </dsp:nvSpPr>
      <dsp:spPr>
        <a:xfrm rot="5400000">
          <a:off x="903387" y="139215"/>
          <a:ext cx="1301527" cy="1132329"/>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b="1" kern="1200" dirty="0"/>
            <a:t>Our Clientele</a:t>
          </a:r>
        </a:p>
        <a:p>
          <a:pPr marL="0" lvl="0" indent="0" algn="ctr" defTabSz="444500">
            <a:lnSpc>
              <a:spcPct val="90000"/>
            </a:lnSpc>
            <a:spcBef>
              <a:spcPct val="0"/>
            </a:spcBef>
            <a:spcAft>
              <a:spcPct val="35000"/>
            </a:spcAft>
            <a:buNone/>
          </a:pPr>
          <a:r>
            <a:rPr lang="en-US" sz="1000" kern="1200" dirty="0">
              <a:solidFill>
                <a:schemeClr val="bg1"/>
              </a:solidFill>
              <a:highlight>
                <a:srgbClr val="FF0000"/>
              </a:highlight>
            </a:rPr>
            <a:t>Growers</a:t>
          </a:r>
        </a:p>
        <a:p>
          <a:pPr marL="0" lvl="0" indent="0" algn="ctr" defTabSz="444500">
            <a:lnSpc>
              <a:spcPct val="90000"/>
            </a:lnSpc>
            <a:spcBef>
              <a:spcPct val="0"/>
            </a:spcBef>
            <a:spcAft>
              <a:spcPct val="35000"/>
            </a:spcAft>
            <a:buNone/>
          </a:pPr>
          <a:r>
            <a:rPr lang="en-US" sz="1000" kern="1200" dirty="0">
              <a:solidFill>
                <a:schemeClr val="bg1"/>
              </a:solidFill>
              <a:highlight>
                <a:srgbClr val="FF0000"/>
              </a:highlight>
            </a:rPr>
            <a:t>Families</a:t>
          </a:r>
        </a:p>
        <a:p>
          <a:pPr marL="0" lvl="0" indent="0" algn="ctr" defTabSz="444500">
            <a:lnSpc>
              <a:spcPct val="90000"/>
            </a:lnSpc>
            <a:spcBef>
              <a:spcPct val="0"/>
            </a:spcBef>
            <a:spcAft>
              <a:spcPct val="35000"/>
            </a:spcAft>
            <a:buNone/>
          </a:pPr>
          <a:r>
            <a:rPr lang="en-US" sz="1000" kern="1200" dirty="0">
              <a:solidFill>
                <a:schemeClr val="bg1"/>
              </a:solidFill>
              <a:highlight>
                <a:srgbClr val="FF0000"/>
              </a:highlight>
            </a:rPr>
            <a:t>Land stewards</a:t>
          </a:r>
        </a:p>
      </dsp:txBody>
      <dsp:txXfrm rot="-5400000">
        <a:off x="1164441" y="257437"/>
        <a:ext cx="779419" cy="895885"/>
      </dsp:txXfrm>
    </dsp:sp>
    <dsp:sp modelId="{D9A7CD6B-BF74-48AC-99AE-245C4D43DC8D}">
      <dsp:nvSpPr>
        <dsp:cNvPr id="0" name=""/>
        <dsp:cNvSpPr/>
      </dsp:nvSpPr>
      <dsp:spPr>
        <a:xfrm rot="5400000">
          <a:off x="1827697" y="1159774"/>
          <a:ext cx="1301527" cy="1194324"/>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Research and Extension</a:t>
          </a:r>
        </a:p>
        <a:p>
          <a:pPr marL="0" lvl="0" indent="0" algn="ctr" defTabSz="400050">
            <a:lnSpc>
              <a:spcPct val="90000"/>
            </a:lnSpc>
            <a:spcBef>
              <a:spcPct val="0"/>
            </a:spcBef>
            <a:spcAft>
              <a:spcPct val="35000"/>
            </a:spcAft>
            <a:buNone/>
          </a:pPr>
          <a:r>
            <a:rPr lang="en-US" sz="900" kern="1200" dirty="0"/>
            <a:t>Empowerment Community Sustainability</a:t>
          </a:r>
        </a:p>
      </dsp:txBody>
      <dsp:txXfrm rot="-5400000">
        <a:off x="2072154" y="1314161"/>
        <a:ext cx="812612" cy="885551"/>
      </dsp:txXfrm>
    </dsp:sp>
    <dsp:sp modelId="{12EAE17D-AED1-43A2-89EE-2A255C044298}">
      <dsp:nvSpPr>
        <dsp:cNvPr id="0" name=""/>
        <dsp:cNvSpPr/>
      </dsp:nvSpPr>
      <dsp:spPr>
        <a:xfrm>
          <a:off x="459792" y="1366478"/>
          <a:ext cx="1405649" cy="780916"/>
        </a:xfrm>
        <a:prstGeom prst="rect">
          <a:avLst/>
        </a:prstGeom>
        <a:noFill/>
        <a:ln>
          <a:noFill/>
        </a:ln>
        <a:effectLst/>
      </dsp:spPr>
      <dsp:style>
        <a:lnRef idx="0">
          <a:scrgbClr r="0" g="0" b="0"/>
        </a:lnRef>
        <a:fillRef idx="0">
          <a:scrgbClr r="0" g="0" b="0"/>
        </a:fillRef>
        <a:effectRef idx="0">
          <a:scrgbClr r="0" g="0" b="0"/>
        </a:effectRef>
        <a:fontRef idx="minor"/>
      </dsp:style>
    </dsp:sp>
    <dsp:sp modelId="{51AB33D9-B8A1-4F4E-8125-A8625840DDF5}">
      <dsp:nvSpPr>
        <dsp:cNvPr id="0" name=""/>
        <dsp:cNvSpPr/>
      </dsp:nvSpPr>
      <dsp:spPr>
        <a:xfrm rot="5400000">
          <a:off x="3050613" y="1190771"/>
          <a:ext cx="1301527" cy="1132329"/>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en-US" sz="1050" b="1" kern="1200" dirty="0"/>
            <a:t>Food and </a:t>
          </a:r>
          <a:r>
            <a:rPr lang="en-US" sz="1050" b="1" kern="1200" dirty="0">
              <a:solidFill>
                <a:prstClr val="white"/>
              </a:solidFill>
              <a:latin typeface="Aptos" panose="02110004020202020204"/>
              <a:ea typeface="+mn-ea"/>
              <a:cs typeface="+mn-cs"/>
            </a:rPr>
            <a:t>Nutrition</a:t>
          </a:r>
        </a:p>
        <a:p>
          <a:pPr marL="0" lvl="0" indent="0" algn="ctr" defTabSz="466725">
            <a:lnSpc>
              <a:spcPct val="90000"/>
            </a:lnSpc>
            <a:spcBef>
              <a:spcPct val="0"/>
            </a:spcBef>
            <a:spcAft>
              <a:spcPct val="35000"/>
            </a:spcAft>
            <a:buNone/>
          </a:pPr>
          <a:r>
            <a:rPr lang="en-US" sz="1000" kern="1200" dirty="0">
              <a:solidFill>
                <a:prstClr val="white"/>
              </a:solidFill>
              <a:highlight>
                <a:srgbClr val="FF0000"/>
              </a:highlight>
              <a:latin typeface="Aptos" panose="02110004020202020204"/>
              <a:ea typeface="+mn-ea"/>
              <a:cs typeface="+mn-cs"/>
            </a:rPr>
            <a:t>EFNEP</a:t>
          </a:r>
        </a:p>
        <a:p>
          <a:pPr marL="0" lvl="0" indent="0" algn="ctr" defTabSz="466725">
            <a:lnSpc>
              <a:spcPct val="90000"/>
            </a:lnSpc>
            <a:spcBef>
              <a:spcPct val="0"/>
            </a:spcBef>
            <a:spcAft>
              <a:spcPct val="35000"/>
            </a:spcAft>
            <a:buNone/>
          </a:pPr>
          <a:r>
            <a:rPr lang="en-US" sz="1000" kern="1200" dirty="0">
              <a:solidFill>
                <a:prstClr val="white"/>
              </a:solidFill>
              <a:highlight>
                <a:srgbClr val="FF0000"/>
              </a:highlight>
              <a:latin typeface="Aptos" panose="02110004020202020204"/>
              <a:ea typeface="+mn-ea"/>
              <a:cs typeface="+mn-cs"/>
            </a:rPr>
            <a:t>Master Food Preserver</a:t>
          </a:r>
        </a:p>
      </dsp:txBody>
      <dsp:txXfrm rot="-5400000">
        <a:off x="3311667" y="1308993"/>
        <a:ext cx="779419" cy="895885"/>
      </dsp:txXfrm>
    </dsp:sp>
    <dsp:sp modelId="{5FE6E27A-330D-4D39-A189-E7DD413C4DC8}">
      <dsp:nvSpPr>
        <dsp:cNvPr id="0" name=""/>
        <dsp:cNvSpPr/>
      </dsp:nvSpPr>
      <dsp:spPr>
        <a:xfrm rot="5400000">
          <a:off x="2441498" y="2295508"/>
          <a:ext cx="1301527" cy="1132329"/>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Restoring and Protecting </a:t>
          </a:r>
          <a:r>
            <a:rPr lang="en-US" sz="1000" b="1" kern="1200" dirty="0"/>
            <a:t>Natural Resources</a:t>
          </a:r>
        </a:p>
      </dsp:txBody>
      <dsp:txXfrm rot="-5400000">
        <a:off x="2702552" y="2413730"/>
        <a:ext cx="779419" cy="895885"/>
      </dsp:txXfrm>
    </dsp:sp>
    <dsp:sp modelId="{EDA80870-6C4B-4ED0-8F6E-F9AD5BE925AF}">
      <dsp:nvSpPr>
        <dsp:cNvPr id="0" name=""/>
        <dsp:cNvSpPr/>
      </dsp:nvSpPr>
      <dsp:spPr>
        <a:xfrm>
          <a:off x="3692786" y="2471214"/>
          <a:ext cx="1452504" cy="780916"/>
        </a:xfrm>
        <a:prstGeom prst="rect">
          <a:avLst/>
        </a:prstGeom>
        <a:noFill/>
        <a:ln>
          <a:noFill/>
        </a:ln>
        <a:effectLst/>
      </dsp:spPr>
      <dsp:style>
        <a:lnRef idx="0">
          <a:scrgbClr r="0" g="0" b="0"/>
        </a:lnRef>
        <a:fillRef idx="0">
          <a:scrgbClr r="0" g="0" b="0"/>
        </a:fillRef>
        <a:effectRef idx="0">
          <a:scrgbClr r="0" g="0" b="0"/>
        </a:effectRef>
        <a:fontRef idx="minor"/>
      </dsp:style>
    </dsp:sp>
    <dsp:sp modelId="{78209B58-3AFC-4231-ABC6-59DFDF17236F}">
      <dsp:nvSpPr>
        <dsp:cNvPr id="0" name=""/>
        <dsp:cNvSpPr/>
      </dsp:nvSpPr>
      <dsp:spPr>
        <a:xfrm rot="5400000">
          <a:off x="1218582" y="2295508"/>
          <a:ext cx="1301527" cy="1132329"/>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en-US" sz="1050" b="1" kern="1200" dirty="0"/>
            <a:t>Agriculture</a:t>
          </a:r>
        </a:p>
        <a:p>
          <a:pPr marL="0" lvl="0" indent="0" algn="ctr" defTabSz="466725">
            <a:lnSpc>
              <a:spcPct val="90000"/>
            </a:lnSpc>
            <a:spcBef>
              <a:spcPct val="0"/>
            </a:spcBef>
            <a:spcAft>
              <a:spcPct val="35000"/>
            </a:spcAft>
            <a:buNone/>
          </a:pPr>
          <a:r>
            <a:rPr lang="en-US" sz="1050" kern="1200" dirty="0"/>
            <a:t>Serving Farmers and Growers</a:t>
          </a:r>
        </a:p>
      </dsp:txBody>
      <dsp:txXfrm rot="-5400000">
        <a:off x="1479636" y="2413730"/>
        <a:ext cx="779419" cy="89588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FBDFE4-CD31-4C58-A993-2D00D14FC689}"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303151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BDFE4-CD31-4C58-A993-2D00D14FC689}"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163618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BDFE4-CD31-4C58-A993-2D00D14FC689}"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342074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BDFE4-CD31-4C58-A993-2D00D14FC689}"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391246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FBDFE4-CD31-4C58-A993-2D00D14FC689}"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16295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FBDFE4-CD31-4C58-A993-2D00D14FC689}"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271880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FBDFE4-CD31-4C58-A993-2D00D14FC689}"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115664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FBDFE4-CD31-4C58-A993-2D00D14FC689}"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193828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BDFE4-CD31-4C58-A993-2D00D14FC689}"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83634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0FBDFE4-CD31-4C58-A993-2D00D14FC689}"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343730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0FBDFE4-CD31-4C58-A993-2D00D14FC689}"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4D0C5-63DB-42C4-B1BB-020E01479A30}" type="slidenum">
              <a:rPr lang="en-US" smtClean="0"/>
              <a:t>‹#›</a:t>
            </a:fld>
            <a:endParaRPr lang="en-US"/>
          </a:p>
        </p:txBody>
      </p:sp>
    </p:spTree>
    <p:extLst>
      <p:ext uri="{BB962C8B-B14F-4D97-AF65-F5344CB8AC3E}">
        <p14:creationId xmlns:p14="http://schemas.microsoft.com/office/powerpoint/2010/main" val="418839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50FBDFE4-CD31-4C58-A993-2D00D14FC689}" type="datetimeFigureOut">
              <a:rPr lang="en-US" smtClean="0"/>
              <a:t>9/6/2024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1654D0C5-63DB-42C4-B1BB-020E01479A30}" type="slidenum">
              <a:rPr lang="en-US" smtClean="0"/>
              <a:t>‹#›</a:t>
            </a:fld>
            <a:endParaRPr lang="en-US"/>
          </a:p>
        </p:txBody>
      </p:sp>
    </p:spTree>
    <p:extLst>
      <p:ext uri="{BB962C8B-B14F-4D97-AF65-F5344CB8AC3E}">
        <p14:creationId xmlns:p14="http://schemas.microsoft.com/office/powerpoint/2010/main" val="42830404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canr.edu/sites/communicationstoolkit/Branding/Visual_Style_Guide/Fonts_and_colors/" TargetMode="External"/><Relationship Id="rId2" Type="http://schemas.openxmlformats.org/officeDocument/2006/relationships/hyperlink" Target="https://ucanr.edu/sites/communicationstoolkit/Branding/photo_video/" TargetMode="External"/><Relationship Id="rId1" Type="http://schemas.openxmlformats.org/officeDocument/2006/relationships/slideLayout" Target="../slideLayouts/slideLayout7.xml"/><Relationship Id="rId5" Type="http://schemas.openxmlformats.org/officeDocument/2006/relationships/hyperlink" Target="https://drive.google.com/drive/folders/1v5A89_167qLWs3tsWlIf9-wSkS16bdL5?usp=sharing" TargetMode="External"/><Relationship Id="rId4" Type="http://schemas.openxmlformats.org/officeDocument/2006/relationships/hyperlink" Target="https://drive.google.com/drive/folders/1wYPJ7AOJmZTrbK5N7jy7wMr1nPiSlWRb?usp=drive_link" TargetMode="Externa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image" Target="../media/image3.jp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8DF7A8-7A7D-906F-A340-3E8EB131EBD3}"/>
              </a:ext>
            </a:extLst>
          </p:cNvPr>
          <p:cNvSpPr txBox="1"/>
          <p:nvPr/>
        </p:nvSpPr>
        <p:spPr>
          <a:xfrm>
            <a:off x="745435" y="644056"/>
            <a:ext cx="6281530" cy="8802410"/>
          </a:xfrm>
          <a:prstGeom prst="rect">
            <a:avLst/>
          </a:prstGeom>
          <a:noFill/>
        </p:spPr>
        <p:txBody>
          <a:bodyPr wrap="square" lIns="91440" tIns="45720" rIns="91440" bIns="45720" rtlCol="0" anchor="t">
            <a:spAutoFit/>
          </a:bodyPr>
          <a:lstStyle/>
          <a:p>
            <a:r>
              <a:rPr lang="en-US" sz="1400" dirty="0"/>
              <a:t>This template should be used and modified to fit your county's needs and to highlight the best of your county's programming. Modify the document and replace sections based on what's relevant to you, your partners and stakeholders. </a:t>
            </a:r>
          </a:p>
          <a:p>
            <a:endParaRPr lang="en-US" sz="1600" dirty="0"/>
          </a:p>
          <a:p>
            <a:r>
              <a:rPr lang="en-US" sz="1600" dirty="0"/>
              <a:t>I</a:t>
            </a:r>
            <a:r>
              <a:rPr lang="en-US" sz="1400" dirty="0"/>
              <a:t>nstructions:</a:t>
            </a:r>
            <a:endParaRPr lang="en-US" dirty="0"/>
          </a:p>
          <a:p>
            <a:endParaRPr lang="en-US" sz="1400" dirty="0"/>
          </a:p>
          <a:p>
            <a:pPr marL="342900" indent="-342900">
              <a:spcAft>
                <a:spcPts val="600"/>
              </a:spcAft>
              <a:buFont typeface="+mj-lt"/>
              <a:buAutoNum type="arabicPeriod"/>
            </a:pPr>
            <a:r>
              <a:rPr lang="en-US" sz="1400" dirty="0"/>
              <a:t>Update content with data and information relevant to your county. Photos and items in red font or highlight should always be updated with data and information relevant to your county. Other text can be changed to highlight your county's programming.</a:t>
            </a:r>
          </a:p>
          <a:p>
            <a:pPr marL="342900" indent="-342900">
              <a:spcAft>
                <a:spcPts val="600"/>
              </a:spcAft>
              <a:buFont typeface="+mj-lt"/>
              <a:buAutoNum type="arabicPeriod"/>
            </a:pPr>
            <a:r>
              <a:rPr lang="en-US" sz="1400" dirty="0"/>
              <a:t>Delete content not relevant to your county. Replace with photos, quotes, stories, or other program data/information from your county. For example, if your county does not have EFNEP, you can replace that section with a story from the Condition Change Impact Stories compilation by searching your county’s name or Advisors assigned to your county.</a:t>
            </a:r>
          </a:p>
          <a:p>
            <a:pPr marL="342900" indent="-342900">
              <a:spcAft>
                <a:spcPts val="600"/>
              </a:spcAft>
              <a:buAutoNum type="arabicPeriod"/>
            </a:pPr>
            <a:r>
              <a:rPr lang="en-US" sz="1400" dirty="0">
                <a:ea typeface="+mn-lt"/>
                <a:cs typeface="+mn-lt"/>
              </a:rPr>
              <a:t>Add photos with photo captions. Using local photos is recommended, to best tell your local story. Photo file size: for high quality printing these need to be @ 300 dpi. Further ANR guidance on photos: </a:t>
            </a:r>
            <a:r>
              <a:rPr lang="en-US" sz="1400" dirty="0">
                <a:ea typeface="+mn-lt"/>
                <a:cs typeface="+mn-lt"/>
                <a:hlinkClick r:id="rId2"/>
              </a:rPr>
              <a:t>UC ANR Photo Guidelines Photographic Style</a:t>
            </a:r>
            <a:r>
              <a:rPr lang="en-US" sz="1400" dirty="0">
                <a:ea typeface="+mn-lt"/>
                <a:cs typeface="+mn-lt"/>
              </a:rPr>
              <a:t>, includes information on tips for taking/using your own photos, media release forms, and how to access the UC curated library of production-quality images if you want to use them.</a:t>
            </a:r>
          </a:p>
          <a:p>
            <a:pPr marL="342900" indent="-342900">
              <a:spcAft>
                <a:spcPts val="600"/>
              </a:spcAft>
              <a:buAutoNum type="arabicPeriod"/>
            </a:pPr>
            <a:r>
              <a:rPr lang="en-US" sz="1400" dirty="0"/>
              <a:t>Resize photos and text boxes to adequately fill white space.</a:t>
            </a:r>
          </a:p>
          <a:p>
            <a:pPr marL="342900" indent="-342900">
              <a:spcAft>
                <a:spcPts val="600"/>
              </a:spcAft>
              <a:buFontTx/>
              <a:buAutoNum type="arabicPeriod"/>
            </a:pPr>
            <a:r>
              <a:rPr lang="en-US" sz="1400" dirty="0">
                <a:latin typeface="Aptos" panose="02110004020202020204"/>
                <a:ea typeface="Calibri"/>
                <a:cs typeface="Calibri"/>
              </a:rPr>
              <a:t>Follow the UC ANR Communications Toolkit for fonts and colors: </a:t>
            </a:r>
            <a:r>
              <a:rPr lang="en-US" sz="1400" dirty="0">
                <a:ea typeface="+mn-lt"/>
                <a:cs typeface="+mn-lt"/>
                <a:hlinkClick r:id="rId3"/>
              </a:rPr>
              <a:t>https://ucanr.edu/sites/communicationstoolkit/Branding/Visual_Style_Guide/Fonts_and_colors/</a:t>
            </a:r>
            <a:endParaRPr lang="en-US" sz="1400">
              <a:ea typeface="+mn-lt"/>
              <a:cs typeface="+mn-lt"/>
            </a:endParaRPr>
          </a:p>
          <a:p>
            <a:pPr marL="342900" indent="-342900">
              <a:spcAft>
                <a:spcPts val="600"/>
              </a:spcAft>
              <a:buFontTx/>
              <a:buAutoNum type="arabicPeriod"/>
            </a:pPr>
            <a:r>
              <a:rPr lang="en-US" sz="1400" dirty="0"/>
              <a:t>Upload/Save a copy of your final draft to the 2023 County Reports Google Drive folder so that PPE can also post it on our webpage. Please login to my.ucdavis.edu before clicking on this link to the folder:  </a:t>
            </a:r>
            <a:r>
              <a:rPr lang="en-US" sz="1400" dirty="0">
                <a:hlinkClick r:id="rId4"/>
              </a:rPr>
              <a:t>https://drive.google.com/drive/folders/1wYPJ7AOJmZTrbK5N7jy7wMr1nPiSlWRb?usp=drive_link</a:t>
            </a:r>
            <a:r>
              <a:rPr lang="en-US" sz="1400" dirty="0"/>
              <a:t> </a:t>
            </a:r>
            <a:r>
              <a:rPr lang="en-US" sz="1400" dirty="0">
                <a:ea typeface="+mn-lt"/>
                <a:cs typeface="+mn-lt"/>
              </a:rPr>
              <a:t>(copy-paste the link into your browser if clicking doesn’t work).</a:t>
            </a:r>
          </a:p>
          <a:p>
            <a:pPr marL="342900" indent="-342900">
              <a:buFont typeface="Aptos Display" panose="02110004020202020204"/>
              <a:buAutoNum type="arabicPeriod"/>
            </a:pPr>
            <a:endParaRPr lang="en-US" sz="1400" dirty="0"/>
          </a:p>
          <a:p>
            <a:r>
              <a:rPr lang="en-US" sz="1400" dirty="0"/>
              <a:t>Note: You can collect your own county-level data. County-level metrics for FY2023 data have also been provided via the “County Report templates” found on the Google Drive folder: </a:t>
            </a:r>
            <a:r>
              <a:rPr lang="en-US" sz="1400" dirty="0">
                <a:hlinkClick r:id="rId5"/>
              </a:rPr>
              <a:t>https://drive.google.com/drive/folders/1v5A89_167qLWs3tsWlIf9-wSkS16bdL5?usp=sharing</a:t>
            </a:r>
            <a:endParaRPr lang="en-US" sz="1400" dirty="0"/>
          </a:p>
        </p:txBody>
      </p:sp>
    </p:spTree>
    <p:extLst>
      <p:ext uri="{BB962C8B-B14F-4D97-AF65-F5344CB8AC3E}">
        <p14:creationId xmlns:p14="http://schemas.microsoft.com/office/powerpoint/2010/main" val="2828466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descr="A blue and white background&#10;&#10;Description automatically generated">
            <a:extLst>
              <a:ext uri="{FF2B5EF4-FFF2-40B4-BE49-F238E27FC236}">
                <a16:creationId xmlns:a16="http://schemas.microsoft.com/office/drawing/2014/main" id="{7AED1DA1-314F-EC0C-C284-4948FC689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0"/>
            <a:ext cx="7772400" cy="1554480"/>
          </a:xfrm>
          <a:prstGeom prst="rect">
            <a:avLst/>
          </a:prstGeom>
        </p:spPr>
      </p:pic>
      <p:pic>
        <p:nvPicPr>
          <p:cNvPr id="37" name="Picture 36" descr="A black and white logo&#10;&#10;Description automatically generated">
            <a:extLst>
              <a:ext uri="{FF2B5EF4-FFF2-40B4-BE49-F238E27FC236}">
                <a16:creationId xmlns:a16="http://schemas.microsoft.com/office/drawing/2014/main" id="{49EA0C49-91EF-7AAC-8935-BF150F55F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0" y="29897"/>
            <a:ext cx="5404252" cy="822983"/>
          </a:xfrm>
          <a:prstGeom prst="rect">
            <a:avLst/>
          </a:prstGeom>
        </p:spPr>
      </p:pic>
      <p:sp>
        <p:nvSpPr>
          <p:cNvPr id="46" name="Subtitle 2">
            <a:extLst>
              <a:ext uri="{FF2B5EF4-FFF2-40B4-BE49-F238E27FC236}">
                <a16:creationId xmlns:a16="http://schemas.microsoft.com/office/drawing/2014/main" id="{4F8DE3E0-B1E2-7E0E-FF40-84F774B34EE1}"/>
              </a:ext>
            </a:extLst>
          </p:cNvPr>
          <p:cNvSpPr txBox="1">
            <a:spLocks/>
          </p:cNvSpPr>
          <p:nvPr/>
        </p:nvSpPr>
        <p:spPr>
          <a:xfrm>
            <a:off x="29425" y="891086"/>
            <a:ext cx="2165745" cy="261610"/>
          </a:xfrm>
          <a:prstGeom prst="rect">
            <a:avLst/>
          </a:prstGeom>
          <a:noFill/>
        </p:spPr>
        <p:txBody>
          <a:bodyPr wrap="square">
            <a:spAutoFit/>
          </a:bodyPr>
          <a:lstStyle>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ea typeface="ＭＳ Ｐゴシック" pitchFamily="-110" charset="-128"/>
              </a:defRPr>
            </a:lvl2pPr>
            <a:lvl3pPr marL="5334000" indent="-1066800" algn="l" defTabSz="4267200" rtl="0" eaLnBrk="0" fontAlgn="base" hangingPunct="0">
              <a:spcBef>
                <a:spcPct val="20000"/>
              </a:spcBef>
              <a:spcAft>
                <a:spcPct val="0"/>
              </a:spcAft>
              <a:buChar char="•"/>
              <a:defRPr sz="11200">
                <a:solidFill>
                  <a:schemeClr val="tx1"/>
                </a:solidFill>
                <a:latin typeface="+mn-lt"/>
                <a:ea typeface="ＭＳ Ｐゴシック" pitchFamily="-110" charset="-128"/>
              </a:defRPr>
            </a:lvl3pPr>
            <a:lvl4pPr marL="7467600" indent="-1066800" algn="l" defTabSz="4267200" rtl="0" eaLnBrk="0" fontAlgn="base" hangingPunct="0">
              <a:spcBef>
                <a:spcPct val="20000"/>
              </a:spcBef>
              <a:spcAft>
                <a:spcPct val="0"/>
              </a:spcAft>
              <a:buChar char="–"/>
              <a:defRPr sz="9300">
                <a:solidFill>
                  <a:schemeClr val="tx1"/>
                </a:solidFill>
                <a:latin typeface="+mn-lt"/>
                <a:ea typeface="ＭＳ Ｐゴシック" pitchFamily="-110" charset="-128"/>
              </a:defRPr>
            </a:lvl4pPr>
            <a:lvl5pPr marL="9601200" indent="-1066800" algn="l" defTabSz="4267200" rtl="0" eaLnBrk="0" fontAlgn="base" hangingPunct="0">
              <a:spcBef>
                <a:spcPct val="20000"/>
              </a:spcBef>
              <a:spcAft>
                <a:spcPct val="0"/>
              </a:spcAft>
              <a:buChar char="»"/>
              <a:defRPr sz="9300">
                <a:solidFill>
                  <a:schemeClr val="tx1"/>
                </a:solidFill>
                <a:latin typeface="+mn-lt"/>
                <a:ea typeface="ＭＳ Ｐゴシック" pitchFamily="-110" charset="-128"/>
              </a:defRPr>
            </a:lvl5pPr>
            <a:lvl6pPr marL="10058400" indent="-1066800" algn="l" defTabSz="4267200" rtl="0" eaLnBrk="0" fontAlgn="base" hangingPunct="0">
              <a:spcBef>
                <a:spcPct val="20000"/>
              </a:spcBef>
              <a:spcAft>
                <a:spcPct val="0"/>
              </a:spcAft>
              <a:buChar char="»"/>
              <a:defRPr sz="9300">
                <a:solidFill>
                  <a:schemeClr val="tx1"/>
                </a:solidFill>
                <a:latin typeface="+mn-lt"/>
                <a:ea typeface="ＭＳ Ｐゴシック" pitchFamily="-110" charset="-128"/>
              </a:defRPr>
            </a:lvl6pPr>
            <a:lvl7pPr marL="10515600" indent="-1066800" algn="l" defTabSz="4267200" rtl="0" eaLnBrk="0" fontAlgn="base" hangingPunct="0">
              <a:spcBef>
                <a:spcPct val="20000"/>
              </a:spcBef>
              <a:spcAft>
                <a:spcPct val="0"/>
              </a:spcAft>
              <a:buChar char="»"/>
              <a:defRPr sz="9300">
                <a:solidFill>
                  <a:schemeClr val="tx1"/>
                </a:solidFill>
                <a:latin typeface="+mn-lt"/>
                <a:ea typeface="ＭＳ Ｐゴシック" pitchFamily="-110" charset="-128"/>
              </a:defRPr>
            </a:lvl7pPr>
            <a:lvl8pPr marL="10972800" indent="-1066800" algn="l" defTabSz="4267200" rtl="0" eaLnBrk="0" fontAlgn="base" hangingPunct="0">
              <a:spcBef>
                <a:spcPct val="20000"/>
              </a:spcBef>
              <a:spcAft>
                <a:spcPct val="0"/>
              </a:spcAft>
              <a:buChar char="»"/>
              <a:defRPr sz="9300">
                <a:solidFill>
                  <a:schemeClr val="tx1"/>
                </a:solidFill>
                <a:latin typeface="+mn-lt"/>
                <a:ea typeface="ＭＳ Ｐゴシック" pitchFamily="-110" charset="-128"/>
              </a:defRPr>
            </a:lvl8pPr>
            <a:lvl9pPr marL="11430000" indent="-1066800" algn="l" defTabSz="4267200" rtl="0" eaLnBrk="0" fontAlgn="base" hangingPunct="0">
              <a:spcBef>
                <a:spcPct val="20000"/>
              </a:spcBef>
              <a:spcAft>
                <a:spcPct val="0"/>
              </a:spcAft>
              <a:buChar char="»"/>
              <a:defRPr sz="9300">
                <a:solidFill>
                  <a:schemeClr val="tx1"/>
                </a:solidFill>
                <a:latin typeface="+mn-lt"/>
                <a:ea typeface="ＭＳ Ｐゴシック" pitchFamily="-110" charset="-128"/>
              </a:defRPr>
            </a:lvl9pPr>
          </a:lstStyle>
          <a:p>
            <a:pPr marL="0" indent="0">
              <a:buFontTx/>
              <a:buNone/>
            </a:pPr>
            <a:r>
              <a:rPr lang="en-US" sz="1100" dirty="0">
                <a:solidFill>
                  <a:schemeClr val="bg1"/>
                </a:solidFill>
                <a:cs typeface="Arial" panose="020B0604020202020204" pitchFamily="34" charset="0"/>
              </a:rPr>
              <a:t>Practical. Connected. Trusted.</a:t>
            </a:r>
          </a:p>
        </p:txBody>
      </p:sp>
      <p:sp>
        <p:nvSpPr>
          <p:cNvPr id="47" name="Text Box 96">
            <a:extLst>
              <a:ext uri="{FF2B5EF4-FFF2-40B4-BE49-F238E27FC236}">
                <a16:creationId xmlns:a16="http://schemas.microsoft.com/office/drawing/2014/main" id="{87B7D493-12E0-B665-1427-B5E075EBCD5F}"/>
              </a:ext>
            </a:extLst>
          </p:cNvPr>
          <p:cNvSpPr txBox="1">
            <a:spLocks noChangeArrowheads="1"/>
          </p:cNvSpPr>
          <p:nvPr/>
        </p:nvSpPr>
        <p:spPr bwMode="auto">
          <a:xfrm>
            <a:off x="360679" y="1363066"/>
            <a:ext cx="7059163" cy="451406"/>
          </a:xfrm>
          <a:prstGeom prst="rect">
            <a:avLst/>
          </a:prstGeom>
          <a:noFill/>
          <a:ln w="9525">
            <a:noFill/>
            <a:miter lim="800000"/>
            <a:headEnd/>
            <a:tailEnd/>
          </a:ln>
          <a:effectLst/>
        </p:spPr>
        <p:txBody>
          <a:bodyPr wrap="square">
            <a:prstTxWarp prst="textNoShape">
              <a:avLst/>
            </a:prstTxWarp>
            <a:spAutoFit/>
          </a:bodyPr>
          <a:lstStyle/>
          <a:p>
            <a:pPr defTabSz="914400" eaLnBrk="0" fontAlgn="base" hangingPunct="0">
              <a:lnSpc>
                <a:spcPts val="2784"/>
              </a:lnSpc>
              <a:spcBef>
                <a:spcPct val="0"/>
              </a:spcBef>
              <a:spcAft>
                <a:spcPct val="0"/>
              </a:spcAft>
            </a:pPr>
            <a:r>
              <a:rPr lang="en-US" sz="2400" b="1" dirty="0">
                <a:solidFill>
                  <a:srgbClr val="2860AA"/>
                </a:solidFill>
                <a:cs typeface="Arial" panose="020B0604020202020204" pitchFamily="34" charset="0"/>
              </a:rPr>
              <a:t>UC Cooperative Extension in </a:t>
            </a:r>
            <a:r>
              <a:rPr lang="en-US" sz="2400" b="1" dirty="0">
                <a:solidFill>
                  <a:srgbClr val="FF0000"/>
                </a:solidFill>
                <a:cs typeface="Arial" panose="020B0604020202020204" pitchFamily="34" charset="0"/>
              </a:rPr>
              <a:t>County</a:t>
            </a:r>
          </a:p>
        </p:txBody>
      </p:sp>
      <p:sp>
        <p:nvSpPr>
          <p:cNvPr id="83" name="object 2">
            <a:extLst>
              <a:ext uri="{FF2B5EF4-FFF2-40B4-BE49-F238E27FC236}">
                <a16:creationId xmlns:a16="http://schemas.microsoft.com/office/drawing/2014/main" id="{8862B9BE-A53A-988A-0C80-440AC7C614D3}"/>
              </a:ext>
            </a:extLst>
          </p:cNvPr>
          <p:cNvSpPr/>
          <p:nvPr/>
        </p:nvSpPr>
        <p:spPr>
          <a:xfrm>
            <a:off x="0" y="9875465"/>
            <a:ext cx="7772400" cy="182939"/>
          </a:xfrm>
          <a:custGeom>
            <a:avLst/>
            <a:gdLst/>
            <a:ahLst/>
            <a:cxnLst/>
            <a:rect l="l" t="t" r="r" b="b"/>
            <a:pathLst>
              <a:path w="7772400" h="817880">
                <a:moveTo>
                  <a:pt x="7772400" y="0"/>
                </a:moveTo>
                <a:lnTo>
                  <a:pt x="0" y="0"/>
                </a:lnTo>
                <a:lnTo>
                  <a:pt x="0" y="817880"/>
                </a:lnTo>
                <a:lnTo>
                  <a:pt x="7772400" y="817880"/>
                </a:lnTo>
                <a:lnTo>
                  <a:pt x="7772400" y="0"/>
                </a:lnTo>
                <a:close/>
              </a:path>
            </a:pathLst>
          </a:custGeom>
          <a:solidFill>
            <a:schemeClr val="accent2"/>
          </a:solidFill>
        </p:spPr>
        <p:txBody>
          <a:bodyPr wrap="square" lIns="0" tIns="0" rIns="0" bIns="0" rtlCol="0"/>
          <a:lstStyle/>
          <a:p>
            <a:endParaRPr/>
          </a:p>
        </p:txBody>
      </p:sp>
      <p:sp>
        <p:nvSpPr>
          <p:cNvPr id="4" name="object 58">
            <a:extLst>
              <a:ext uri="{FF2B5EF4-FFF2-40B4-BE49-F238E27FC236}">
                <a16:creationId xmlns:a16="http://schemas.microsoft.com/office/drawing/2014/main" id="{7E517C35-6D8B-6723-CEF8-C176F94A35BC}"/>
              </a:ext>
            </a:extLst>
          </p:cNvPr>
          <p:cNvSpPr/>
          <p:nvPr/>
        </p:nvSpPr>
        <p:spPr>
          <a:xfrm>
            <a:off x="419100" y="7045811"/>
            <a:ext cx="6934200" cy="45719"/>
          </a:xfrm>
          <a:custGeom>
            <a:avLst/>
            <a:gdLst/>
            <a:ahLst/>
            <a:cxnLst/>
            <a:rect l="l" t="t" r="r" b="b"/>
            <a:pathLst>
              <a:path w="6919595">
                <a:moveTo>
                  <a:pt x="0" y="0"/>
                </a:moveTo>
                <a:lnTo>
                  <a:pt x="6919468" y="0"/>
                </a:lnTo>
              </a:path>
            </a:pathLst>
          </a:custGeom>
          <a:ln w="19050">
            <a:solidFill>
              <a:srgbClr val="FDB913"/>
            </a:solidFill>
          </a:ln>
        </p:spPr>
        <p:txBody>
          <a:bodyPr wrap="square" lIns="0" tIns="0" rIns="0" bIns="0" rtlCol="0"/>
          <a:lstStyle/>
          <a:p>
            <a:endParaRPr dirty="0"/>
          </a:p>
        </p:txBody>
      </p:sp>
      <p:pic>
        <p:nvPicPr>
          <p:cNvPr id="6" name="object 12">
            <a:extLst>
              <a:ext uri="{FF2B5EF4-FFF2-40B4-BE49-F238E27FC236}">
                <a16:creationId xmlns:a16="http://schemas.microsoft.com/office/drawing/2014/main" id="{559DA6F0-588F-E558-8FB7-F82187E82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0" y="1826426"/>
            <a:ext cx="3961721" cy="3457883"/>
          </a:xfrm>
          <a:prstGeom prst="rect">
            <a:avLst/>
          </a:prstGeom>
        </p:spPr>
      </p:pic>
      <p:sp>
        <p:nvSpPr>
          <p:cNvPr id="9" name="Text Box 13">
            <a:extLst>
              <a:ext uri="{FF2B5EF4-FFF2-40B4-BE49-F238E27FC236}">
                <a16:creationId xmlns:a16="http://schemas.microsoft.com/office/drawing/2014/main" id="{AD2E3DFB-77EB-566C-C174-D3320A84F248}"/>
              </a:ext>
            </a:extLst>
          </p:cNvPr>
          <p:cNvSpPr txBox="1"/>
          <p:nvPr/>
        </p:nvSpPr>
        <p:spPr>
          <a:xfrm>
            <a:off x="4143375" y="1826426"/>
            <a:ext cx="3419505" cy="1481195"/>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91440" rIns="91440" bIns="9144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100" b="0" i="1" u="none" strike="noStrike" kern="0" cap="none" spc="0" normalizeH="0" baseline="0" noProof="0" dirty="0">
                <a:ln>
                  <a:noFill/>
                </a:ln>
                <a:solidFill>
                  <a:srgbClr val="FF0000"/>
                </a:solidFill>
                <a:effectLst/>
                <a:uLnTx/>
                <a:uFillTx/>
                <a:ea typeface="Calibri" panose="020F0502020204030204" pitchFamily="34" charset="0"/>
              </a:rPr>
              <a:t>“UC ANR offers local expertise with a practical mindset and applied research. They are people who can look directly at a problem and work together with the community and campus-based experts on a solution”</a:t>
            </a:r>
          </a:p>
          <a:p>
            <a:pPr marL="0" marR="0" lvl="0" indent="0" algn="ctr" defTabSz="914400" eaLnBrk="1" fontAlgn="auto" latinLnBrk="0" hangingPunct="1">
              <a:lnSpc>
                <a:spcPct val="100000"/>
              </a:lnSpc>
              <a:spcBef>
                <a:spcPts val="0"/>
              </a:spcBef>
              <a:buClrTx/>
              <a:buSzTx/>
              <a:buFontTx/>
              <a:buNone/>
              <a:tabLst/>
              <a:defRPr/>
            </a:pPr>
            <a:r>
              <a:rPr kumimoji="0" lang="en-US" sz="1100" b="0" i="1" u="none" strike="noStrike" kern="0" cap="none" spc="0" normalizeH="0" baseline="0" noProof="0" dirty="0">
                <a:ln>
                  <a:noFill/>
                </a:ln>
                <a:solidFill>
                  <a:srgbClr val="FF0000"/>
                </a:solidFill>
                <a:effectLst/>
                <a:uLnTx/>
                <a:uFillTx/>
                <a:ea typeface="Calibri" panose="020F0502020204030204" pitchFamily="34" charset="0"/>
              </a:rPr>
              <a:t> – Don Bransford </a:t>
            </a:r>
          </a:p>
          <a:p>
            <a:pPr marL="0" marR="0" lvl="0" indent="0" algn="ctr" defTabSz="914400" eaLnBrk="1" fontAlgn="auto" latinLnBrk="0" hangingPunct="1">
              <a:lnSpc>
                <a:spcPct val="100000"/>
              </a:lnSpc>
              <a:spcBef>
                <a:spcPts val="0"/>
              </a:spcBef>
              <a:buClrTx/>
              <a:buSzTx/>
              <a:buFontTx/>
              <a:buNone/>
              <a:tabLst/>
              <a:defRPr/>
            </a:pPr>
            <a:r>
              <a:rPr lang="en-US" sz="1100" i="1" kern="0" dirty="0">
                <a:solidFill>
                  <a:srgbClr val="FF0000"/>
                </a:solidFill>
                <a:ea typeface="Calibri" panose="020F0502020204030204" pitchFamily="34" charset="0"/>
                <a:cs typeface="Times New Roman" panose="02020603050405020304" pitchFamily="18" charset="0"/>
              </a:rPr>
              <a:t>President, Bransford Farms</a:t>
            </a:r>
            <a:endParaRPr kumimoji="0" lang="en-US" sz="1100" b="1" i="0" u="none" strike="noStrike" kern="0" cap="none" spc="0" normalizeH="0" baseline="0" noProof="0" dirty="0">
              <a:ln>
                <a:noFill/>
              </a:ln>
              <a:solidFill>
                <a:srgbClr val="FF0000"/>
              </a:solidFill>
              <a:effectLst/>
              <a:uLnTx/>
              <a:uFillTx/>
              <a:ea typeface="Calibri" panose="020F0502020204030204" pitchFamily="34" charset="0"/>
              <a:cs typeface="Times New Roman" panose="02020603050405020304" pitchFamily="18" charset="0"/>
            </a:endParaRPr>
          </a:p>
        </p:txBody>
      </p:sp>
      <p:sp>
        <p:nvSpPr>
          <p:cNvPr id="10" name="object 8">
            <a:extLst>
              <a:ext uri="{FF2B5EF4-FFF2-40B4-BE49-F238E27FC236}">
                <a16:creationId xmlns:a16="http://schemas.microsoft.com/office/drawing/2014/main" id="{CA77C031-3732-CD06-4AA4-ED6E59C26FD5}"/>
              </a:ext>
            </a:extLst>
          </p:cNvPr>
          <p:cNvSpPr txBox="1"/>
          <p:nvPr/>
        </p:nvSpPr>
        <p:spPr>
          <a:xfrm>
            <a:off x="361775" y="4204450"/>
            <a:ext cx="3474206" cy="1072729"/>
          </a:xfrm>
          <a:prstGeom prst="rect">
            <a:avLst/>
          </a:prstGeom>
          <a:solidFill>
            <a:schemeClr val="bg1">
              <a:alpha val="65000"/>
            </a:schemeClr>
          </a:solidFill>
        </p:spPr>
        <p:txBody>
          <a:bodyPr vert="horz" wrap="square" lIns="0" tIns="26034" rIns="0" bIns="0" rtlCol="0" anchor="t">
            <a:spAutoFit/>
          </a:bodyPr>
          <a:lstStyle/>
          <a:p>
            <a:pPr marR="5080" algn="ctr"/>
            <a:r>
              <a:rPr lang="en-US" spc="-50" dirty="0">
                <a:solidFill>
                  <a:srgbClr val="231F20"/>
                </a:solidFill>
                <a:cs typeface="Arial"/>
              </a:rPr>
              <a:t>For every </a:t>
            </a:r>
            <a:r>
              <a:rPr lang="en-US" b="1" spc="-50" dirty="0">
                <a:solidFill>
                  <a:srgbClr val="005FAE"/>
                </a:solidFill>
                <a:cs typeface="Arial"/>
              </a:rPr>
              <a:t>$1</a:t>
            </a:r>
            <a:r>
              <a:rPr lang="en-US" spc="-50" dirty="0">
                <a:solidFill>
                  <a:srgbClr val="231F20"/>
                </a:solidFill>
                <a:cs typeface="Arial"/>
              </a:rPr>
              <a:t> invested in agricultural research and extension, there is a return of </a:t>
            </a:r>
            <a:r>
              <a:rPr lang="en-US" b="1" spc="-50" dirty="0">
                <a:solidFill>
                  <a:srgbClr val="005FAE"/>
                </a:solidFill>
                <a:cs typeface="Arial"/>
              </a:rPr>
              <a:t>$20</a:t>
            </a:r>
            <a:r>
              <a:rPr lang="en-US" spc="-50" dirty="0">
                <a:solidFill>
                  <a:srgbClr val="231F20"/>
                </a:solidFill>
                <a:cs typeface="Arial"/>
              </a:rPr>
              <a:t> to the community</a:t>
            </a:r>
            <a:endParaRPr lang="en-US" dirty="0">
              <a:solidFill>
                <a:srgbClr val="000000"/>
              </a:solidFill>
              <a:cs typeface="Arial"/>
            </a:endParaRPr>
          </a:p>
          <a:p>
            <a:pPr marR="5080" algn="ctr"/>
            <a:r>
              <a:rPr lang="en-US" sz="1200" i="1" spc="-50" dirty="0">
                <a:solidFill>
                  <a:srgbClr val="231F20"/>
                </a:solidFill>
                <a:cs typeface="Arial"/>
              </a:rPr>
              <a:t>Alston, Anderson et al (2010)</a:t>
            </a:r>
          </a:p>
        </p:txBody>
      </p:sp>
      <p:sp>
        <p:nvSpPr>
          <p:cNvPr id="11" name="Rectangle 10">
            <a:extLst>
              <a:ext uri="{FF2B5EF4-FFF2-40B4-BE49-F238E27FC236}">
                <a16:creationId xmlns:a16="http://schemas.microsoft.com/office/drawing/2014/main" id="{AAAE904B-6E99-EDF7-F93C-D2BAD04B8E80}"/>
              </a:ext>
            </a:extLst>
          </p:cNvPr>
          <p:cNvSpPr/>
          <p:nvPr/>
        </p:nvSpPr>
        <p:spPr>
          <a:xfrm>
            <a:off x="47625" y="5319034"/>
            <a:ext cx="4371975" cy="169277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rIns="137160" rtlCol="0" anchor="ctr">
            <a:spAutoFit/>
          </a:bodyPr>
          <a:lstStyle/>
          <a:p>
            <a:pPr marR="5080" lvl="0" defTabSz="914400" eaLnBrk="1" fontAlgn="auto" latinLnBrk="0" hangingPunct="1">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Strengthening Local Communities</a:t>
            </a:r>
          </a:p>
          <a:p>
            <a:pPr marR="5080" lvl="0" algn="r" defTabSz="914400" eaLnBrk="1" fontAlgn="auto" latinLnBrk="0" hangingPunct="1">
              <a:spcAft>
                <a:spcPts val="0"/>
              </a:spcAft>
              <a:buClrTx/>
              <a:buSzTx/>
              <a:buFontTx/>
              <a:buNone/>
              <a:tabLst/>
              <a:defRPr/>
            </a:pPr>
            <a:endParaRPr kumimoji="0" lang="en-US" sz="200" b="1" i="0" u="none" strike="noStrike" kern="0" cap="none" spc="0" normalizeH="0" baseline="0" noProof="0" dirty="0">
              <a:ln>
                <a:noFill/>
              </a:ln>
              <a:solidFill>
                <a:sysClr val="windowText" lastClr="000000"/>
              </a:solidFill>
              <a:effectLst/>
              <a:uLnTx/>
              <a:uFillTx/>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i="0" u="none" strike="noStrike" kern="1400" cap="none" spc="0" normalizeH="0" baseline="0" noProof="0" dirty="0">
                <a:ln>
                  <a:noFill/>
                </a:ln>
                <a:solidFill>
                  <a:prstClr val="black"/>
                </a:solidFill>
                <a:effectLst/>
                <a:uLnTx/>
                <a:uFillTx/>
                <a:latin typeface="Aptos" panose="02110004020202020204"/>
                <a:ea typeface="Times New Roman" panose="02020603050405020304" pitchFamily="18" charset="0"/>
                <a:cs typeface="+mn-cs"/>
              </a:rPr>
              <a:t>UCCE </a:t>
            </a:r>
            <a:r>
              <a:rPr kumimoji="0" lang="en-US" sz="1100" i="0" u="none" strike="noStrike" kern="1400" cap="none" spc="0" normalizeH="0" baseline="0" noProof="0" dirty="0">
                <a:ln>
                  <a:noFill/>
                </a:ln>
                <a:solidFill>
                  <a:srgbClr val="FF0000"/>
                </a:solidFill>
                <a:effectLst/>
                <a:uLnTx/>
                <a:uFillTx/>
                <a:latin typeface="Aptos" panose="02110004020202020204"/>
                <a:ea typeface="Times New Roman" panose="02020603050405020304" pitchFamily="18" charset="0"/>
                <a:cs typeface="+mn-cs"/>
              </a:rPr>
              <a:t>San Bernardino </a:t>
            </a:r>
            <a:r>
              <a:rPr kumimoji="0" lang="en-US" sz="1100" i="0" u="none" strike="noStrike" kern="1400" cap="none" spc="0" normalizeH="0" baseline="0" noProof="0" dirty="0">
                <a:ln>
                  <a:noFill/>
                </a:ln>
                <a:solidFill>
                  <a:prstClr val="black"/>
                </a:solidFill>
                <a:effectLst/>
                <a:uLnTx/>
                <a:uFillTx/>
                <a:latin typeface="Aptos" panose="02110004020202020204"/>
                <a:ea typeface="Times New Roman" panose="02020603050405020304" pitchFamily="18" charset="0"/>
                <a:cs typeface="+mn-cs"/>
              </a:rPr>
              <a:t>brings vigorous UC research in </a:t>
            </a:r>
            <a:r>
              <a:rPr kumimoji="0" lang="en-US" sz="1100" i="0" u="none" strike="noStrike" kern="1400" cap="none" spc="0" normalizeH="0" baseline="0" noProof="0" dirty="0">
                <a:ln>
                  <a:noFill/>
                </a:ln>
                <a:solidFill>
                  <a:srgbClr val="FF0000"/>
                </a:solidFill>
                <a:effectLst/>
                <a:uLnTx/>
                <a:uFillTx/>
                <a:latin typeface="Aptos" panose="02110004020202020204"/>
                <a:ea typeface="Times New Roman" panose="02020603050405020304" pitchFamily="18" charset="0"/>
                <a:cs typeface="+mn-cs"/>
              </a:rPr>
              <a:t>agriculture, natural resources, nutrition, and youth development </a:t>
            </a:r>
            <a:r>
              <a:rPr kumimoji="0" lang="en-US" sz="1100" i="0" u="none" strike="noStrike" kern="1400" cap="none" spc="0" normalizeH="0" baseline="0" noProof="0" dirty="0">
                <a:ln>
                  <a:noFill/>
                </a:ln>
                <a:solidFill>
                  <a:prstClr val="black"/>
                </a:solidFill>
                <a:effectLst/>
                <a:uLnTx/>
                <a:uFillTx/>
                <a:latin typeface="Aptos" panose="02110004020202020204"/>
                <a:ea typeface="Times New Roman" panose="02020603050405020304" pitchFamily="18" charset="0"/>
                <a:cs typeface="+mn-cs"/>
              </a:rPr>
              <a:t>to improve local communities and lives of </a:t>
            </a:r>
            <a:r>
              <a:rPr kumimoji="0" lang="en-US" sz="1100" i="0" u="none" strike="noStrike" kern="1400" cap="none" spc="0" normalizeH="0" baseline="0" noProof="0" dirty="0">
                <a:ln>
                  <a:noFill/>
                </a:ln>
                <a:solidFill>
                  <a:srgbClr val="FF0000"/>
                </a:solidFill>
                <a:effectLst/>
                <a:uLnTx/>
                <a:uFillTx/>
                <a:latin typeface="Aptos" panose="02110004020202020204"/>
                <a:ea typeface="Times New Roman" panose="02020603050405020304" pitchFamily="18" charset="0"/>
                <a:cs typeface="+mn-cs"/>
              </a:rPr>
              <a:t>San Bernardino County </a:t>
            </a:r>
            <a:r>
              <a:rPr kumimoji="0" lang="en-US" sz="1100" i="0" u="none" strike="noStrike" kern="1400" cap="none" spc="0" normalizeH="0" baseline="0" noProof="0" dirty="0">
                <a:ln>
                  <a:noFill/>
                </a:ln>
                <a:solidFill>
                  <a:prstClr val="black"/>
                </a:solidFill>
                <a:effectLst/>
                <a:uLnTx/>
                <a:uFillTx/>
                <a:latin typeface="Aptos" panose="02110004020202020204"/>
                <a:ea typeface="Times New Roman" panose="02020603050405020304" pitchFamily="18" charset="0"/>
                <a:cs typeface="+mn-cs"/>
              </a:rPr>
              <a:t>residents. By working and living among those we serve, we expand UC’s reach to engage all people and communities, bringing practical, science-based solutions for everyday problems. Forming partnerships with </a:t>
            </a:r>
            <a:r>
              <a:rPr kumimoji="0" lang="en-US" sz="1100" i="0" u="none" strike="noStrike" kern="1400" cap="none" spc="0" normalizeH="0" baseline="0" noProof="0" dirty="0">
                <a:ln>
                  <a:noFill/>
                </a:ln>
                <a:solidFill>
                  <a:srgbClr val="FF0000"/>
                </a:solidFill>
                <a:effectLst/>
                <a:uLnTx/>
                <a:uFillTx/>
                <a:latin typeface="Aptos" panose="02110004020202020204"/>
                <a:ea typeface="Times New Roman" panose="02020603050405020304" pitchFamily="18" charset="0"/>
                <a:cs typeface="+mn-cs"/>
              </a:rPr>
              <a:t>public, private and tribal entities</a:t>
            </a:r>
            <a:r>
              <a:rPr kumimoji="0" lang="en-US" sz="1100" i="0" u="none" strike="noStrike" kern="1400" cap="none" spc="0" normalizeH="0" baseline="0" noProof="0" dirty="0">
                <a:ln>
                  <a:noFill/>
                </a:ln>
                <a:solidFill>
                  <a:prstClr val="black"/>
                </a:solidFill>
                <a:effectLst/>
                <a:uLnTx/>
                <a:uFillTx/>
                <a:latin typeface="Aptos" panose="02110004020202020204"/>
                <a:ea typeface="Times New Roman" panose="02020603050405020304" pitchFamily="18" charset="0"/>
                <a:cs typeface="+mn-cs"/>
              </a:rPr>
              <a:t>, we enhance stewardship, problem-solving, and community education.</a:t>
            </a:r>
          </a:p>
        </p:txBody>
      </p:sp>
      <p:sp>
        <p:nvSpPr>
          <p:cNvPr id="12" name="object 58">
            <a:extLst>
              <a:ext uri="{FF2B5EF4-FFF2-40B4-BE49-F238E27FC236}">
                <a16:creationId xmlns:a16="http://schemas.microsoft.com/office/drawing/2014/main" id="{64EFC0AF-6F9E-B8DC-19E1-0CA415B13BD2}"/>
              </a:ext>
            </a:extLst>
          </p:cNvPr>
          <p:cNvSpPr/>
          <p:nvPr/>
        </p:nvSpPr>
        <p:spPr>
          <a:xfrm>
            <a:off x="419100" y="8560041"/>
            <a:ext cx="6934200" cy="45719"/>
          </a:xfrm>
          <a:custGeom>
            <a:avLst/>
            <a:gdLst/>
            <a:ahLst/>
            <a:cxnLst/>
            <a:rect l="l" t="t" r="r" b="b"/>
            <a:pathLst>
              <a:path w="6919595">
                <a:moveTo>
                  <a:pt x="0" y="0"/>
                </a:moveTo>
                <a:lnTo>
                  <a:pt x="6919468" y="0"/>
                </a:lnTo>
              </a:path>
            </a:pathLst>
          </a:custGeom>
          <a:ln w="19050">
            <a:solidFill>
              <a:srgbClr val="FDB913"/>
            </a:solidFill>
          </a:ln>
        </p:spPr>
        <p:txBody>
          <a:bodyPr wrap="square" lIns="0" tIns="0" rIns="0" bIns="0" rtlCol="0"/>
          <a:lstStyle/>
          <a:p>
            <a:endParaRPr dirty="0"/>
          </a:p>
        </p:txBody>
      </p:sp>
      <p:sp>
        <p:nvSpPr>
          <p:cNvPr id="13" name="Rectangle 12">
            <a:extLst>
              <a:ext uri="{FF2B5EF4-FFF2-40B4-BE49-F238E27FC236}">
                <a16:creationId xmlns:a16="http://schemas.microsoft.com/office/drawing/2014/main" id="{E7C5BEC1-6C9E-5A35-FA09-D14FC96BEDD3}"/>
              </a:ext>
            </a:extLst>
          </p:cNvPr>
          <p:cNvSpPr/>
          <p:nvPr/>
        </p:nvSpPr>
        <p:spPr>
          <a:xfrm>
            <a:off x="2781301" y="7134590"/>
            <a:ext cx="4917300" cy="1184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45720" rIns="137160" bIns="45720" rtlCol="0" anchor="ctr">
            <a:spAutoFit/>
          </a:bodyPr>
          <a:lstStyle/>
          <a:p>
            <a:pPr marR="5080" lvl="0" defTabSz="914400" eaLnBrk="1" fontAlgn="auto" latinLnBrk="0" hangingPunct="1">
              <a:spcAft>
                <a:spcPts val="0"/>
              </a:spcAft>
              <a:buClrTx/>
              <a:buSzTx/>
              <a:buFontTx/>
              <a:buNone/>
              <a:tabLst/>
              <a:defRPr/>
            </a:pPr>
            <a:r>
              <a:rPr kumimoji="0" lang="en-US" sz="1400" b="1" i="0" u="none" strike="noStrike" kern="0" cap="none" spc="0" normalizeH="0" baseline="0" noProof="0" dirty="0">
                <a:ln>
                  <a:noFill/>
                </a:ln>
                <a:solidFill>
                  <a:srgbClr val="FF0000"/>
                </a:solidFill>
                <a:effectLst/>
                <a:uLnTx/>
                <a:uFillTx/>
              </a:rPr>
              <a:t>Developing a Qualified Workforce</a:t>
            </a:r>
            <a:endParaRPr lang="en-US" sz="1400" b="1" i="0" u="none" strike="noStrike" kern="0" cap="none" spc="0" normalizeH="0" baseline="0" noProof="0" dirty="0">
              <a:ln>
                <a:noFill/>
              </a:ln>
              <a:solidFill>
                <a:srgbClr val="FF0000"/>
              </a:solidFill>
              <a:effectLst/>
              <a:uLnTx/>
              <a:uFillTx/>
            </a:endParaRPr>
          </a:p>
          <a:p>
            <a:pPr marR="5080" lvl="0" algn="r" defTabSz="914400" eaLnBrk="1" fontAlgn="auto" latinLnBrk="0" hangingPunct="1">
              <a:spcAft>
                <a:spcPts val="0"/>
              </a:spcAft>
              <a:buClrTx/>
              <a:buSzTx/>
              <a:buFontTx/>
              <a:buNone/>
              <a:tabLst/>
              <a:defRPr/>
            </a:pPr>
            <a:endParaRPr lang="en-US" sz="200" b="1" i="0" u="none" strike="noStrike" kern="0" cap="none" spc="0" normalizeH="0" baseline="0" noProof="0" dirty="0">
              <a:ln>
                <a:noFill/>
              </a:ln>
              <a:solidFill>
                <a:srgbClr val="FF0000"/>
              </a:solidFill>
              <a:effectLst/>
              <a:uLnTx/>
              <a:uFillTx/>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i="0" u="none" strike="noStrike" kern="1400" cap="none" spc="0" normalizeH="0" baseline="0" noProof="0" dirty="0">
                <a:ln>
                  <a:noFill/>
                </a:ln>
                <a:solidFill>
                  <a:srgbClr val="FF0000"/>
                </a:solidFill>
                <a:effectLst/>
                <a:uLnTx/>
                <a:uFillTx/>
                <a:latin typeface="Aptos" panose="02110004020202020204"/>
                <a:ea typeface="Times New Roman" panose="02020603050405020304" pitchFamily="18" charset="0"/>
                <a:cs typeface="+mn-cs"/>
              </a:rPr>
              <a:t>UC ANR’s programs equip youth for college, successful careers, and to be engaged in their communities. They empower workers and growers to use cutting-edge research to advance innovation. UC ANR helps develop a qualified workforce and promotes healthy communities to increase opportunities to ensure a robust and thriving economy.</a:t>
            </a:r>
            <a:endParaRPr lang="en-US" sz="1100" i="0" u="none" strike="noStrike" kern="1400" cap="none" spc="0" normalizeH="0" baseline="0" noProof="0" dirty="0">
              <a:ln>
                <a:noFill/>
              </a:ln>
              <a:solidFill>
                <a:srgbClr val="FF0000"/>
              </a:solidFill>
              <a:effectLst/>
              <a:uLnTx/>
              <a:uFillTx/>
              <a:latin typeface="Aptos" panose="02110004020202020204"/>
              <a:ea typeface="Times New Roman" panose="02020603050405020304" pitchFamily="18" charset="0"/>
            </a:endParaRPr>
          </a:p>
        </p:txBody>
      </p:sp>
      <p:pic>
        <p:nvPicPr>
          <p:cNvPr id="14" name="object 4">
            <a:extLst>
              <a:ext uri="{FF2B5EF4-FFF2-40B4-BE49-F238E27FC236}">
                <a16:creationId xmlns:a16="http://schemas.microsoft.com/office/drawing/2014/main" id="{2F75FB48-AA76-2F4C-E82C-228DAB991A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22"/>
          <a:stretch/>
        </p:blipFill>
        <p:spPr>
          <a:xfrm>
            <a:off x="70333" y="7148051"/>
            <a:ext cx="2707873" cy="1279508"/>
          </a:xfrm>
          <a:prstGeom prst="rect">
            <a:avLst/>
          </a:prstGeom>
        </p:spPr>
      </p:pic>
      <p:sp>
        <p:nvSpPr>
          <p:cNvPr id="15" name="Rectangle 14">
            <a:extLst>
              <a:ext uri="{FF2B5EF4-FFF2-40B4-BE49-F238E27FC236}">
                <a16:creationId xmlns:a16="http://schemas.microsoft.com/office/drawing/2014/main" id="{9FD6660F-477F-0D3D-25D3-30498D6D9E1E}"/>
              </a:ext>
            </a:extLst>
          </p:cNvPr>
          <p:cNvSpPr/>
          <p:nvPr/>
        </p:nvSpPr>
        <p:spPr>
          <a:xfrm>
            <a:off x="73799" y="8629220"/>
            <a:ext cx="4371975" cy="10156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45720" rIns="137160" bIns="45720" rtlCol="0" anchor="ctr">
            <a:spAutoFit/>
          </a:bodyPr>
          <a:lstStyle/>
          <a:p>
            <a:pPr marR="5080" lvl="0" defTabSz="914400" eaLnBrk="1" fontAlgn="auto" latinLnBrk="0" hangingPunct="1">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The Year in Volunteers</a:t>
            </a:r>
          </a:p>
          <a:p>
            <a:pPr marR="5080" lvl="0" algn="r" defTabSz="914400" eaLnBrk="1" fontAlgn="auto" latinLnBrk="0" hangingPunct="1">
              <a:spcAft>
                <a:spcPts val="0"/>
              </a:spcAft>
              <a:buClrTx/>
              <a:buSzTx/>
              <a:buFontTx/>
              <a:buNone/>
              <a:tabLst/>
              <a:defRPr/>
            </a:pPr>
            <a:endParaRPr kumimoji="0" lang="en-US" sz="200" b="1" i="0" u="none" strike="noStrike" kern="0" cap="none" spc="0" normalizeH="0" baseline="0" noProof="0" dirty="0">
              <a:ln>
                <a:noFill/>
              </a:ln>
              <a:solidFill>
                <a:sysClr val="windowText" lastClr="000000"/>
              </a:solidFill>
              <a:effectLst/>
              <a:uLnTx/>
              <a:uFillTx/>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i="0" u="none" strike="noStrike" kern="1400" cap="none" spc="0" normalizeH="0" baseline="0" noProof="0" dirty="0">
                <a:ln>
                  <a:noFill/>
                </a:ln>
                <a:solidFill>
                  <a:prstClr val="black"/>
                </a:solidFill>
                <a:effectLst/>
                <a:uLnTx/>
                <a:uFillTx/>
                <a:latin typeface="Aptos" panose="02110004020202020204"/>
                <a:ea typeface="Times New Roman" panose="02020603050405020304" pitchFamily="18" charset="0"/>
                <a:cs typeface="+mn-cs"/>
              </a:rPr>
              <a:t>Each year, UCCE volunteers donate their time to extend proven solutions. They help make </a:t>
            </a:r>
            <a:r>
              <a:rPr kumimoji="0" lang="en-US" sz="1100" i="0" u="none" strike="noStrike" kern="1400" cap="none" spc="0" normalizeH="0" baseline="0" noProof="0" dirty="0">
                <a:ln>
                  <a:noFill/>
                </a:ln>
                <a:solidFill>
                  <a:srgbClr val="FF0000"/>
                </a:solidFill>
                <a:effectLst/>
                <a:uLnTx/>
                <a:uFillTx/>
                <a:latin typeface="Aptos" panose="02110004020202020204"/>
                <a:ea typeface="Times New Roman" panose="02020603050405020304" pitchFamily="18" charset="0"/>
                <a:cs typeface="+mn-cs"/>
              </a:rPr>
              <a:t>San Bernardino County</a:t>
            </a:r>
            <a:r>
              <a:rPr kumimoji="0" lang="en-US" sz="1100" i="0" u="none" strike="noStrike" kern="1400" cap="none" spc="0" normalizeH="0" baseline="0" noProof="0" dirty="0">
                <a:ln>
                  <a:noFill/>
                </a:ln>
                <a:solidFill>
                  <a:prstClr val="black"/>
                </a:solidFill>
                <a:effectLst/>
                <a:uLnTx/>
                <a:uFillTx/>
                <a:latin typeface="Aptos" panose="02110004020202020204"/>
                <a:ea typeface="Times New Roman" panose="02020603050405020304" pitchFamily="18" charset="0"/>
                <a:cs typeface="+mn-cs"/>
              </a:rPr>
              <a:t> residents and communities more </a:t>
            </a:r>
            <a:r>
              <a:rPr kumimoji="0" lang="en-US" sz="1100" i="0" u="none" strike="noStrike" kern="1400" cap="none" spc="0" normalizeH="0" baseline="0" noProof="0" dirty="0">
                <a:ln>
                  <a:noFill/>
                </a:ln>
                <a:solidFill>
                  <a:srgbClr val="FF0000"/>
                </a:solidFill>
                <a:effectLst/>
                <a:uLnTx/>
                <a:uFillTx/>
                <a:latin typeface="Aptos" panose="02110004020202020204"/>
                <a:ea typeface="Times New Roman" panose="02020603050405020304" pitchFamily="18" charset="0"/>
                <a:cs typeface="+mn-cs"/>
              </a:rPr>
              <a:t>sustainable, protect our natural resources, and empower us to be healthy, successful, and productive.</a:t>
            </a:r>
            <a:endParaRPr lang="en-US" sz="1100" i="0" u="none" strike="noStrike" kern="1400" cap="none" spc="0" normalizeH="0" baseline="0" noProof="0" dirty="0">
              <a:ln>
                <a:noFill/>
              </a:ln>
              <a:solidFill>
                <a:srgbClr val="FF0000"/>
              </a:solidFill>
              <a:effectLst/>
              <a:uLnTx/>
              <a:uFillTx/>
              <a:latin typeface="Aptos" panose="02110004020202020204"/>
              <a:ea typeface="Times New Roman" panose="02020603050405020304" pitchFamily="18" charset="0"/>
            </a:endParaRPr>
          </a:p>
        </p:txBody>
      </p:sp>
      <p:sp>
        <p:nvSpPr>
          <p:cNvPr id="19" name="object 6">
            <a:extLst>
              <a:ext uri="{FF2B5EF4-FFF2-40B4-BE49-F238E27FC236}">
                <a16:creationId xmlns:a16="http://schemas.microsoft.com/office/drawing/2014/main" id="{0AD3DBC7-EA3A-F53D-086C-BBAF0EBE1D4D}"/>
              </a:ext>
            </a:extLst>
          </p:cNvPr>
          <p:cNvSpPr txBox="1"/>
          <p:nvPr/>
        </p:nvSpPr>
        <p:spPr>
          <a:xfrm>
            <a:off x="4827934" y="8723395"/>
            <a:ext cx="1021715" cy="443711"/>
          </a:xfrm>
          <a:prstGeom prst="rect">
            <a:avLst/>
          </a:prstGeom>
        </p:spPr>
        <p:txBody>
          <a:bodyPr vert="horz" wrap="square" lIns="0" tIns="12700" rIns="0" bIns="0" rtlCol="0" anchor="t">
            <a:spAutoFit/>
          </a:bodyPr>
          <a:lstStyle/>
          <a:p>
            <a:pPr algn="ctr">
              <a:lnSpc>
                <a:spcPct val="100000"/>
              </a:lnSpc>
              <a:spcBef>
                <a:spcPts val="100"/>
              </a:spcBef>
            </a:pPr>
            <a:r>
              <a:rPr lang="en-US" sz="1600" b="1" dirty="0">
                <a:solidFill>
                  <a:srgbClr val="FF0000"/>
                </a:solidFill>
                <a:cs typeface="Arial"/>
              </a:rPr>
              <a:t>#</a:t>
            </a:r>
            <a:endParaRPr sz="1600" b="1" dirty="0">
              <a:solidFill>
                <a:srgbClr val="FF0000"/>
              </a:solidFill>
              <a:cs typeface="Arial"/>
            </a:endParaRPr>
          </a:p>
          <a:p>
            <a:pPr algn="ctr">
              <a:lnSpc>
                <a:spcPct val="100000"/>
              </a:lnSpc>
              <a:spcBef>
                <a:spcPts val="40"/>
              </a:spcBef>
            </a:pPr>
            <a:r>
              <a:rPr sz="1200" b="1" spc="-10" dirty="0">
                <a:solidFill>
                  <a:srgbClr val="231F20"/>
                </a:solidFill>
                <a:cs typeface="Arial"/>
              </a:rPr>
              <a:t>Volunteers</a:t>
            </a:r>
          </a:p>
        </p:txBody>
      </p:sp>
      <p:sp>
        <p:nvSpPr>
          <p:cNvPr id="20" name="object 7">
            <a:extLst>
              <a:ext uri="{FF2B5EF4-FFF2-40B4-BE49-F238E27FC236}">
                <a16:creationId xmlns:a16="http://schemas.microsoft.com/office/drawing/2014/main" id="{EFCEA1F0-CCD5-24BC-C763-EFE0D13BE926}"/>
              </a:ext>
            </a:extLst>
          </p:cNvPr>
          <p:cNvSpPr txBox="1"/>
          <p:nvPr/>
        </p:nvSpPr>
        <p:spPr>
          <a:xfrm>
            <a:off x="5849649" y="8723395"/>
            <a:ext cx="1443990" cy="443711"/>
          </a:xfrm>
          <a:prstGeom prst="rect">
            <a:avLst/>
          </a:prstGeom>
        </p:spPr>
        <p:txBody>
          <a:bodyPr vert="horz" wrap="square" lIns="0" tIns="12700" rIns="0" bIns="0" rtlCol="0" anchor="t">
            <a:spAutoFit/>
          </a:bodyPr>
          <a:lstStyle/>
          <a:p>
            <a:pPr algn="ctr">
              <a:spcBef>
                <a:spcPts val="100"/>
              </a:spcBef>
            </a:pPr>
            <a:r>
              <a:rPr lang="en-US" sz="1600" b="1">
                <a:solidFill>
                  <a:srgbClr val="FF0000"/>
                </a:solidFill>
                <a:cs typeface="Arial"/>
              </a:rPr>
              <a:t>#</a:t>
            </a:r>
            <a:endParaRPr sz="1600" b="1" dirty="0">
              <a:solidFill>
                <a:srgbClr val="FF0000"/>
              </a:solidFill>
              <a:cs typeface="Arial"/>
            </a:endParaRPr>
          </a:p>
          <a:p>
            <a:pPr algn="ctr">
              <a:spcBef>
                <a:spcPts val="40"/>
              </a:spcBef>
            </a:pPr>
            <a:r>
              <a:rPr sz="1200" b="1" spc="-10" dirty="0">
                <a:solidFill>
                  <a:srgbClr val="231F20"/>
                </a:solidFill>
                <a:cs typeface="Arial"/>
              </a:rPr>
              <a:t>Volunteer Hours</a:t>
            </a:r>
          </a:p>
        </p:txBody>
      </p:sp>
      <p:sp>
        <p:nvSpPr>
          <p:cNvPr id="21" name="object 7">
            <a:extLst>
              <a:ext uri="{FF2B5EF4-FFF2-40B4-BE49-F238E27FC236}">
                <a16:creationId xmlns:a16="http://schemas.microsoft.com/office/drawing/2014/main" id="{884D80AF-A634-69AA-BF07-8EF2D844733E}"/>
              </a:ext>
            </a:extLst>
          </p:cNvPr>
          <p:cNvSpPr txBox="1"/>
          <p:nvPr/>
        </p:nvSpPr>
        <p:spPr>
          <a:xfrm>
            <a:off x="4548326" y="9255750"/>
            <a:ext cx="2804974" cy="443711"/>
          </a:xfrm>
          <a:prstGeom prst="rect">
            <a:avLst/>
          </a:prstGeom>
        </p:spPr>
        <p:txBody>
          <a:bodyPr vert="horz" wrap="square" lIns="0" tIns="12700" rIns="0" bIns="0" rtlCol="0" anchor="t">
            <a:spAutoFit/>
          </a:bodyPr>
          <a:lstStyle/>
          <a:p>
            <a:pPr algn="ctr">
              <a:spcBef>
                <a:spcPts val="680"/>
              </a:spcBef>
            </a:pPr>
            <a:r>
              <a:rPr lang="en-US" sz="1600" b="1" dirty="0">
                <a:solidFill>
                  <a:srgbClr val="FF0000"/>
                </a:solidFill>
                <a:cs typeface="Arial"/>
              </a:rPr>
              <a:t>$</a:t>
            </a:r>
            <a:endParaRPr lang="en-US" sz="1600" dirty="0">
              <a:solidFill>
                <a:srgbClr val="FF0000"/>
              </a:solidFill>
              <a:cs typeface="Arial"/>
            </a:endParaRPr>
          </a:p>
          <a:p>
            <a:pPr marL="12065" marR="5080" algn="ctr"/>
            <a:r>
              <a:rPr lang="en-US" sz="1200" b="1" spc="-10" dirty="0">
                <a:solidFill>
                  <a:srgbClr val="231F20"/>
                </a:solidFill>
                <a:cs typeface="Arial"/>
              </a:rPr>
              <a:t>Value</a:t>
            </a:r>
            <a:r>
              <a:rPr lang="en-US" sz="1200" b="1" spc="-40" dirty="0">
                <a:solidFill>
                  <a:srgbClr val="231F20"/>
                </a:solidFill>
                <a:cs typeface="Arial"/>
              </a:rPr>
              <a:t> </a:t>
            </a:r>
            <a:r>
              <a:rPr lang="en-US" sz="1200" b="1" spc="-25" dirty="0">
                <a:solidFill>
                  <a:srgbClr val="231F20"/>
                </a:solidFill>
                <a:cs typeface="Arial"/>
              </a:rPr>
              <a:t>of </a:t>
            </a:r>
            <a:r>
              <a:rPr lang="en-US" sz="1200" b="1" spc="-10" dirty="0">
                <a:solidFill>
                  <a:srgbClr val="231F20"/>
                </a:solidFill>
                <a:cs typeface="Arial"/>
              </a:rPr>
              <a:t>Volunteer</a:t>
            </a:r>
            <a:r>
              <a:rPr lang="en-US" sz="1200" b="1" spc="-40" dirty="0">
                <a:solidFill>
                  <a:srgbClr val="231F20"/>
                </a:solidFill>
                <a:cs typeface="Arial"/>
              </a:rPr>
              <a:t> </a:t>
            </a:r>
            <a:r>
              <a:rPr lang="en-US" sz="1200" b="1" spc="-20" dirty="0">
                <a:solidFill>
                  <a:srgbClr val="231F20"/>
                </a:solidFill>
                <a:cs typeface="Arial"/>
              </a:rPr>
              <a:t>Service Hours</a:t>
            </a:r>
            <a:endParaRPr lang="en-US" sz="1200" dirty="0">
              <a:cs typeface="Arial"/>
            </a:endParaRPr>
          </a:p>
        </p:txBody>
      </p:sp>
      <p:graphicFrame>
        <p:nvGraphicFramePr>
          <p:cNvPr id="3" name="Diagram 2">
            <a:extLst>
              <a:ext uri="{FF2B5EF4-FFF2-40B4-BE49-F238E27FC236}">
                <a16:creationId xmlns:a16="http://schemas.microsoft.com/office/drawing/2014/main" id="{229D0030-619B-38B5-E73C-19907031D3EB}"/>
              </a:ext>
            </a:extLst>
          </p:cNvPr>
          <p:cNvGraphicFramePr/>
          <p:nvPr>
            <p:extLst>
              <p:ext uri="{D42A27DB-BD31-4B8C-83A1-F6EECF244321}">
                <p14:modId xmlns:p14="http://schemas.microsoft.com/office/powerpoint/2010/main" val="135860218"/>
              </p:ext>
            </p:extLst>
          </p:nvPr>
        </p:nvGraphicFramePr>
        <p:xfrm>
          <a:off x="3360012" y="3380205"/>
          <a:ext cx="5605084" cy="35138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6062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FBA3650B-CAC1-B8D2-D369-26B48B489FC3}"/>
              </a:ext>
            </a:extLst>
          </p:cNvPr>
          <p:cNvSpPr/>
          <p:nvPr/>
        </p:nvSpPr>
        <p:spPr>
          <a:xfrm>
            <a:off x="36528" y="8336665"/>
            <a:ext cx="5626769" cy="74531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marR="5080" defTabSz="914400">
              <a:defRPr/>
            </a:pPr>
            <a:endParaRPr lang="en-US" sz="1000" b="1" kern="0" dirty="0">
              <a:solidFill>
                <a:srgbClr val="FF0000"/>
              </a:solidFill>
            </a:endParaRPr>
          </a:p>
          <a:p>
            <a:pPr marR="5080" defTabSz="914400">
              <a:defRPr/>
            </a:pPr>
            <a:r>
              <a:rPr lang="en-US" sz="1100" b="1" kern="0" dirty="0">
                <a:solidFill>
                  <a:schemeClr val="tx1"/>
                </a:solidFill>
              </a:rPr>
              <a:t>UCCE Advisor-led Meetings, Courses, and Workshops</a:t>
            </a:r>
          </a:p>
          <a:p>
            <a:pPr marR="5080" defTabSz="914400">
              <a:defRPr/>
            </a:pPr>
            <a:r>
              <a:rPr lang="en-US" sz="1000" b="1" kern="0" dirty="0">
                <a:solidFill>
                  <a:srgbClr val="FF0000"/>
                </a:solidFill>
              </a:rPr>
              <a:t>#</a:t>
            </a:r>
            <a:r>
              <a:rPr lang="en-US" sz="1200" b="1" kern="0" dirty="0">
                <a:solidFill>
                  <a:sysClr val="windowText" lastClr="000000"/>
                </a:solidFill>
              </a:rPr>
              <a:t> </a:t>
            </a:r>
            <a:r>
              <a:rPr lang="en-US" sz="1000" kern="0" dirty="0">
                <a:solidFill>
                  <a:sysClr val="windowText" lastClr="000000"/>
                </a:solidFill>
              </a:rPr>
              <a:t>pr</a:t>
            </a:r>
            <a:r>
              <a:rPr kumimoji="0" lang="en-US" sz="1000" b="0" i="0" u="none" strike="noStrike" kern="0" cap="none" spc="0" normalizeH="0" baseline="0" noProof="0" dirty="0">
                <a:ln>
                  <a:noFill/>
                </a:ln>
                <a:solidFill>
                  <a:sysClr val="windowText" lastClr="000000"/>
                </a:solidFill>
                <a:effectLst/>
                <a:uLnTx/>
                <a:uFillTx/>
              </a:rPr>
              <a:t>ofessionals and residents attended </a:t>
            </a:r>
            <a:r>
              <a:rPr lang="en-US" sz="1000" kern="0" dirty="0">
                <a:solidFill>
                  <a:srgbClr val="FF0000"/>
                </a:solidFill>
              </a:rPr>
              <a:t>#</a:t>
            </a:r>
            <a:r>
              <a:rPr lang="en-US" sz="1000" kern="0" dirty="0">
                <a:solidFill>
                  <a:sysClr val="windowText" lastClr="000000"/>
                </a:solidFill>
              </a:rPr>
              <a:t> </a:t>
            </a:r>
            <a:r>
              <a:rPr kumimoji="0" lang="en-US" sz="1000" b="0" i="0" u="none" strike="noStrike" kern="0" cap="none" spc="0" normalizeH="0" baseline="0" noProof="0" dirty="0">
                <a:ln>
                  <a:noFill/>
                </a:ln>
                <a:solidFill>
                  <a:sysClr val="windowText" lastClr="000000"/>
                </a:solidFill>
                <a:effectLst/>
                <a:uLnTx/>
                <a:uFillTx/>
              </a:rPr>
              <a:t>UCCE education events to increase their knowledge and capacity to</a:t>
            </a:r>
            <a:r>
              <a:rPr kumimoji="0" lang="en-US" sz="1000" b="0" i="0" u="none" strike="noStrike" kern="0" cap="none" spc="0" normalizeH="0" baseline="0" noProof="0" dirty="0">
                <a:ln>
                  <a:noFill/>
                </a:ln>
                <a:solidFill>
                  <a:srgbClr val="FF0000"/>
                </a:solidFill>
                <a:effectLst/>
                <a:uLnTx/>
                <a:uFillTx/>
              </a:rPr>
              <a:t> protect natural environments</a:t>
            </a:r>
            <a:r>
              <a:rPr kumimoji="0" lang="en-US" sz="1000" b="0" i="0" u="none" strike="noStrike" kern="0" cap="none" spc="0" normalizeH="0" baseline="0" noProof="0" dirty="0">
                <a:ln>
                  <a:noFill/>
                </a:ln>
                <a:solidFill>
                  <a:sysClr val="windowText" lastClr="000000"/>
                </a:solidFill>
                <a:effectLst/>
                <a:uLnTx/>
                <a:uFillTx/>
              </a:rPr>
              <a:t> </a:t>
            </a:r>
            <a:r>
              <a:rPr kumimoji="0" lang="en-US" sz="1000" b="0" i="0" u="none" strike="noStrike" kern="0" cap="none" spc="0" normalizeH="0" baseline="0" noProof="0" dirty="0">
                <a:ln>
                  <a:noFill/>
                </a:ln>
                <a:solidFill>
                  <a:srgbClr val="FF0000"/>
                </a:solidFill>
                <a:effectLst/>
                <a:uLnTx/>
                <a:uFillTx/>
              </a:rPr>
              <a:t>from </a:t>
            </a:r>
            <a:r>
              <a:rPr kumimoji="0" lang="en-US" sz="1000" b="1" i="0" u="none" strike="noStrike" kern="0" cap="none" spc="0" normalizeH="0" baseline="0" noProof="0" dirty="0">
                <a:ln>
                  <a:noFill/>
                </a:ln>
                <a:solidFill>
                  <a:srgbClr val="FF0000"/>
                </a:solidFill>
                <a:effectLst/>
                <a:uLnTx/>
                <a:uFillTx/>
              </a:rPr>
              <a:t>climate change, wildfire, invasive weeds and forest pests, </a:t>
            </a:r>
            <a:r>
              <a:rPr kumimoji="0" lang="en-US" sz="1000" b="0" i="0" u="none" strike="noStrike" kern="0" cap="none" spc="0" normalizeH="0" baseline="0" noProof="0" dirty="0">
                <a:ln>
                  <a:noFill/>
                </a:ln>
                <a:solidFill>
                  <a:srgbClr val="FF0000"/>
                </a:solidFill>
                <a:effectLst/>
                <a:uLnTx/>
                <a:uFillTx/>
              </a:rPr>
              <a:t>and improve sustainability</a:t>
            </a:r>
            <a:r>
              <a:rPr kumimoji="0" lang="en-US" sz="1000" b="0" i="0" u="none" strike="noStrike" kern="0" cap="none" spc="0" normalizeH="0" baseline="0" noProof="0" dirty="0">
                <a:ln>
                  <a:noFill/>
                </a:ln>
                <a:solidFill>
                  <a:sysClr val="windowText" lastClr="000000"/>
                </a:solidFill>
                <a:effectLst/>
                <a:uLnTx/>
                <a:uFillTx/>
              </a:rPr>
              <a:t>. </a:t>
            </a:r>
            <a:endParaRPr lang="en-US" sz="1000" b="1" i="0" u="none" strike="noStrike" kern="0" cap="none" spc="0" normalizeH="0" baseline="0" noProof="0">
              <a:ln>
                <a:noFill/>
              </a:ln>
              <a:solidFill>
                <a:sysClr val="windowText" lastClr="000000"/>
              </a:solidFill>
              <a:effectLst/>
              <a:uLnTx/>
              <a:uFillTx/>
            </a:endParaRPr>
          </a:p>
        </p:txBody>
      </p:sp>
      <p:pic>
        <p:nvPicPr>
          <p:cNvPr id="9" name="Picture 8">
            <a:extLst>
              <a:ext uri="{FF2B5EF4-FFF2-40B4-BE49-F238E27FC236}">
                <a16:creationId xmlns:a16="http://schemas.microsoft.com/office/drawing/2014/main" id="{0188DCB5-A43E-01D9-EAF7-2C7E984767D7}"/>
              </a:ext>
            </a:extLst>
          </p:cNvPr>
          <p:cNvPicPr>
            <a:picLocks noChangeAspect="1"/>
          </p:cNvPicPr>
          <p:nvPr/>
        </p:nvPicPr>
        <p:blipFill>
          <a:blip r:embed="rId2"/>
          <a:srcRect/>
          <a:stretch/>
        </p:blipFill>
        <p:spPr>
          <a:xfrm rot="10800000">
            <a:off x="2250" y="1027"/>
            <a:ext cx="7772400" cy="285195"/>
          </a:xfrm>
          <a:prstGeom prst="rect">
            <a:avLst/>
          </a:prstGeom>
        </p:spPr>
      </p:pic>
      <p:sp>
        <p:nvSpPr>
          <p:cNvPr id="14" name="Text Box 12">
            <a:extLst>
              <a:ext uri="{FF2B5EF4-FFF2-40B4-BE49-F238E27FC236}">
                <a16:creationId xmlns:a16="http://schemas.microsoft.com/office/drawing/2014/main" id="{134A63DA-10A0-5431-4D8B-2A1E3F148083}"/>
              </a:ext>
            </a:extLst>
          </p:cNvPr>
          <p:cNvSpPr txBox="1"/>
          <p:nvPr/>
        </p:nvSpPr>
        <p:spPr>
          <a:xfrm>
            <a:off x="84688" y="5916919"/>
            <a:ext cx="5626770" cy="222625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ot="0" spcFirstLastPara="0" vert="horz" wrap="square" lIns="137160" tIns="45720" rIns="137160" bIns="45720" numCol="1" spcCol="0" rtlCol="0" fromWordArt="0" anchor="t" anchorCtr="0" forceAA="0" compatLnSpc="1">
            <a:prstTxWarp prst="textNoShape">
              <a:avLst/>
            </a:prstTxWarp>
            <a:spAutoFit/>
          </a:bodyPr>
          <a:lstStyle/>
          <a:p>
            <a:pPr marR="54610">
              <a:spcAft>
                <a:spcPts val="400"/>
              </a:spcAft>
            </a:pPr>
            <a:r>
              <a:rPr lang="en-US" sz="1400" b="1" kern="1400" dirty="0">
                <a:solidFill>
                  <a:srgbClr val="000000"/>
                </a:solidFill>
                <a:effectLst/>
                <a:ea typeface="Times New Roman" panose="02020603050405020304" pitchFamily="18" charset="0"/>
              </a:rPr>
              <a:t>UC Master Gardener</a:t>
            </a:r>
            <a:br>
              <a:rPr lang="en-US" sz="1000" kern="1400" dirty="0">
                <a:effectLst/>
                <a:ea typeface="Times New Roman" panose="02020603050405020304" pitchFamily="18" charset="0"/>
              </a:rPr>
            </a:br>
            <a:r>
              <a:rPr lang="en-US" sz="1000" b="1" kern="1400" dirty="0">
                <a:solidFill>
                  <a:srgbClr val="FF0000"/>
                </a:solidFill>
                <a:ea typeface="Times New Roman" panose="02020603050405020304" pitchFamily="18" charset="0"/>
              </a:rPr>
              <a:t>#</a:t>
            </a:r>
            <a:r>
              <a:rPr lang="en-US" sz="1000" kern="1400" dirty="0">
                <a:solidFill>
                  <a:srgbClr val="000000"/>
                </a:solidFill>
                <a:effectLst/>
                <a:ea typeface="Times New Roman" panose="02020603050405020304" pitchFamily="18" charset="0"/>
              </a:rPr>
              <a:t> volunteers </a:t>
            </a:r>
            <a:br>
              <a:rPr lang="en-US" sz="1000" kern="1400" dirty="0">
                <a:effectLst/>
                <a:ea typeface="Times New Roman" panose="02020603050405020304" pitchFamily="18" charset="0"/>
              </a:rPr>
            </a:br>
            <a:r>
              <a:rPr lang="en-US" sz="1000" kern="1400" dirty="0">
                <a:solidFill>
                  <a:srgbClr val="FF0000"/>
                </a:solidFill>
                <a:ea typeface="Times New Roman" panose="02020603050405020304" pitchFamily="18" charset="0"/>
              </a:rPr>
              <a:t>#</a:t>
            </a:r>
            <a:r>
              <a:rPr lang="en-US" sz="1000" kern="1400" dirty="0">
                <a:solidFill>
                  <a:srgbClr val="000000"/>
                </a:solidFill>
                <a:effectLst/>
                <a:ea typeface="Times New Roman" panose="02020603050405020304" pitchFamily="18" charset="0"/>
              </a:rPr>
              <a:t>volunteer hours</a:t>
            </a:r>
            <a:br>
              <a:rPr lang="en-US" sz="1000" kern="1400" dirty="0">
                <a:effectLst/>
                <a:ea typeface="Times New Roman" panose="02020603050405020304" pitchFamily="18" charset="0"/>
              </a:rPr>
            </a:br>
            <a:r>
              <a:rPr lang="en-US" sz="1000" b="1" kern="1400" dirty="0">
                <a:solidFill>
                  <a:srgbClr val="FF0000"/>
                </a:solidFill>
                <a:effectLst/>
                <a:ea typeface="Times New Roman" panose="02020603050405020304" pitchFamily="18" charset="0"/>
              </a:rPr>
              <a:t>$</a:t>
            </a:r>
            <a:r>
              <a:rPr lang="en-US" sz="1000" b="1" kern="1400" dirty="0">
                <a:solidFill>
                  <a:srgbClr val="FF0000"/>
                </a:solidFill>
                <a:ea typeface="Times New Roman" panose="02020603050405020304" pitchFamily="18" charset="0"/>
              </a:rPr>
              <a:t> </a:t>
            </a:r>
            <a:r>
              <a:rPr lang="en-US" sz="1000" kern="1400" dirty="0">
                <a:solidFill>
                  <a:srgbClr val="000000"/>
                </a:solidFill>
                <a:ea typeface="Times New Roman" panose="02020603050405020304" pitchFamily="18" charset="0"/>
              </a:rPr>
              <a:t>in</a:t>
            </a:r>
            <a:r>
              <a:rPr lang="en-US" sz="1000" kern="1400" dirty="0">
                <a:solidFill>
                  <a:srgbClr val="000000"/>
                </a:solidFill>
                <a:effectLst/>
                <a:ea typeface="Times New Roman" panose="02020603050405020304" pitchFamily="18" charset="0"/>
              </a:rPr>
              <a:t> Community Services </a:t>
            </a:r>
          </a:p>
          <a:p>
            <a:pPr marL="0" marR="54610">
              <a:spcBef>
                <a:spcPts val="0"/>
              </a:spcBef>
            </a:pPr>
            <a:endParaRPr lang="en-US" sz="1400" b="1" kern="1400" dirty="0">
              <a:solidFill>
                <a:srgbClr val="000000"/>
              </a:solidFill>
              <a:effectLst/>
              <a:ea typeface="Times New Roman" panose="02020603050405020304" pitchFamily="18" charset="0"/>
            </a:endParaRPr>
          </a:p>
          <a:p>
            <a:pPr marL="0" marR="54610">
              <a:spcBef>
                <a:spcPts val="0"/>
              </a:spcBef>
            </a:pPr>
            <a:r>
              <a:rPr lang="en-US" sz="1400" b="1" kern="1400" dirty="0">
                <a:solidFill>
                  <a:srgbClr val="000000"/>
                </a:solidFill>
                <a:effectLst/>
                <a:ea typeface="Times New Roman" panose="02020603050405020304" pitchFamily="18" charset="0"/>
              </a:rPr>
              <a:t>UC Master Food Preserver</a:t>
            </a:r>
            <a:br>
              <a:rPr lang="en-US" sz="1000" kern="1400" dirty="0">
                <a:effectLst/>
                <a:ea typeface="Times New Roman" panose="02020603050405020304" pitchFamily="18" charset="0"/>
              </a:rPr>
            </a:br>
            <a:r>
              <a:rPr lang="en-US" sz="1000" kern="1400" dirty="0">
                <a:solidFill>
                  <a:srgbClr val="000000"/>
                </a:solidFill>
                <a:effectLst/>
                <a:ea typeface="Times New Roman" panose="02020603050405020304" pitchFamily="18" charset="0"/>
              </a:rPr>
              <a:t>		</a:t>
            </a:r>
            <a:r>
              <a:rPr lang="en-US" sz="1000" b="1" kern="1400" dirty="0">
                <a:solidFill>
                  <a:srgbClr val="FF0000"/>
                </a:solidFill>
                <a:ea typeface="Times New Roman" panose="02020603050405020304" pitchFamily="18" charset="0"/>
              </a:rPr>
              <a:t>#</a:t>
            </a:r>
            <a:r>
              <a:rPr lang="en-US" sz="1000" b="1" kern="1400" dirty="0">
                <a:solidFill>
                  <a:srgbClr val="000000"/>
                </a:solidFill>
                <a:effectLst/>
                <a:ea typeface="Times New Roman" panose="02020603050405020304" pitchFamily="18" charset="0"/>
              </a:rPr>
              <a:t> </a:t>
            </a:r>
            <a:r>
              <a:rPr lang="en-US" sz="1000" kern="1400" dirty="0">
                <a:solidFill>
                  <a:srgbClr val="000000"/>
                </a:solidFill>
                <a:effectLst/>
                <a:ea typeface="Times New Roman" panose="02020603050405020304" pitchFamily="18" charset="0"/>
              </a:rPr>
              <a:t>volunteers</a:t>
            </a:r>
          </a:p>
          <a:p>
            <a:pPr marL="0" marR="54610">
              <a:spcBef>
                <a:spcPts val="0"/>
              </a:spcBef>
            </a:pPr>
            <a:r>
              <a:rPr lang="en-US" sz="1000" b="1" kern="1400" dirty="0">
                <a:solidFill>
                  <a:srgbClr val="000000"/>
                </a:solidFill>
                <a:effectLst/>
                <a:ea typeface="Times New Roman" panose="02020603050405020304" pitchFamily="18" charset="0"/>
              </a:rPr>
              <a:t>		</a:t>
            </a:r>
            <a:r>
              <a:rPr lang="en-US" sz="1000" b="1" kern="1400" dirty="0">
                <a:solidFill>
                  <a:srgbClr val="FF0000"/>
                </a:solidFill>
                <a:ea typeface="Times New Roman" panose="02020603050405020304" pitchFamily="18" charset="0"/>
              </a:rPr>
              <a:t>#</a:t>
            </a:r>
            <a:r>
              <a:rPr lang="en-US" sz="1000" kern="1400" dirty="0">
                <a:solidFill>
                  <a:srgbClr val="000000"/>
                </a:solidFill>
                <a:effectLst/>
                <a:ea typeface="Times New Roman" panose="02020603050405020304" pitchFamily="18" charset="0"/>
              </a:rPr>
              <a:t> volunteer hours</a:t>
            </a:r>
          </a:p>
          <a:p>
            <a:pPr marR="54610">
              <a:spcAft>
                <a:spcPts val="400"/>
              </a:spcAft>
            </a:pPr>
            <a:r>
              <a:rPr lang="en-US" sz="1000" b="1" kern="1400" dirty="0">
                <a:solidFill>
                  <a:srgbClr val="000000"/>
                </a:solidFill>
                <a:effectLst/>
                <a:ea typeface="Times New Roman" panose="02020603050405020304" pitchFamily="18" charset="0"/>
              </a:rPr>
              <a:t>		</a:t>
            </a:r>
            <a:r>
              <a:rPr lang="en-US" sz="1000" b="1" kern="1400" dirty="0">
                <a:solidFill>
                  <a:srgbClr val="FF0000"/>
                </a:solidFill>
                <a:effectLst/>
                <a:ea typeface="Times New Roman" panose="02020603050405020304" pitchFamily="18" charset="0"/>
              </a:rPr>
              <a:t>$</a:t>
            </a:r>
            <a:r>
              <a:rPr lang="en-US" sz="1000" b="1" kern="1400" dirty="0">
                <a:solidFill>
                  <a:srgbClr val="FF0000"/>
                </a:solidFill>
                <a:ea typeface="Times New Roman" panose="02020603050405020304" pitchFamily="18" charset="0"/>
              </a:rPr>
              <a:t> </a:t>
            </a:r>
            <a:r>
              <a:rPr lang="en-US" sz="1000" kern="1400" dirty="0">
                <a:solidFill>
                  <a:schemeClr val="tx1"/>
                </a:solidFill>
                <a:effectLst/>
                <a:ea typeface="Times New Roman" panose="02020603050405020304" pitchFamily="18" charset="0"/>
              </a:rPr>
              <a:t>in</a:t>
            </a:r>
            <a:r>
              <a:rPr lang="en-US" sz="1000" kern="1400" dirty="0">
                <a:solidFill>
                  <a:srgbClr val="FF0000"/>
                </a:solidFill>
                <a:effectLst/>
                <a:ea typeface="Times New Roman" panose="02020603050405020304" pitchFamily="18" charset="0"/>
              </a:rPr>
              <a:t> </a:t>
            </a:r>
            <a:r>
              <a:rPr lang="en-US" sz="1000" kern="1400" dirty="0">
                <a:solidFill>
                  <a:srgbClr val="000000"/>
                </a:solidFill>
                <a:effectLst/>
                <a:ea typeface="Times New Roman" panose="02020603050405020304" pitchFamily="18" charset="0"/>
              </a:rPr>
              <a:t>Community Services</a:t>
            </a:r>
          </a:p>
          <a:p>
            <a:pPr marR="54610">
              <a:spcAft>
                <a:spcPts val="400"/>
              </a:spcAft>
            </a:pPr>
            <a:r>
              <a:rPr lang="en-US" sz="1000" kern="1400" dirty="0">
                <a:solidFill>
                  <a:srgbClr val="FF0000"/>
                </a:solidFill>
                <a:effectLst/>
                <a:ea typeface="Times New Roman" panose="02020603050405020304" pitchFamily="18" charset="0"/>
              </a:rPr>
              <a:t>Provided free workshops on food safety and preservation, answered MG helpline inquiries from the public, staffed Farmers Markets and public service booths, and wrote weekly newspaper columns that have reached over 35,000 county residents. </a:t>
            </a:r>
            <a:r>
              <a:rPr lang="en-US" sz="1000" b="1" kern="1400" dirty="0">
                <a:solidFill>
                  <a:srgbClr val="FF0000"/>
                </a:solidFill>
                <a:ea typeface="Times New Roman" panose="02020603050405020304" pitchFamily="18" charset="0"/>
              </a:rPr>
              <a:t>Add optional impact statement</a:t>
            </a:r>
            <a:endParaRPr lang="en-US" sz="1000" b="1" kern="1400" dirty="0">
              <a:solidFill>
                <a:srgbClr val="FF0000"/>
              </a:solidFill>
              <a:effectLst/>
              <a:ea typeface="Times New Roman" panose="02020603050405020304" pitchFamily="18" charset="0"/>
            </a:endParaRPr>
          </a:p>
        </p:txBody>
      </p:sp>
      <p:pic>
        <p:nvPicPr>
          <p:cNvPr id="18" name="object 34">
            <a:extLst>
              <a:ext uri="{FF2B5EF4-FFF2-40B4-BE49-F238E27FC236}">
                <a16:creationId xmlns:a16="http://schemas.microsoft.com/office/drawing/2014/main" id="{7E3FDDA5-F02E-E709-2D45-F42798D051AE}"/>
              </a:ext>
            </a:extLst>
          </p:cNvPr>
          <p:cNvPicPr>
            <a:picLocks noChangeAspect="1"/>
          </p:cNvPicPr>
          <p:nvPr/>
        </p:nvPicPr>
        <p:blipFill>
          <a:blip r:embed="rId3" cstate="print"/>
          <a:stretch>
            <a:fillRect/>
          </a:stretch>
        </p:blipFill>
        <p:spPr>
          <a:xfrm>
            <a:off x="0" y="9157108"/>
            <a:ext cx="3040041" cy="385807"/>
          </a:xfrm>
          <a:prstGeom prst="rect">
            <a:avLst/>
          </a:prstGeom>
        </p:spPr>
      </p:pic>
      <p:sp>
        <p:nvSpPr>
          <p:cNvPr id="19" name="object 2">
            <a:extLst>
              <a:ext uri="{FF2B5EF4-FFF2-40B4-BE49-F238E27FC236}">
                <a16:creationId xmlns:a16="http://schemas.microsoft.com/office/drawing/2014/main" id="{821238B5-F200-A3FE-352C-4F064E95E671}"/>
              </a:ext>
            </a:extLst>
          </p:cNvPr>
          <p:cNvSpPr/>
          <p:nvPr/>
        </p:nvSpPr>
        <p:spPr>
          <a:xfrm>
            <a:off x="0" y="9542915"/>
            <a:ext cx="7772400" cy="515489"/>
          </a:xfrm>
          <a:custGeom>
            <a:avLst/>
            <a:gdLst/>
            <a:ahLst/>
            <a:cxnLst/>
            <a:rect l="l" t="t" r="r" b="b"/>
            <a:pathLst>
              <a:path w="7772400" h="817880">
                <a:moveTo>
                  <a:pt x="7772400" y="0"/>
                </a:moveTo>
                <a:lnTo>
                  <a:pt x="0" y="0"/>
                </a:lnTo>
                <a:lnTo>
                  <a:pt x="0" y="817880"/>
                </a:lnTo>
                <a:lnTo>
                  <a:pt x="7772400" y="817880"/>
                </a:lnTo>
                <a:lnTo>
                  <a:pt x="7772400" y="0"/>
                </a:lnTo>
                <a:close/>
              </a:path>
            </a:pathLst>
          </a:custGeom>
          <a:solidFill>
            <a:schemeClr val="accent2"/>
          </a:solidFill>
        </p:spPr>
        <p:txBody>
          <a:bodyPr wrap="square" lIns="0" tIns="0" rIns="0" bIns="0" rtlCol="0"/>
          <a:lstStyle/>
          <a:p>
            <a:endParaRPr/>
          </a:p>
        </p:txBody>
      </p:sp>
      <p:sp>
        <p:nvSpPr>
          <p:cNvPr id="20" name="object 3">
            <a:extLst>
              <a:ext uri="{FF2B5EF4-FFF2-40B4-BE49-F238E27FC236}">
                <a16:creationId xmlns:a16="http://schemas.microsoft.com/office/drawing/2014/main" id="{3EBCF0EB-1992-D5AF-BE0C-ABB3A1250E43}"/>
              </a:ext>
            </a:extLst>
          </p:cNvPr>
          <p:cNvSpPr txBox="1"/>
          <p:nvPr/>
        </p:nvSpPr>
        <p:spPr>
          <a:xfrm>
            <a:off x="6676135" y="9820181"/>
            <a:ext cx="234315" cy="147320"/>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231F20"/>
                </a:solidFill>
                <a:latin typeface="Trebuchet MS"/>
                <a:cs typeface="Trebuchet MS"/>
              </a:rPr>
              <a:t>2024</a:t>
            </a:r>
            <a:endParaRPr sz="800" dirty="0">
              <a:latin typeface="Trebuchet MS"/>
              <a:cs typeface="Trebuchet MS"/>
            </a:endParaRPr>
          </a:p>
        </p:txBody>
      </p:sp>
      <p:sp>
        <p:nvSpPr>
          <p:cNvPr id="21" name="object 4">
            <a:extLst>
              <a:ext uri="{FF2B5EF4-FFF2-40B4-BE49-F238E27FC236}">
                <a16:creationId xmlns:a16="http://schemas.microsoft.com/office/drawing/2014/main" id="{CB1A1455-8C78-E01A-B49D-0924E47CB6EF}"/>
              </a:ext>
            </a:extLst>
          </p:cNvPr>
          <p:cNvSpPr txBox="1"/>
          <p:nvPr/>
        </p:nvSpPr>
        <p:spPr>
          <a:xfrm>
            <a:off x="4947411" y="9665241"/>
            <a:ext cx="1478915" cy="305212"/>
          </a:xfrm>
          <a:prstGeom prst="rect">
            <a:avLst/>
          </a:prstGeom>
        </p:spPr>
        <p:txBody>
          <a:bodyPr vert="horz" wrap="square" lIns="0" tIns="30480" rIns="0" bIns="0" rtlCol="0">
            <a:spAutoFit/>
          </a:bodyPr>
          <a:lstStyle/>
          <a:p>
            <a:pPr marL="12700">
              <a:lnSpc>
                <a:spcPct val="100000"/>
              </a:lnSpc>
              <a:spcBef>
                <a:spcPts val="240"/>
              </a:spcBef>
            </a:pPr>
            <a:r>
              <a:rPr lang="en-US" sz="900" b="1" spc="-20" dirty="0">
                <a:solidFill>
                  <a:srgbClr val="FF0000"/>
                </a:solidFill>
                <a:latin typeface="Calibri"/>
                <a:cs typeface="Calibri"/>
              </a:rPr>
              <a:t>Rita Clemons, Area</a:t>
            </a:r>
            <a:r>
              <a:rPr sz="900" b="1" spc="-25" dirty="0">
                <a:solidFill>
                  <a:srgbClr val="FF0000"/>
                </a:solidFill>
                <a:latin typeface="Calibri"/>
                <a:cs typeface="Calibri"/>
              </a:rPr>
              <a:t> </a:t>
            </a:r>
            <a:r>
              <a:rPr lang="en-US" sz="900" b="1" spc="-30" dirty="0">
                <a:solidFill>
                  <a:srgbClr val="FF0000"/>
                </a:solidFill>
                <a:latin typeface="Calibri"/>
                <a:cs typeface="Calibri"/>
              </a:rPr>
              <a:t>Director</a:t>
            </a:r>
            <a:endParaRPr sz="900" dirty="0">
              <a:solidFill>
                <a:srgbClr val="FF0000"/>
              </a:solidFill>
              <a:latin typeface="Calibri"/>
              <a:cs typeface="Calibri"/>
            </a:endParaRPr>
          </a:p>
          <a:p>
            <a:pPr marL="12700">
              <a:lnSpc>
                <a:spcPct val="100000"/>
              </a:lnSpc>
              <a:spcBef>
                <a:spcPts val="140"/>
              </a:spcBef>
            </a:pPr>
            <a:r>
              <a:rPr sz="800" spc="-130" dirty="0">
                <a:solidFill>
                  <a:srgbClr val="231F20"/>
                </a:solidFill>
                <a:latin typeface="Gill Sans MT"/>
                <a:cs typeface="Gill Sans MT"/>
              </a:rPr>
              <a:t>UC</a:t>
            </a:r>
            <a:r>
              <a:rPr sz="800" spc="-35" dirty="0">
                <a:solidFill>
                  <a:srgbClr val="231F20"/>
                </a:solidFill>
                <a:latin typeface="Gill Sans MT"/>
                <a:cs typeface="Gill Sans MT"/>
              </a:rPr>
              <a:t> </a:t>
            </a:r>
            <a:r>
              <a:rPr sz="800" spc="-30" dirty="0">
                <a:solidFill>
                  <a:srgbClr val="231F20"/>
                </a:solidFill>
                <a:latin typeface="Gill Sans MT"/>
                <a:cs typeface="Gill Sans MT"/>
              </a:rPr>
              <a:t>Agriculture</a:t>
            </a:r>
            <a:r>
              <a:rPr sz="800" spc="-35" dirty="0">
                <a:solidFill>
                  <a:srgbClr val="231F20"/>
                </a:solidFill>
                <a:latin typeface="Gill Sans MT"/>
                <a:cs typeface="Gill Sans MT"/>
              </a:rPr>
              <a:t> </a:t>
            </a:r>
            <a:r>
              <a:rPr sz="800" dirty="0">
                <a:solidFill>
                  <a:srgbClr val="231F20"/>
                </a:solidFill>
                <a:latin typeface="Gill Sans MT"/>
                <a:cs typeface="Gill Sans MT"/>
              </a:rPr>
              <a:t>and</a:t>
            </a:r>
            <a:r>
              <a:rPr sz="800" spc="-30" dirty="0">
                <a:solidFill>
                  <a:srgbClr val="231F20"/>
                </a:solidFill>
                <a:latin typeface="Gill Sans MT"/>
                <a:cs typeface="Gill Sans MT"/>
              </a:rPr>
              <a:t> </a:t>
            </a:r>
            <a:r>
              <a:rPr sz="800" spc="-35" dirty="0">
                <a:solidFill>
                  <a:srgbClr val="231F20"/>
                </a:solidFill>
                <a:latin typeface="Gill Sans MT"/>
                <a:cs typeface="Gill Sans MT"/>
              </a:rPr>
              <a:t>Natural </a:t>
            </a:r>
            <a:r>
              <a:rPr sz="800" spc="-30" dirty="0">
                <a:solidFill>
                  <a:srgbClr val="231F20"/>
                </a:solidFill>
                <a:latin typeface="Gill Sans MT"/>
                <a:cs typeface="Gill Sans MT"/>
              </a:rPr>
              <a:t>Resources</a:t>
            </a:r>
            <a:endParaRPr sz="800" dirty="0">
              <a:latin typeface="Gill Sans MT"/>
              <a:cs typeface="Gill Sans MT"/>
            </a:endParaRPr>
          </a:p>
        </p:txBody>
      </p:sp>
      <p:grpSp>
        <p:nvGrpSpPr>
          <p:cNvPr id="22" name="object 5">
            <a:extLst>
              <a:ext uri="{FF2B5EF4-FFF2-40B4-BE49-F238E27FC236}">
                <a16:creationId xmlns:a16="http://schemas.microsoft.com/office/drawing/2014/main" id="{8A8C3FB8-9DB1-DC11-9593-E60B9FE257E7}"/>
              </a:ext>
            </a:extLst>
          </p:cNvPr>
          <p:cNvGrpSpPr/>
          <p:nvPr/>
        </p:nvGrpSpPr>
        <p:grpSpPr>
          <a:xfrm>
            <a:off x="4823459" y="9618402"/>
            <a:ext cx="1745614" cy="382270"/>
            <a:chOff x="4823459" y="956969"/>
            <a:chExt cx="1745614" cy="382270"/>
          </a:xfrm>
        </p:grpSpPr>
        <p:sp>
          <p:nvSpPr>
            <p:cNvPr id="23" name="object 6">
              <a:extLst>
                <a:ext uri="{FF2B5EF4-FFF2-40B4-BE49-F238E27FC236}">
                  <a16:creationId xmlns:a16="http://schemas.microsoft.com/office/drawing/2014/main" id="{4880560F-7546-6B8F-2BB9-B43E53C25F21}"/>
                </a:ext>
              </a:extLst>
            </p:cNvPr>
            <p:cNvSpPr/>
            <p:nvPr/>
          </p:nvSpPr>
          <p:spPr>
            <a:xfrm>
              <a:off x="6562597" y="963319"/>
              <a:ext cx="0" cy="369570"/>
            </a:xfrm>
            <a:custGeom>
              <a:avLst/>
              <a:gdLst/>
              <a:ahLst/>
              <a:cxnLst/>
              <a:rect l="l" t="t" r="r" b="b"/>
              <a:pathLst>
                <a:path h="369569">
                  <a:moveTo>
                    <a:pt x="0" y="0"/>
                  </a:moveTo>
                  <a:lnTo>
                    <a:pt x="0" y="369519"/>
                  </a:lnTo>
                </a:path>
              </a:pathLst>
            </a:custGeom>
            <a:ln w="12700">
              <a:solidFill>
                <a:srgbClr val="CBCCCE"/>
              </a:solidFill>
            </a:ln>
          </p:spPr>
          <p:txBody>
            <a:bodyPr wrap="square" lIns="0" tIns="0" rIns="0" bIns="0" rtlCol="0"/>
            <a:lstStyle/>
            <a:p>
              <a:endParaRPr/>
            </a:p>
          </p:txBody>
        </p:sp>
        <p:sp>
          <p:nvSpPr>
            <p:cNvPr id="24" name="object 7">
              <a:extLst>
                <a:ext uri="{FF2B5EF4-FFF2-40B4-BE49-F238E27FC236}">
                  <a16:creationId xmlns:a16="http://schemas.microsoft.com/office/drawing/2014/main" id="{AC90BA71-BA46-FBE3-1CB5-EDBA550B7C12}"/>
                </a:ext>
              </a:extLst>
            </p:cNvPr>
            <p:cNvSpPr/>
            <p:nvPr/>
          </p:nvSpPr>
          <p:spPr>
            <a:xfrm>
              <a:off x="4829809" y="963319"/>
              <a:ext cx="0" cy="369570"/>
            </a:xfrm>
            <a:custGeom>
              <a:avLst/>
              <a:gdLst/>
              <a:ahLst/>
              <a:cxnLst/>
              <a:rect l="l" t="t" r="r" b="b"/>
              <a:pathLst>
                <a:path h="369569">
                  <a:moveTo>
                    <a:pt x="0" y="0"/>
                  </a:moveTo>
                  <a:lnTo>
                    <a:pt x="0" y="369519"/>
                  </a:lnTo>
                </a:path>
              </a:pathLst>
            </a:custGeom>
            <a:ln w="12700">
              <a:solidFill>
                <a:srgbClr val="CBCCCE"/>
              </a:solidFill>
            </a:ln>
          </p:spPr>
          <p:txBody>
            <a:bodyPr wrap="square" lIns="0" tIns="0" rIns="0" bIns="0" rtlCol="0"/>
            <a:lstStyle/>
            <a:p>
              <a:endParaRPr/>
            </a:p>
          </p:txBody>
        </p:sp>
      </p:grpSp>
      <p:sp>
        <p:nvSpPr>
          <p:cNvPr id="25" name="object 8">
            <a:extLst>
              <a:ext uri="{FF2B5EF4-FFF2-40B4-BE49-F238E27FC236}">
                <a16:creationId xmlns:a16="http://schemas.microsoft.com/office/drawing/2014/main" id="{1A2D0625-4554-B013-E241-AE7C70BB63F0}"/>
              </a:ext>
            </a:extLst>
          </p:cNvPr>
          <p:cNvSpPr txBox="1"/>
          <p:nvPr/>
        </p:nvSpPr>
        <p:spPr>
          <a:xfrm>
            <a:off x="361821" y="9614145"/>
            <a:ext cx="4222115" cy="151323"/>
          </a:xfrm>
          <a:prstGeom prst="rect">
            <a:avLst/>
          </a:prstGeom>
        </p:spPr>
        <p:txBody>
          <a:bodyPr vert="horz" wrap="square" lIns="0" tIns="12700" rIns="0" bIns="0" rtlCol="0">
            <a:spAutoFit/>
          </a:bodyPr>
          <a:lstStyle/>
          <a:p>
            <a:pPr marL="12700">
              <a:lnSpc>
                <a:spcPct val="100000"/>
              </a:lnSpc>
              <a:spcBef>
                <a:spcPts val="100"/>
              </a:spcBef>
              <a:tabLst>
                <a:tab pos="916940" algn="l"/>
                <a:tab pos="2522855" algn="l"/>
              </a:tabLst>
            </a:pPr>
            <a:r>
              <a:rPr lang="en-US" sz="900" b="1" spc="-10" dirty="0">
                <a:solidFill>
                  <a:srgbClr val="231F20"/>
                </a:solidFill>
                <a:latin typeface="Century Gothic"/>
                <a:cs typeface="Century Gothic"/>
              </a:rPr>
              <a:t>FOLLOW</a:t>
            </a:r>
            <a:r>
              <a:rPr sz="900" b="1" spc="-45" dirty="0">
                <a:solidFill>
                  <a:srgbClr val="231F20"/>
                </a:solidFill>
                <a:latin typeface="Century Gothic"/>
                <a:cs typeface="Century Gothic"/>
              </a:rPr>
              <a:t> </a:t>
            </a:r>
            <a:r>
              <a:rPr sz="900" b="1" spc="-25" dirty="0">
                <a:solidFill>
                  <a:srgbClr val="231F20"/>
                </a:solidFill>
                <a:latin typeface="Century Gothic"/>
                <a:cs typeface="Century Gothic"/>
              </a:rPr>
              <a:t>US:</a:t>
            </a:r>
            <a:r>
              <a:rPr lang="en-US" sz="900" b="1" dirty="0">
                <a:solidFill>
                  <a:srgbClr val="231F20"/>
                </a:solidFill>
                <a:latin typeface="Century Gothic"/>
                <a:cs typeface="Century Gothic"/>
              </a:rPr>
              <a:t>	@</a:t>
            </a:r>
            <a:r>
              <a:rPr lang="en-US" sz="900" b="1" dirty="0">
                <a:solidFill>
                  <a:srgbClr val="FF0000"/>
                </a:solidFill>
                <a:latin typeface="Calibri"/>
                <a:cs typeface="Calibri"/>
              </a:rPr>
              <a:t>HANDLE</a:t>
            </a:r>
            <a:r>
              <a:rPr lang="en-US" sz="900" b="1" dirty="0">
                <a:solidFill>
                  <a:srgbClr val="231F20"/>
                </a:solidFill>
                <a:latin typeface="Calibri"/>
                <a:cs typeface="Calibri"/>
              </a:rPr>
              <a:t>             </a:t>
            </a:r>
            <a:r>
              <a:rPr lang="en-US" sz="900" b="1" spc="-10" dirty="0">
                <a:solidFill>
                  <a:srgbClr val="231F20"/>
                </a:solidFill>
                <a:latin typeface="Calibri"/>
                <a:cs typeface="Calibri"/>
              </a:rPr>
              <a:t>@</a:t>
            </a:r>
            <a:r>
              <a:rPr lang="en-US" sz="900" b="1" spc="-10" dirty="0">
                <a:solidFill>
                  <a:srgbClr val="FF0000"/>
                </a:solidFill>
                <a:latin typeface="Calibri"/>
                <a:cs typeface="Calibri"/>
              </a:rPr>
              <a:t>HANDLE</a:t>
            </a:r>
            <a:r>
              <a:rPr lang="en-US" sz="900" b="1" spc="-10" dirty="0">
                <a:solidFill>
                  <a:srgbClr val="231F20"/>
                </a:solidFill>
                <a:latin typeface="Calibri"/>
                <a:cs typeface="Calibri"/>
              </a:rPr>
              <a:t> </a:t>
            </a:r>
            <a:r>
              <a:rPr lang="en-US" sz="800" dirty="0">
                <a:solidFill>
                  <a:srgbClr val="231F20"/>
                </a:solidFill>
                <a:latin typeface="Gill Sans MT"/>
                <a:cs typeface="Gill Sans MT"/>
              </a:rPr>
              <a:t>	</a:t>
            </a:r>
            <a:r>
              <a:rPr sz="900" b="1" spc="-10" dirty="0">
                <a:solidFill>
                  <a:srgbClr val="231F20"/>
                </a:solidFill>
                <a:latin typeface="Calibri"/>
                <a:cs typeface="Calibri"/>
              </a:rPr>
              <a:t>@</a:t>
            </a:r>
            <a:r>
              <a:rPr lang="en-US" sz="900" b="1" spc="-10" dirty="0">
                <a:solidFill>
                  <a:srgbClr val="FF0000"/>
                </a:solidFill>
                <a:latin typeface="Calibri"/>
                <a:cs typeface="Calibri"/>
              </a:rPr>
              <a:t>HANDLE</a:t>
            </a:r>
            <a:endParaRPr sz="800" dirty="0">
              <a:solidFill>
                <a:srgbClr val="FF0000"/>
              </a:solidFill>
              <a:latin typeface="Gill Sans MT"/>
              <a:cs typeface="Gill Sans MT"/>
            </a:endParaRPr>
          </a:p>
        </p:txBody>
      </p:sp>
      <p:sp>
        <p:nvSpPr>
          <p:cNvPr id="26" name="object 9">
            <a:extLst>
              <a:ext uri="{FF2B5EF4-FFF2-40B4-BE49-F238E27FC236}">
                <a16:creationId xmlns:a16="http://schemas.microsoft.com/office/drawing/2014/main" id="{391C628F-8677-1BEC-7402-FE1422F90D61}"/>
              </a:ext>
            </a:extLst>
          </p:cNvPr>
          <p:cNvSpPr txBox="1"/>
          <p:nvPr/>
        </p:nvSpPr>
        <p:spPr>
          <a:xfrm>
            <a:off x="360679" y="9817345"/>
            <a:ext cx="4334510" cy="174407"/>
          </a:xfrm>
          <a:prstGeom prst="rect">
            <a:avLst/>
          </a:prstGeom>
        </p:spPr>
        <p:txBody>
          <a:bodyPr vert="horz" wrap="square" lIns="0" tIns="12700" rIns="0" bIns="0" rtlCol="0">
            <a:spAutoFit/>
          </a:bodyPr>
          <a:lstStyle/>
          <a:p>
            <a:pPr marL="12700">
              <a:lnSpc>
                <a:spcPct val="100000"/>
              </a:lnSpc>
              <a:spcBef>
                <a:spcPts val="100"/>
              </a:spcBef>
            </a:pPr>
            <a:r>
              <a:rPr lang="en-US" sz="1050" spc="-10" dirty="0">
                <a:solidFill>
                  <a:srgbClr val="FF0000"/>
                </a:solidFill>
                <a:latin typeface="Gill Sans MT"/>
                <a:cs typeface="Gill Sans MT"/>
              </a:rPr>
              <a:t>https://cesanbernardino.ucanr.edu/</a:t>
            </a:r>
            <a:endParaRPr sz="1050" dirty="0">
              <a:solidFill>
                <a:srgbClr val="FF0000"/>
              </a:solidFill>
              <a:latin typeface="Gill Sans MT"/>
              <a:cs typeface="Gill Sans MT"/>
            </a:endParaRPr>
          </a:p>
        </p:txBody>
      </p:sp>
      <p:grpSp>
        <p:nvGrpSpPr>
          <p:cNvPr id="27" name="object 10">
            <a:extLst>
              <a:ext uri="{FF2B5EF4-FFF2-40B4-BE49-F238E27FC236}">
                <a16:creationId xmlns:a16="http://schemas.microsoft.com/office/drawing/2014/main" id="{634E7723-6A88-C038-DFFE-EC3A6434C48B}"/>
              </a:ext>
            </a:extLst>
          </p:cNvPr>
          <p:cNvGrpSpPr/>
          <p:nvPr/>
        </p:nvGrpSpPr>
        <p:grpSpPr>
          <a:xfrm>
            <a:off x="1087997" y="9613602"/>
            <a:ext cx="1777364" cy="173990"/>
            <a:chOff x="1087997" y="943702"/>
            <a:chExt cx="1777364" cy="173990"/>
          </a:xfrm>
        </p:grpSpPr>
        <p:pic>
          <p:nvPicPr>
            <p:cNvPr id="28" name="object 11">
              <a:extLst>
                <a:ext uri="{FF2B5EF4-FFF2-40B4-BE49-F238E27FC236}">
                  <a16:creationId xmlns:a16="http://schemas.microsoft.com/office/drawing/2014/main" id="{CBBCE18D-774E-95F4-9E82-889FFAD6AABC}"/>
                </a:ext>
              </a:extLst>
            </p:cNvPr>
            <p:cNvPicPr/>
            <p:nvPr/>
          </p:nvPicPr>
          <p:blipFill>
            <a:blip r:embed="rId4" cstate="print"/>
            <a:stretch>
              <a:fillRect/>
            </a:stretch>
          </p:blipFill>
          <p:spPr>
            <a:xfrm>
              <a:off x="1087997" y="944196"/>
              <a:ext cx="169646" cy="169641"/>
            </a:xfrm>
            <a:prstGeom prst="rect">
              <a:avLst/>
            </a:prstGeom>
          </p:spPr>
        </p:pic>
        <p:pic>
          <p:nvPicPr>
            <p:cNvPr id="29" name="object 12">
              <a:extLst>
                <a:ext uri="{FF2B5EF4-FFF2-40B4-BE49-F238E27FC236}">
                  <a16:creationId xmlns:a16="http://schemas.microsoft.com/office/drawing/2014/main" id="{109A40B4-789A-E528-31E6-E93B6F4908EC}"/>
                </a:ext>
              </a:extLst>
            </p:cNvPr>
            <p:cNvPicPr/>
            <p:nvPr/>
          </p:nvPicPr>
          <p:blipFill>
            <a:blip r:embed="rId5" cstate="print"/>
            <a:stretch>
              <a:fillRect/>
            </a:stretch>
          </p:blipFill>
          <p:spPr>
            <a:xfrm>
              <a:off x="2691383" y="943702"/>
              <a:ext cx="173647" cy="173634"/>
            </a:xfrm>
            <a:prstGeom prst="rect">
              <a:avLst/>
            </a:prstGeom>
          </p:spPr>
        </p:pic>
      </p:grpSp>
      <p:pic>
        <p:nvPicPr>
          <p:cNvPr id="30" name="Picture 29" descr="A logo of a camera&#10;&#10;Description automatically generated">
            <a:extLst>
              <a:ext uri="{FF2B5EF4-FFF2-40B4-BE49-F238E27FC236}">
                <a16:creationId xmlns:a16="http://schemas.microsoft.com/office/drawing/2014/main" id="{CFAA8169-2BA3-3944-86C0-AE5653FDF1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4629" y="9619225"/>
            <a:ext cx="164512" cy="164512"/>
          </a:xfrm>
          <a:prstGeom prst="rect">
            <a:avLst/>
          </a:prstGeom>
        </p:spPr>
      </p:pic>
      <p:pic>
        <p:nvPicPr>
          <p:cNvPr id="31" name="object 2">
            <a:extLst>
              <a:ext uri="{FF2B5EF4-FFF2-40B4-BE49-F238E27FC236}">
                <a16:creationId xmlns:a16="http://schemas.microsoft.com/office/drawing/2014/main" id="{784EF1C6-060E-C645-4BF2-46CF6D907AC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480" r="9195"/>
          <a:stretch/>
        </p:blipFill>
        <p:spPr>
          <a:xfrm>
            <a:off x="51362" y="2179612"/>
            <a:ext cx="1602379" cy="1436661"/>
          </a:xfrm>
          <a:prstGeom prst="rect">
            <a:avLst/>
          </a:prstGeom>
        </p:spPr>
      </p:pic>
      <p:pic>
        <p:nvPicPr>
          <p:cNvPr id="32" name="object 8">
            <a:extLst>
              <a:ext uri="{FF2B5EF4-FFF2-40B4-BE49-F238E27FC236}">
                <a16:creationId xmlns:a16="http://schemas.microsoft.com/office/drawing/2014/main" id="{6F32CA30-FBB3-46E0-4FC3-763C522D828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300" b="17285"/>
          <a:stretch/>
        </p:blipFill>
        <p:spPr>
          <a:xfrm rot="5400000">
            <a:off x="6189994" y="509802"/>
            <a:ext cx="1779383" cy="1310513"/>
          </a:xfrm>
          <a:prstGeom prst="rect">
            <a:avLst/>
          </a:prstGeom>
        </p:spPr>
      </p:pic>
      <p:pic>
        <p:nvPicPr>
          <p:cNvPr id="33" name="object 11">
            <a:extLst>
              <a:ext uri="{FF2B5EF4-FFF2-40B4-BE49-F238E27FC236}">
                <a16:creationId xmlns:a16="http://schemas.microsoft.com/office/drawing/2014/main" id="{0F62DC1A-054E-8E9E-F41A-C5102E2EE2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4400728" y="92401"/>
            <a:ext cx="1781483" cy="2145316"/>
          </a:xfrm>
          <a:prstGeom prst="rect">
            <a:avLst/>
          </a:prstGeom>
        </p:spPr>
      </p:pic>
      <p:pic>
        <p:nvPicPr>
          <p:cNvPr id="34" name="object 3">
            <a:extLst>
              <a:ext uri="{FF2B5EF4-FFF2-40B4-BE49-F238E27FC236}">
                <a16:creationId xmlns:a16="http://schemas.microsoft.com/office/drawing/2014/main" id="{DBCACD19-DA3B-39B5-4938-5FB74B557A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29056" y="6025942"/>
            <a:ext cx="1589692" cy="1220972"/>
          </a:xfrm>
          <a:prstGeom prst="rect">
            <a:avLst/>
          </a:prstGeom>
        </p:spPr>
      </p:pic>
      <p:sp>
        <p:nvSpPr>
          <p:cNvPr id="43" name="Rectangle 42">
            <a:extLst>
              <a:ext uri="{FF2B5EF4-FFF2-40B4-BE49-F238E27FC236}">
                <a16:creationId xmlns:a16="http://schemas.microsoft.com/office/drawing/2014/main" id="{7CB99B70-0E2F-261F-91FA-5DADA2CF3FBB}"/>
              </a:ext>
            </a:extLst>
          </p:cNvPr>
          <p:cNvSpPr/>
          <p:nvPr/>
        </p:nvSpPr>
        <p:spPr>
          <a:xfrm>
            <a:off x="37458" y="274317"/>
            <a:ext cx="4293242" cy="178546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137160" tIns="45720" rIns="137160" bIns="45720" rtlCol="0" anchor="ctr"/>
          <a:lstStyle/>
          <a:p>
            <a:pPr marR="5080" lvl="0" defTabSz="914400" eaLnBrk="1" fontAlgn="auto" latinLnBrk="0" hangingPunct="1">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	4-H Youth Development Program</a:t>
            </a:r>
            <a:endParaRPr kumimoji="0" lang="en-US" sz="1050" b="0" i="1" u="none" strike="noStrike" kern="0" cap="none" spc="0" normalizeH="0" baseline="0" noProof="0" dirty="0">
              <a:ln>
                <a:noFill/>
              </a:ln>
              <a:solidFill>
                <a:sysClr val="windowText" lastClr="000000"/>
              </a:solidFill>
              <a:effectLst/>
              <a:uLnTx/>
              <a:uFillTx/>
            </a:endParaRPr>
          </a:p>
          <a:p>
            <a:pPr marR="5080" lvl="0" defTabSz="914400" eaLnBrk="1" fontAlgn="auto" latinLnBrk="0" hangingPunct="1">
              <a:spcAft>
                <a:spcPts val="0"/>
              </a:spcAft>
              <a:buClrTx/>
              <a:buSzTx/>
              <a:buFontTx/>
              <a:buNone/>
              <a:tabLst/>
              <a:defRPr/>
            </a:pPr>
            <a:r>
              <a:rPr kumimoji="0" lang="en-US" sz="1050" b="0" i="1" u="none" strike="noStrike" kern="0" cap="none" spc="0" normalizeH="0" baseline="0" noProof="0" dirty="0">
                <a:ln>
                  <a:noFill/>
                </a:ln>
                <a:solidFill>
                  <a:sysClr val="windowText" lastClr="000000"/>
                </a:solidFill>
                <a:effectLst/>
                <a:uLnTx/>
                <a:uFillTx/>
              </a:rPr>
              <a:t>                    4-H empowers young people with skills to lead for a lifetime</a:t>
            </a:r>
          </a:p>
          <a:p>
            <a:pPr marR="5080" lvl="0" defTabSz="914400" eaLnBrk="1" fontAlgn="auto" latinLnBrk="0" hangingPunct="1">
              <a:spcAft>
                <a:spcPts val="0"/>
              </a:spcAft>
              <a:buClrTx/>
              <a:buSzTx/>
              <a:buFontTx/>
              <a:buNone/>
              <a:tabLst/>
              <a:defRPr/>
            </a:pPr>
            <a:endParaRPr kumimoji="0" lang="en-US" sz="1000" b="1" i="0" u="none" strike="noStrike" kern="0" cap="none" spc="0" normalizeH="0" baseline="0" noProof="0" dirty="0">
              <a:ln>
                <a:noFill/>
              </a:ln>
              <a:solidFill>
                <a:sysClr val="windowText" lastClr="000000"/>
              </a:solidFill>
              <a:effectLst/>
              <a:uLnTx/>
              <a:uFillTx/>
            </a:endParaRPr>
          </a:p>
          <a:p>
            <a:pPr marR="0" lvl="0" defTabSz="914400" eaLnBrk="1" fontAlgn="auto" latinLnBrk="0" hangingPunct="1">
              <a:spcAft>
                <a:spcPts val="0"/>
              </a:spcAft>
              <a:buClrTx/>
              <a:buSzTx/>
              <a:tabLst/>
              <a:defRPr/>
            </a:pPr>
            <a:r>
              <a:rPr lang="en-US" sz="1000" b="1" kern="0">
                <a:solidFill>
                  <a:srgbClr val="FF0000"/>
                </a:solidFill>
              </a:rPr>
              <a:t>X</a:t>
            </a:r>
            <a:r>
              <a:rPr kumimoji="0" lang="en-US" sz="1000" b="0" i="0" u="none" strike="noStrike" kern="0" cap="none" spc="0" normalizeH="0" baseline="0" noProof="0" dirty="0">
                <a:ln>
                  <a:noFill/>
                </a:ln>
                <a:solidFill>
                  <a:sysClr val="windowText" lastClr="000000"/>
                </a:solidFill>
                <a:effectLst/>
                <a:uLnTx/>
                <a:uFillTx/>
              </a:rPr>
              <a:t> adult and youth volunteers</a:t>
            </a:r>
            <a:endParaRPr lang="en-US" sz="1000" b="0" i="0" u="none" strike="noStrike" kern="0" cap="none" spc="0" normalizeH="0" baseline="0" noProof="0" dirty="0">
              <a:ln>
                <a:noFill/>
              </a:ln>
              <a:solidFill>
                <a:sysClr val="windowText" lastClr="000000"/>
              </a:solidFill>
              <a:effectLst/>
              <a:uLnTx/>
              <a:uFillTx/>
            </a:endParaRPr>
          </a:p>
          <a:p>
            <a:pPr defTabSz="914400">
              <a:defRPr/>
            </a:pPr>
            <a:r>
              <a:rPr lang="en-US" sz="1000" b="1" kern="0" dirty="0">
                <a:solidFill>
                  <a:srgbClr val="FF0000"/>
                </a:solidFill>
                <a:ea typeface="+mn-lt"/>
                <a:cs typeface="+mn-lt"/>
              </a:rPr>
              <a:t>X </a:t>
            </a:r>
            <a:r>
              <a:rPr lang="en-US" sz="1000" kern="0" dirty="0">
                <a:solidFill>
                  <a:sysClr val="windowText" lastClr="000000"/>
                </a:solidFill>
              </a:rPr>
              <a:t>schools</a:t>
            </a:r>
            <a:r>
              <a:rPr kumimoji="0" lang="en-US" sz="1000" b="0" i="0" u="none" strike="noStrike" kern="0" cap="none" spc="0" normalizeH="0" baseline="0" noProof="0" dirty="0">
                <a:ln>
                  <a:noFill/>
                </a:ln>
                <a:solidFill>
                  <a:sysClr val="windowText" lastClr="000000"/>
                </a:solidFill>
                <a:effectLst/>
                <a:uLnTx/>
                <a:uFillTx/>
              </a:rPr>
              <a:t> throughout the county received </a:t>
            </a:r>
            <a:endParaRPr lang="en-US" dirty="0">
              <a:solidFill>
                <a:sysClr val="windowText" lastClr="000000"/>
              </a:solidFill>
            </a:endParaRP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ysClr val="windowText" lastClr="000000"/>
                </a:solidFill>
                <a:effectLst/>
                <a:uLnTx/>
                <a:uFillTx/>
              </a:rPr>
              <a:t>STEAM activities, events, and training in partnership </a:t>
            </a: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ysClr val="windowText" lastClr="000000"/>
                </a:solidFill>
                <a:effectLst/>
                <a:uLnTx/>
                <a:uFillTx/>
              </a:rPr>
              <a:t>with SBCSS Expanded Learning.</a:t>
            </a:r>
          </a:p>
          <a:p>
            <a:pPr marR="0" lvl="0" defTabSz="914400" eaLnBrk="1" fontAlgn="auto" latinLnBrk="0" hangingPunct="1">
              <a:spcAft>
                <a:spcPts val="0"/>
              </a:spcAft>
              <a:buClrTx/>
              <a:buSzTx/>
              <a:tabLst/>
              <a:defRPr/>
            </a:pPr>
            <a:endParaRPr lang="en-US" sz="1000" kern="0" dirty="0">
              <a:solidFill>
                <a:sysClr val="windowText" lastClr="000000"/>
              </a:solidFill>
            </a:endParaRPr>
          </a:p>
          <a:p>
            <a:pPr marR="0" lvl="0" defTabSz="914400" eaLnBrk="1" fontAlgn="auto" latinLnBrk="0" hangingPunct="1">
              <a:spcAft>
                <a:spcPts val="0"/>
              </a:spcAft>
              <a:buClrTx/>
              <a:buSzTx/>
              <a:tabLst/>
              <a:defRPr/>
            </a:pPr>
            <a:r>
              <a:rPr lang="en-US" sz="1000" b="1" kern="0" dirty="0">
                <a:solidFill>
                  <a:srgbClr val="FF0000"/>
                </a:solidFill>
              </a:rPr>
              <a:t>Add optional impact statement</a:t>
            </a:r>
            <a:endParaRPr kumimoji="0" lang="en-US" sz="1000" b="1" i="0" u="none" strike="noStrike" kern="0" cap="none" spc="0" normalizeH="0" baseline="0" noProof="0" dirty="0">
              <a:ln>
                <a:noFill/>
              </a:ln>
              <a:solidFill>
                <a:srgbClr val="FF0000"/>
              </a:solidFill>
              <a:effectLst/>
              <a:uLnTx/>
              <a:uFillTx/>
            </a:endParaRPr>
          </a:p>
        </p:txBody>
      </p:sp>
      <p:pic>
        <p:nvPicPr>
          <p:cNvPr id="41" name="Picture 40" descr="A green four leaf clover with white letters&#10;&#10;Description automatically generated">
            <a:extLst>
              <a:ext uri="{FF2B5EF4-FFF2-40B4-BE49-F238E27FC236}">
                <a16:creationId xmlns:a16="http://schemas.microsoft.com/office/drawing/2014/main" id="{919C9789-E779-36C5-B83A-CB3EA7B78AF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978" y="323965"/>
            <a:ext cx="443693" cy="458393"/>
          </a:xfrm>
          <a:prstGeom prst="rect">
            <a:avLst/>
          </a:prstGeom>
        </p:spPr>
      </p:pic>
      <p:sp>
        <p:nvSpPr>
          <p:cNvPr id="50" name="Rectangle 49">
            <a:extLst>
              <a:ext uri="{FF2B5EF4-FFF2-40B4-BE49-F238E27FC236}">
                <a16:creationId xmlns:a16="http://schemas.microsoft.com/office/drawing/2014/main" id="{135C5B1E-8971-FC8F-A124-743C6DD3F2F8}"/>
              </a:ext>
            </a:extLst>
          </p:cNvPr>
          <p:cNvSpPr/>
          <p:nvPr/>
        </p:nvSpPr>
        <p:spPr>
          <a:xfrm>
            <a:off x="1767840" y="2149762"/>
            <a:ext cx="5968032" cy="1470286"/>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lIns="137160" tIns="45720" rIns="137160" bIns="45720" rtlCol="0" anchor="ctr"/>
          <a:lstStyle/>
          <a:p>
            <a:pPr marR="5080" lvl="0" defTabSz="914400" eaLnBrk="1" fontAlgn="auto" latinLnBrk="0" hangingPunct="1">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Food and Nutrition</a:t>
            </a:r>
            <a:endParaRPr kumimoji="0" lang="en-US" sz="1050" b="1" i="0" u="none" strike="noStrike" kern="0" cap="none" spc="0" normalizeH="0" baseline="0" noProof="0" dirty="0">
              <a:ln>
                <a:noFill/>
              </a:ln>
              <a:solidFill>
                <a:sysClr val="windowText" lastClr="000000"/>
              </a:solidFill>
              <a:effectLst/>
              <a:uLnTx/>
              <a:uFillTx/>
            </a:endParaRP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ysClr val="windowText" lastClr="000000"/>
                </a:solidFill>
                <a:effectLst/>
                <a:uLnTx/>
                <a:uFillTx/>
              </a:rPr>
              <a:t>	Over</a:t>
            </a:r>
            <a:r>
              <a:rPr kumimoji="0" lang="en-US" sz="1000" b="0" i="0" u="none" strike="noStrike" kern="0" cap="none" spc="0" normalizeH="0" baseline="0" noProof="0" dirty="0">
                <a:ln>
                  <a:noFill/>
                </a:ln>
                <a:solidFill>
                  <a:srgbClr val="FF0000"/>
                </a:solidFill>
                <a:effectLst/>
                <a:uLnTx/>
                <a:uFillTx/>
              </a:rPr>
              <a:t> </a:t>
            </a:r>
            <a:r>
              <a:rPr lang="en-US" sz="1000" b="1" kern="0" dirty="0">
                <a:solidFill>
                  <a:srgbClr val="FF0000"/>
                </a:solidFill>
              </a:rPr>
              <a:t>#</a:t>
            </a:r>
            <a:r>
              <a:rPr kumimoji="0" lang="en-US" sz="1000" b="0" i="0" u="none" strike="noStrike" kern="0" cap="none" spc="0" normalizeH="0" baseline="0" noProof="0" dirty="0">
                <a:ln>
                  <a:noFill/>
                </a:ln>
                <a:solidFill>
                  <a:srgbClr val="FF0000"/>
                </a:solidFill>
                <a:effectLst/>
                <a:uLnTx/>
                <a:uFillTx/>
              </a:rPr>
              <a:t> </a:t>
            </a:r>
            <a:r>
              <a:rPr kumimoji="0" lang="en-US" sz="1000" b="0" i="0" u="none" strike="noStrike" kern="0" cap="none" spc="0" normalizeH="0" baseline="0" noProof="0" dirty="0">
                <a:ln>
                  <a:noFill/>
                </a:ln>
                <a:solidFill>
                  <a:sysClr val="windowText" lastClr="000000"/>
                </a:solidFill>
                <a:effectLst/>
                <a:uLnTx/>
                <a:uFillTx/>
              </a:rPr>
              <a:t>adults and youth attended food and nutrition workshops (EFNEP-Expanded 	Food and Nutrition Program) improving their health by being educated on their diet, physical activity, food safety, and food management.</a:t>
            </a:r>
            <a:endParaRPr lang="en-US" sz="1000" b="0" i="0" u="none" strike="noStrike" kern="0" cap="none" spc="0" normalizeH="0" baseline="0" noProof="0" dirty="0">
              <a:ln>
                <a:noFill/>
              </a:ln>
              <a:solidFill>
                <a:sysClr val="windowText" lastClr="000000"/>
              </a:solidFill>
              <a:effectLst/>
              <a:uLnTx/>
              <a:uFillTx/>
            </a:endParaRPr>
          </a:p>
          <a:p>
            <a:pPr marR="0" lvl="0" defTabSz="914400" eaLnBrk="1" fontAlgn="auto" latinLnBrk="0" hangingPunct="1">
              <a:spcAft>
                <a:spcPts val="0"/>
              </a:spcAft>
              <a:buClrTx/>
              <a:buSzTx/>
              <a:tabLst/>
              <a:defRPr/>
            </a:pPr>
            <a:endParaRPr kumimoji="0" lang="en-US" sz="300" b="0" i="0" u="none" strike="noStrike" kern="0" cap="none" spc="0" normalizeH="0" baseline="0" noProof="0" dirty="0">
              <a:ln>
                <a:noFill/>
              </a:ln>
              <a:solidFill>
                <a:sysClr val="windowText" lastClr="000000"/>
              </a:solidFill>
              <a:effectLst/>
              <a:uLnTx/>
              <a:uFillTx/>
            </a:endParaRP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ysClr val="windowText" lastClr="000000"/>
                </a:solidFill>
                <a:effectLst/>
                <a:uLnTx/>
                <a:uFillTx/>
              </a:rPr>
              <a:t>UCCE Delivered Nutrition, Gardening and Food Preservation classes increasing </a:t>
            </a: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ysClr val="windowText" lastClr="000000"/>
                </a:solidFill>
                <a:effectLst/>
                <a:uLnTx/>
                <a:uFillTx/>
              </a:rPr>
              <a:t>access to healthy food and food safety practices to San Bernardino communities.</a:t>
            </a:r>
          </a:p>
          <a:p>
            <a:pPr marR="0" lvl="0" defTabSz="914400" eaLnBrk="1" fontAlgn="auto" latinLnBrk="0" hangingPunct="1">
              <a:spcAft>
                <a:spcPts val="0"/>
              </a:spcAft>
              <a:buClrTx/>
              <a:buSzTx/>
              <a:tabLst/>
              <a:defRPr/>
            </a:pPr>
            <a:r>
              <a:rPr lang="en-US" sz="1000" b="1" kern="0" dirty="0">
                <a:solidFill>
                  <a:srgbClr val="FF0000"/>
                </a:solidFill>
              </a:rPr>
              <a:t>Add optional impact statement</a:t>
            </a:r>
            <a:endParaRPr kumimoji="0" lang="en-US" sz="1000" b="1" i="0" u="none" strike="noStrike" kern="0" cap="none" spc="0" normalizeH="0" baseline="0" noProof="0" dirty="0">
              <a:ln>
                <a:noFill/>
              </a:ln>
              <a:solidFill>
                <a:srgbClr val="FF0000"/>
              </a:solidFill>
              <a:effectLst/>
              <a:uLnTx/>
              <a:uFillTx/>
            </a:endParaRPr>
          </a:p>
          <a:p>
            <a:pPr marR="0" lvl="0" defTabSz="914400" eaLnBrk="1" fontAlgn="auto" latinLnBrk="0" hangingPunct="1">
              <a:spcAft>
                <a:spcPts val="0"/>
              </a:spcAft>
              <a:buClrTx/>
              <a:buSzTx/>
              <a:tabLst/>
              <a:defRPr/>
            </a:pPr>
            <a:endParaRPr lang="en-US" sz="1000" kern="0" dirty="0">
              <a:solidFill>
                <a:srgbClr val="FF0000"/>
              </a:solidFill>
            </a:endParaRPr>
          </a:p>
        </p:txBody>
      </p:sp>
      <p:sp>
        <p:nvSpPr>
          <p:cNvPr id="51" name="Rectangle 50">
            <a:extLst>
              <a:ext uri="{FF2B5EF4-FFF2-40B4-BE49-F238E27FC236}">
                <a16:creationId xmlns:a16="http://schemas.microsoft.com/office/drawing/2014/main" id="{695B2E92-A4D0-CB2B-4612-DF5EA7703746}"/>
              </a:ext>
            </a:extLst>
          </p:cNvPr>
          <p:cNvSpPr/>
          <p:nvPr/>
        </p:nvSpPr>
        <p:spPr>
          <a:xfrm>
            <a:off x="93978" y="3746939"/>
            <a:ext cx="5569317" cy="19188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37160" tIns="45720" rIns="137160" bIns="45720" rtlCol="0" anchor="ctr"/>
          <a:lstStyle/>
          <a:p>
            <a:pPr marR="5080" lvl="0" defTabSz="914400" eaLnBrk="1" fontAlgn="auto" latinLnBrk="0" hangingPunct="1">
              <a:spcAft>
                <a:spcPts val="0"/>
              </a:spcAft>
              <a:buClrTx/>
              <a:buSzTx/>
              <a:buFontTx/>
              <a:buNone/>
              <a:tabLst/>
              <a:defRPr/>
            </a:pPr>
            <a:r>
              <a:rPr kumimoji="0" lang="en-US" sz="1400" b="1" i="0" u="none" strike="noStrike" kern="0" cap="none" spc="0" normalizeH="0" baseline="0" noProof="0" dirty="0">
                <a:ln>
                  <a:noFill/>
                </a:ln>
                <a:solidFill>
                  <a:srgbClr val="FF0000"/>
                </a:solidFill>
                <a:effectLst/>
                <a:uLnTx/>
                <a:uFillTx/>
              </a:rPr>
              <a:t>Small Farms/Urban Agriculture Program</a:t>
            </a:r>
            <a:endParaRPr lang="en-US" sz="1400" b="1" i="0" u="none" strike="noStrike" kern="0" cap="none" spc="0" normalizeH="0" baseline="0" noProof="0" dirty="0">
              <a:ln>
                <a:noFill/>
              </a:ln>
              <a:solidFill>
                <a:srgbClr val="FF0000"/>
              </a:solidFill>
              <a:effectLst/>
              <a:uLnTx/>
              <a:uFillTx/>
            </a:endParaRPr>
          </a:p>
          <a:p>
            <a:pPr marR="5080" lvl="0" algn="r" defTabSz="914400" eaLnBrk="1" fontAlgn="auto" latinLnBrk="0" hangingPunct="1">
              <a:spcAft>
                <a:spcPts val="0"/>
              </a:spcAft>
              <a:buClrTx/>
              <a:buSzTx/>
              <a:buFontTx/>
              <a:buNone/>
              <a:tabLst/>
              <a:defRPr/>
            </a:pPr>
            <a:endParaRPr lang="en-US" sz="200" b="1" i="0" u="none" strike="noStrike" kern="0" cap="none" spc="0" normalizeH="0" baseline="0" noProof="0" dirty="0">
              <a:ln>
                <a:noFill/>
              </a:ln>
              <a:solidFill>
                <a:srgbClr val="FF0000"/>
              </a:solidFill>
              <a:effectLst/>
              <a:uLnTx/>
              <a:uFillTx/>
            </a:endParaRP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rgbClr val="FF0000"/>
                </a:solidFill>
                <a:effectLst/>
                <a:uLnTx/>
                <a:uFillTx/>
              </a:rPr>
              <a:t>More than </a:t>
            </a:r>
            <a:r>
              <a:rPr kumimoji="0" lang="en-US" sz="1000" b="1" i="0" u="none" strike="noStrike" kern="0" cap="none" spc="0" normalizeH="0" baseline="0" noProof="0" dirty="0">
                <a:ln>
                  <a:noFill/>
                </a:ln>
                <a:solidFill>
                  <a:srgbClr val="FF0000"/>
                </a:solidFill>
                <a:effectLst/>
                <a:uLnTx/>
                <a:uFillTx/>
              </a:rPr>
              <a:t>50 farmers received over $750,000 </a:t>
            </a:r>
            <a:r>
              <a:rPr kumimoji="0" lang="en-US" sz="1000" b="0" i="0" u="none" strike="noStrike" kern="0" cap="none" spc="0" normalizeH="0" baseline="0" noProof="0" dirty="0">
                <a:ln>
                  <a:noFill/>
                </a:ln>
                <a:solidFill>
                  <a:srgbClr val="FF0000"/>
                </a:solidFill>
                <a:effectLst/>
                <a:uLnTx/>
                <a:uFillTx/>
              </a:rPr>
              <a:t>in grants to mitigate the climate impact on crops.</a:t>
            </a:r>
            <a:endParaRPr lang="en-US" sz="1000" b="0" i="0" u="none" strike="noStrike" kern="0" cap="none" spc="0" normalizeH="0" baseline="0" noProof="0" dirty="0">
              <a:ln>
                <a:noFill/>
              </a:ln>
              <a:solidFill>
                <a:srgbClr val="FF0000"/>
              </a:solidFill>
              <a:effectLst/>
              <a:uLnTx/>
              <a:uFillTx/>
            </a:endParaRPr>
          </a:p>
          <a:p>
            <a:pPr marR="0" lvl="0" defTabSz="914400" eaLnBrk="1" fontAlgn="auto" latinLnBrk="0" hangingPunct="1">
              <a:spcAft>
                <a:spcPts val="0"/>
              </a:spcAft>
              <a:buClrTx/>
              <a:buSzTx/>
              <a:tabLst/>
              <a:defRPr/>
            </a:pPr>
            <a:endParaRPr lang="en-US" sz="1000" b="0" i="0" u="none" strike="noStrike" kern="0" cap="none" spc="0" normalizeH="0" baseline="0" noProof="0" dirty="0">
              <a:ln>
                <a:noFill/>
              </a:ln>
              <a:solidFill>
                <a:srgbClr val="FF0000"/>
              </a:solidFill>
              <a:effectLst/>
              <a:uLnTx/>
              <a:uFillTx/>
            </a:endParaRP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rgbClr val="FF0000"/>
                </a:solidFill>
                <a:effectLst/>
                <a:uLnTx/>
                <a:uFillTx/>
              </a:rPr>
              <a:t>Conducted </a:t>
            </a:r>
            <a:r>
              <a:rPr kumimoji="0" lang="en-US" sz="1000" b="1" i="0" u="none" strike="noStrike" kern="0" cap="none" spc="0" normalizeH="0" baseline="0" noProof="0" dirty="0">
                <a:ln>
                  <a:noFill/>
                </a:ln>
                <a:solidFill>
                  <a:srgbClr val="FF0000"/>
                </a:solidFill>
                <a:effectLst/>
                <a:uLnTx/>
                <a:uFillTx/>
              </a:rPr>
              <a:t>38 in-person workshops </a:t>
            </a:r>
            <a:r>
              <a:rPr kumimoji="0" lang="en-US" sz="1000" b="0" i="0" u="none" strike="noStrike" kern="0" cap="none" spc="0" normalizeH="0" baseline="0" noProof="0" dirty="0">
                <a:ln>
                  <a:noFill/>
                </a:ln>
                <a:solidFill>
                  <a:srgbClr val="FF0000"/>
                </a:solidFill>
                <a:effectLst/>
                <a:uLnTx/>
                <a:uFillTx/>
              </a:rPr>
              <a:t>on specialty crop production, pest management, marketing, food safety, urban soil toxicity and management, organic farming and cover crops.</a:t>
            </a:r>
            <a:endParaRPr lang="en-US" sz="1000" b="0" i="0" u="none" strike="noStrike" kern="0" cap="none" spc="0" normalizeH="0" baseline="0" noProof="0" dirty="0">
              <a:ln>
                <a:noFill/>
              </a:ln>
              <a:solidFill>
                <a:srgbClr val="FF0000"/>
              </a:solidFill>
              <a:effectLst/>
              <a:uLnTx/>
              <a:uFillTx/>
            </a:endParaRPr>
          </a:p>
          <a:p>
            <a:pPr marR="0" lvl="0" defTabSz="914400" eaLnBrk="1" fontAlgn="auto" latinLnBrk="0" hangingPunct="1">
              <a:spcAft>
                <a:spcPts val="0"/>
              </a:spcAft>
              <a:buClrTx/>
              <a:buSzTx/>
              <a:tabLst/>
              <a:defRPr/>
            </a:pPr>
            <a:endParaRPr lang="en-US" sz="1000" b="0" i="0" u="none" strike="noStrike" kern="0" cap="none" spc="0" normalizeH="0" baseline="0" noProof="0" dirty="0">
              <a:ln>
                <a:noFill/>
              </a:ln>
              <a:solidFill>
                <a:srgbClr val="FF0000"/>
              </a:solidFill>
              <a:effectLst/>
              <a:uLnTx/>
              <a:uFillTx/>
            </a:endParaRP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rgbClr val="FF0000"/>
                </a:solidFill>
                <a:effectLst/>
                <a:uLnTx/>
                <a:uFillTx/>
              </a:rPr>
              <a:t>Hosted </a:t>
            </a:r>
            <a:r>
              <a:rPr kumimoji="0" lang="en-US" sz="1000" b="1" i="0" u="none" strike="noStrike" kern="0" cap="none" spc="0" normalizeH="0" baseline="0" noProof="0" dirty="0">
                <a:ln>
                  <a:noFill/>
                </a:ln>
                <a:solidFill>
                  <a:srgbClr val="FF0000"/>
                </a:solidFill>
                <a:effectLst/>
                <a:uLnTx/>
                <a:uFillTx/>
              </a:rPr>
              <a:t>30 virtual workshops </a:t>
            </a:r>
            <a:r>
              <a:rPr kumimoji="0" lang="en-US" sz="1000" b="0" i="0" u="none" strike="noStrike" kern="0" cap="none" spc="0" normalizeH="0" baseline="0" noProof="0" dirty="0">
                <a:ln>
                  <a:noFill/>
                </a:ln>
                <a:solidFill>
                  <a:srgbClr val="FF0000"/>
                </a:solidFill>
                <a:effectLst/>
                <a:uLnTx/>
                <a:uFillTx/>
              </a:rPr>
              <a:t>on organic production.</a:t>
            </a:r>
            <a:endParaRPr lang="en-US" sz="1000" b="0" i="0" u="none" strike="noStrike" kern="0" cap="none" spc="0" normalizeH="0" baseline="0" noProof="0" dirty="0">
              <a:ln>
                <a:noFill/>
              </a:ln>
              <a:solidFill>
                <a:srgbClr val="FF0000"/>
              </a:solidFill>
              <a:effectLst/>
              <a:uLnTx/>
              <a:uFillTx/>
            </a:endParaRPr>
          </a:p>
          <a:p>
            <a:pPr marR="0" lvl="0" defTabSz="914400" eaLnBrk="1" fontAlgn="auto" latinLnBrk="0" hangingPunct="1">
              <a:spcAft>
                <a:spcPts val="0"/>
              </a:spcAft>
              <a:buClrTx/>
              <a:buSzTx/>
              <a:tabLst/>
              <a:defRPr/>
            </a:pPr>
            <a:endParaRPr lang="en-US" sz="1000" b="0" i="0" u="none" strike="noStrike" kern="0" cap="none" spc="0" normalizeH="0" baseline="0" noProof="0" dirty="0">
              <a:ln>
                <a:noFill/>
              </a:ln>
              <a:solidFill>
                <a:srgbClr val="FF0000"/>
              </a:solidFill>
              <a:effectLst/>
              <a:uLnTx/>
              <a:uFillTx/>
            </a:endParaRPr>
          </a:p>
          <a:p>
            <a:pPr marR="0" lvl="0" defTabSz="914400" eaLnBrk="1" fontAlgn="auto" latinLnBrk="0" hangingPunct="1">
              <a:spcAft>
                <a:spcPts val="0"/>
              </a:spcAft>
              <a:buClrTx/>
              <a:buSzTx/>
              <a:tabLst/>
              <a:defRPr/>
            </a:pPr>
            <a:r>
              <a:rPr kumimoji="0" lang="en-US" sz="1000" b="0" i="0" u="none" strike="noStrike" kern="0" cap="none" spc="0" normalizeH="0" baseline="0" noProof="0" dirty="0">
                <a:ln>
                  <a:noFill/>
                </a:ln>
                <a:solidFill>
                  <a:srgbClr val="FF0000"/>
                </a:solidFill>
                <a:effectLst/>
                <a:uLnTx/>
                <a:uFillTx/>
              </a:rPr>
              <a:t>Urban Agriculture/Small Farm extended research-based information to </a:t>
            </a:r>
            <a:r>
              <a:rPr kumimoji="0" lang="en-US" sz="1000" b="1" i="0" u="none" strike="noStrike" kern="0" cap="none" spc="0" normalizeH="0" baseline="0" noProof="0" dirty="0">
                <a:ln>
                  <a:noFill/>
                </a:ln>
                <a:solidFill>
                  <a:srgbClr val="FF0000"/>
                </a:solidFill>
                <a:effectLst/>
                <a:uLnTx/>
                <a:uFillTx/>
              </a:rPr>
              <a:t>over 350 San Bernardino residents and 120 growers </a:t>
            </a:r>
            <a:r>
              <a:rPr kumimoji="0" lang="en-US" sz="1000" b="0" i="0" u="none" strike="noStrike" kern="0" cap="none" spc="0" normalizeH="0" baseline="0" noProof="0" dirty="0">
                <a:ln>
                  <a:noFill/>
                </a:ln>
                <a:solidFill>
                  <a:srgbClr val="FF0000"/>
                </a:solidFill>
                <a:effectLst/>
                <a:uLnTx/>
                <a:uFillTx/>
              </a:rPr>
              <a:t>on sustainable crop production cycles, soil health, conservation and irrigation scheduling and integrated pest management to traditional and organic growers.</a:t>
            </a:r>
            <a:endParaRPr lang="en-US" sz="1000" b="0" i="0" u="none" strike="noStrike" kern="0" cap="none" spc="0" normalizeH="0" baseline="0" noProof="0" dirty="0">
              <a:ln>
                <a:noFill/>
              </a:ln>
              <a:solidFill>
                <a:srgbClr val="FF0000"/>
              </a:solidFill>
              <a:effectLst/>
              <a:uLnTx/>
              <a:uFillTx/>
            </a:endParaRPr>
          </a:p>
        </p:txBody>
      </p:sp>
      <p:sp>
        <p:nvSpPr>
          <p:cNvPr id="52" name="Text Box 13">
            <a:extLst>
              <a:ext uri="{FF2B5EF4-FFF2-40B4-BE49-F238E27FC236}">
                <a16:creationId xmlns:a16="http://schemas.microsoft.com/office/drawing/2014/main" id="{D6EA905A-A47B-234C-8A6D-72C85C2D768C}"/>
              </a:ext>
            </a:extLst>
          </p:cNvPr>
          <p:cNvSpPr txBox="1"/>
          <p:nvPr/>
        </p:nvSpPr>
        <p:spPr>
          <a:xfrm>
            <a:off x="5599947" y="6107224"/>
            <a:ext cx="2021826" cy="3175228"/>
          </a:xfrm>
          <a:prstGeom prst="rect">
            <a:avLst/>
          </a:prstGeom>
          <a:gradFill>
            <a:gsLst>
              <a:gs pos="0">
                <a:schemeClr val="accent6"/>
              </a:gs>
              <a:gs pos="50000">
                <a:schemeClr val="accent6">
                  <a:lumMod val="90000"/>
                  <a:lumOff val="10000"/>
                </a:schemeClr>
              </a:gs>
              <a:gs pos="100000">
                <a:schemeClr val="accent6">
                  <a:lumMod val="75000"/>
                  <a:lumOff val="25000"/>
                </a:schemeClr>
              </a:gs>
            </a:gsLst>
          </a:gradFill>
          <a:ln/>
        </p:spPr>
        <p:style>
          <a:lnRef idx="0">
            <a:schemeClr val="accent3"/>
          </a:lnRef>
          <a:fillRef idx="3">
            <a:schemeClr val="accent3"/>
          </a:fillRef>
          <a:effectRef idx="3">
            <a:schemeClr val="accent3"/>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400" b="1" u="none" strike="noStrike" kern="0" cap="none" spc="0" normalizeH="0" baseline="0" noProof="0" dirty="0">
                <a:ln>
                  <a:noFill/>
                </a:ln>
                <a:solidFill>
                  <a:schemeClr val="bg1"/>
                </a:solidFill>
                <a:effectLst/>
                <a:highlight>
                  <a:srgbClr val="FF0000"/>
                </a:highlight>
                <a:uLnTx/>
                <a:uFillTx/>
                <a:ea typeface="Calibri" panose="020F0502020204030204" pitchFamily="34" charset="0"/>
              </a:rPr>
              <a:t>Environmental Horticulture and Natural Resources Program</a:t>
            </a:r>
          </a:p>
          <a:p>
            <a:pPr marL="0" marR="54610" lvl="0" indent="0" defTabSz="914400" eaLnBrk="1" fontAlgn="auto" latinLnBrk="0" hangingPunct="1">
              <a:spcBef>
                <a:spcPts val="0"/>
              </a:spcBef>
              <a:spcAft>
                <a:spcPts val="600"/>
              </a:spcAft>
              <a:buClrTx/>
              <a:buSzTx/>
              <a:buFontTx/>
              <a:buNone/>
              <a:tabLst/>
              <a:defRPr/>
            </a:pPr>
            <a:r>
              <a:rPr kumimoji="0" lang="en-US" sz="1000" b="0" i="0" u="none" strike="noStrike" kern="1400" cap="none" spc="0" normalizeH="0" baseline="0" noProof="0" dirty="0">
                <a:ln>
                  <a:noFill/>
                </a:ln>
                <a:solidFill>
                  <a:schemeClr val="bg1"/>
                </a:solidFill>
                <a:effectLst/>
                <a:highlight>
                  <a:srgbClr val="FF0000"/>
                </a:highlight>
                <a:uLnTx/>
                <a:uFillTx/>
                <a:ea typeface="Times New Roman" panose="02020603050405020304" pitchFamily="18" charset="0"/>
              </a:rPr>
              <a:t>Conducted applied research on climate-resilient drought landscape trees that reached over 1,800 end-users and provided free trees and tree care information to residents of low-shade neighborhoods.</a:t>
            </a:r>
          </a:p>
          <a:p>
            <a:pPr marL="0" marR="54610" lvl="0" indent="0" defTabSz="914400" eaLnBrk="1" fontAlgn="auto" latinLnBrk="0" hangingPunct="1">
              <a:spcBef>
                <a:spcPts val="0"/>
              </a:spcBef>
              <a:spcAft>
                <a:spcPts val="600"/>
              </a:spcAft>
              <a:buClrTx/>
              <a:buSzTx/>
              <a:buFontTx/>
              <a:buNone/>
              <a:tabLst/>
              <a:defRPr/>
            </a:pPr>
            <a:r>
              <a:rPr kumimoji="0" lang="en-US" sz="1000" b="0" i="0" u="none" strike="noStrike" kern="1400" cap="none" spc="0" normalizeH="0" baseline="0" noProof="0" dirty="0">
                <a:ln>
                  <a:noFill/>
                </a:ln>
                <a:solidFill>
                  <a:schemeClr val="bg1"/>
                </a:solidFill>
                <a:effectLst/>
                <a:highlight>
                  <a:srgbClr val="FF0000"/>
                </a:highlight>
                <a:uLnTx/>
                <a:uFillTx/>
                <a:ea typeface="Times New Roman" panose="02020603050405020304" pitchFamily="18" charset="0"/>
              </a:rPr>
              <a:t>Conducted applied research and education regarding important land management practices that reduce populations of the invasive garlic mustard.</a:t>
            </a:r>
          </a:p>
        </p:txBody>
      </p:sp>
      <p:pic>
        <p:nvPicPr>
          <p:cNvPr id="47" name="object 3">
            <a:extLst>
              <a:ext uri="{FF2B5EF4-FFF2-40B4-BE49-F238E27FC236}">
                <a16:creationId xmlns:a16="http://schemas.microsoft.com/office/drawing/2014/main" id="{D4314E8E-3FFA-3630-0F6B-33877D97A82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5535"/>
          <a:stretch/>
        </p:blipFill>
        <p:spPr>
          <a:xfrm>
            <a:off x="4088178" y="5936530"/>
            <a:ext cx="1400873" cy="1552277"/>
          </a:xfrm>
          <a:prstGeom prst="rect">
            <a:avLst/>
          </a:prstGeom>
        </p:spPr>
      </p:pic>
      <p:pic>
        <p:nvPicPr>
          <p:cNvPr id="49" name="Picture 48">
            <a:extLst>
              <a:ext uri="{FF2B5EF4-FFF2-40B4-BE49-F238E27FC236}">
                <a16:creationId xmlns:a16="http://schemas.microsoft.com/office/drawing/2014/main" id="{3E1357ED-6A0F-74FB-36EF-7E499197DB9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0918" t="16235" r="21749" b="11761"/>
          <a:stretch/>
        </p:blipFill>
        <p:spPr bwMode="auto">
          <a:xfrm>
            <a:off x="5725225" y="3776691"/>
            <a:ext cx="1896548" cy="1947461"/>
          </a:xfrm>
          <a:prstGeom prst="rect">
            <a:avLst/>
          </a:prstGeom>
          <a:noFill/>
          <a:ln>
            <a:noFill/>
          </a:ln>
        </p:spPr>
      </p:pic>
      <p:pic>
        <p:nvPicPr>
          <p:cNvPr id="10" name="Picture 9" descr="A can of food with a strawberry on top&#10;&#10;Description automatically generated">
            <a:extLst>
              <a:ext uri="{FF2B5EF4-FFF2-40B4-BE49-F238E27FC236}">
                <a16:creationId xmlns:a16="http://schemas.microsoft.com/office/drawing/2014/main" id="{00865C31-488A-A7AF-3746-55E3E1FA536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5824" y="7100119"/>
            <a:ext cx="577285" cy="462641"/>
          </a:xfrm>
          <a:prstGeom prst="rect">
            <a:avLst/>
          </a:prstGeom>
        </p:spPr>
      </p:pic>
      <p:pic>
        <p:nvPicPr>
          <p:cNvPr id="15" name="Picture 14" descr="A logo with a person in the middle&#10;&#10;Description automatically generated">
            <a:extLst>
              <a:ext uri="{FF2B5EF4-FFF2-40B4-BE49-F238E27FC236}">
                <a16:creationId xmlns:a16="http://schemas.microsoft.com/office/drawing/2014/main" id="{C3A6295B-2521-41D4-BFA9-26711A49151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66885" y="2291253"/>
            <a:ext cx="534472" cy="535140"/>
          </a:xfrm>
          <a:prstGeom prst="rect">
            <a:avLst/>
          </a:prstGeom>
        </p:spPr>
      </p:pic>
      <p:sp>
        <p:nvSpPr>
          <p:cNvPr id="16" name="TextBox 15">
            <a:extLst>
              <a:ext uri="{FF2B5EF4-FFF2-40B4-BE49-F238E27FC236}">
                <a16:creationId xmlns:a16="http://schemas.microsoft.com/office/drawing/2014/main" id="{5BC94197-9FAF-B8FF-7B3D-446B3DF203D8}"/>
              </a:ext>
            </a:extLst>
          </p:cNvPr>
          <p:cNvSpPr txBox="1"/>
          <p:nvPr/>
        </p:nvSpPr>
        <p:spPr>
          <a:xfrm>
            <a:off x="6395845" y="2732887"/>
            <a:ext cx="1220501" cy="923330"/>
          </a:xfrm>
          <a:prstGeom prst="rect">
            <a:avLst/>
          </a:prstGeom>
        </p:spPr>
        <p:style>
          <a:lnRef idx="0">
            <a:schemeClr val="accent1"/>
          </a:lnRef>
          <a:fillRef idx="3">
            <a:schemeClr val="accent1"/>
          </a:fillRef>
          <a:effectRef idx="3">
            <a:schemeClr val="accent1"/>
          </a:effectRef>
          <a:fontRef idx="minor">
            <a:schemeClr val="lt1"/>
          </a:fontRef>
        </p:style>
        <p:txBody>
          <a:bodyPr wrap="square" lIns="45720" tIns="45720" rIns="45720" bIns="45720" rtlCol="0" anchor="t">
            <a:spAutoFit/>
          </a:bodyPr>
          <a:lstStyle/>
          <a:p>
            <a:r>
              <a:rPr lang="en-US" sz="900" b="1" i="1" u="none" strike="noStrike" baseline="0" dirty="0">
                <a:solidFill>
                  <a:srgbClr val="FFFFFF"/>
                </a:solidFill>
                <a:latin typeface="MyriadPro-BoldIt"/>
              </a:rPr>
              <a:t>Studies have shown </a:t>
            </a:r>
            <a:r>
              <a:rPr lang="en-US" sz="900" b="1" i="1" dirty="0">
                <a:solidFill>
                  <a:srgbClr val="FFFFFF"/>
                </a:solidFill>
                <a:latin typeface="MyriadPro-BoldIt"/>
              </a:rPr>
              <a:t>that for</a:t>
            </a:r>
            <a:r>
              <a:rPr lang="en-US" sz="900" b="1" i="1" u="none" strike="noStrike" baseline="0" dirty="0">
                <a:solidFill>
                  <a:srgbClr val="FFFFFF"/>
                </a:solidFill>
                <a:latin typeface="MyriadPro-BoldIt"/>
              </a:rPr>
              <a:t> every $1 </a:t>
            </a:r>
            <a:r>
              <a:rPr lang="en-US" sz="900" b="1" i="1" dirty="0">
                <a:solidFill>
                  <a:srgbClr val="FFFFFF"/>
                </a:solidFill>
                <a:latin typeface="MyriadPro-BoldIt"/>
              </a:rPr>
              <a:t>invested in</a:t>
            </a:r>
            <a:r>
              <a:rPr lang="en-US" sz="900" b="1" i="1" u="none" strike="noStrike" baseline="0" dirty="0">
                <a:solidFill>
                  <a:srgbClr val="FFFFFF"/>
                </a:solidFill>
                <a:latin typeface="MyriadPro-BoldIt"/>
              </a:rPr>
              <a:t> EFNEP, more than $</a:t>
            </a:r>
            <a:r>
              <a:rPr lang="en-US" sz="900" b="1" i="1" dirty="0">
                <a:solidFill>
                  <a:srgbClr val="FFFFFF"/>
                </a:solidFill>
                <a:latin typeface="MyriadPro-BoldIt"/>
              </a:rPr>
              <a:t>8 is</a:t>
            </a:r>
            <a:r>
              <a:rPr lang="en-US" sz="900" b="1" i="1" u="none" strike="noStrike" baseline="0" dirty="0">
                <a:solidFill>
                  <a:srgbClr val="FFFFFF"/>
                </a:solidFill>
                <a:latin typeface="MyriadPro-BoldIt"/>
              </a:rPr>
              <a:t> saved in current </a:t>
            </a:r>
            <a:r>
              <a:rPr lang="en-US" sz="900" b="1" i="1" dirty="0">
                <a:solidFill>
                  <a:srgbClr val="FFFFFF"/>
                </a:solidFill>
                <a:latin typeface="MyriadPro-BoldIt"/>
              </a:rPr>
              <a:t>and future</a:t>
            </a:r>
            <a:r>
              <a:rPr lang="en-US" sz="900" b="1" i="1" u="none" strike="noStrike" baseline="0" dirty="0">
                <a:solidFill>
                  <a:srgbClr val="FFFFFF"/>
                </a:solidFill>
                <a:latin typeface="MyriadPro-BoldIt"/>
              </a:rPr>
              <a:t> healthcare costs.</a:t>
            </a:r>
            <a:endParaRPr lang="en-US" sz="900" b="1" i="1" u="none" strike="noStrike" kern="0" cap="none" spc="0" normalizeH="0" baseline="0" noProof="0">
              <a:ln>
                <a:noFill/>
              </a:ln>
              <a:solidFill>
                <a:schemeClr val="bg1"/>
              </a:solidFill>
              <a:effectLst/>
              <a:uLnTx/>
              <a:uFillTx/>
              <a:ea typeface="Calibri" panose="020F0502020204030204" pitchFamily="34" charset="0"/>
            </a:endParaRPr>
          </a:p>
        </p:txBody>
      </p:sp>
      <p:sp>
        <p:nvSpPr>
          <p:cNvPr id="2" name="object 58">
            <a:extLst>
              <a:ext uri="{FF2B5EF4-FFF2-40B4-BE49-F238E27FC236}">
                <a16:creationId xmlns:a16="http://schemas.microsoft.com/office/drawing/2014/main" id="{7882B982-F865-7E10-AF65-C8115D904E79}"/>
              </a:ext>
            </a:extLst>
          </p:cNvPr>
          <p:cNvSpPr/>
          <p:nvPr/>
        </p:nvSpPr>
        <p:spPr>
          <a:xfrm>
            <a:off x="419100" y="3702847"/>
            <a:ext cx="6934200" cy="45719"/>
          </a:xfrm>
          <a:custGeom>
            <a:avLst/>
            <a:gdLst/>
            <a:ahLst/>
            <a:cxnLst/>
            <a:rect l="l" t="t" r="r" b="b"/>
            <a:pathLst>
              <a:path w="6919595">
                <a:moveTo>
                  <a:pt x="0" y="0"/>
                </a:moveTo>
                <a:lnTo>
                  <a:pt x="6919468" y="0"/>
                </a:lnTo>
              </a:path>
            </a:pathLst>
          </a:custGeom>
          <a:ln w="19050">
            <a:solidFill>
              <a:srgbClr val="FDB913"/>
            </a:solidFill>
          </a:ln>
        </p:spPr>
        <p:txBody>
          <a:bodyPr wrap="square" lIns="0" tIns="0" rIns="0" bIns="0" rtlCol="0"/>
          <a:lstStyle/>
          <a:p>
            <a:endParaRPr/>
          </a:p>
        </p:txBody>
      </p:sp>
      <p:sp>
        <p:nvSpPr>
          <p:cNvPr id="3" name="object 58">
            <a:extLst>
              <a:ext uri="{FF2B5EF4-FFF2-40B4-BE49-F238E27FC236}">
                <a16:creationId xmlns:a16="http://schemas.microsoft.com/office/drawing/2014/main" id="{B149CB41-3F4C-90F4-35D4-9D67E3F4BD98}"/>
              </a:ext>
            </a:extLst>
          </p:cNvPr>
          <p:cNvSpPr/>
          <p:nvPr/>
        </p:nvSpPr>
        <p:spPr>
          <a:xfrm flipV="1">
            <a:off x="176464" y="8322812"/>
            <a:ext cx="5312588" cy="45719"/>
          </a:xfrm>
          <a:custGeom>
            <a:avLst/>
            <a:gdLst/>
            <a:ahLst/>
            <a:cxnLst/>
            <a:rect l="l" t="t" r="r" b="b"/>
            <a:pathLst>
              <a:path w="6919595">
                <a:moveTo>
                  <a:pt x="0" y="0"/>
                </a:moveTo>
                <a:lnTo>
                  <a:pt x="6919468" y="0"/>
                </a:lnTo>
              </a:path>
            </a:pathLst>
          </a:custGeom>
          <a:ln w="19050">
            <a:solidFill>
              <a:srgbClr val="FDB913"/>
            </a:solidFill>
          </a:ln>
        </p:spPr>
        <p:txBody>
          <a:bodyPr wrap="square" lIns="0" tIns="0" rIns="0" bIns="0" rtlCol="0"/>
          <a:lstStyle/>
          <a:p>
            <a:endParaRPr/>
          </a:p>
        </p:txBody>
      </p:sp>
      <p:sp>
        <p:nvSpPr>
          <p:cNvPr id="4" name="object 58">
            <a:extLst>
              <a:ext uri="{FF2B5EF4-FFF2-40B4-BE49-F238E27FC236}">
                <a16:creationId xmlns:a16="http://schemas.microsoft.com/office/drawing/2014/main" id="{DC50DA0E-00D7-E384-811E-FEE9EEAAE934}"/>
              </a:ext>
            </a:extLst>
          </p:cNvPr>
          <p:cNvSpPr/>
          <p:nvPr/>
        </p:nvSpPr>
        <p:spPr>
          <a:xfrm>
            <a:off x="419100" y="5796110"/>
            <a:ext cx="6934200" cy="45719"/>
          </a:xfrm>
          <a:custGeom>
            <a:avLst/>
            <a:gdLst/>
            <a:ahLst/>
            <a:cxnLst/>
            <a:rect l="l" t="t" r="r" b="b"/>
            <a:pathLst>
              <a:path w="6919595">
                <a:moveTo>
                  <a:pt x="0" y="0"/>
                </a:moveTo>
                <a:lnTo>
                  <a:pt x="6919468" y="0"/>
                </a:lnTo>
              </a:path>
            </a:pathLst>
          </a:custGeom>
          <a:ln w="19050">
            <a:solidFill>
              <a:srgbClr val="FDB913"/>
            </a:solidFill>
          </a:ln>
        </p:spPr>
        <p:txBody>
          <a:bodyPr wrap="square" lIns="0" tIns="0" rIns="0" bIns="0" rtlCol="0"/>
          <a:lstStyle/>
          <a:p>
            <a:endParaRPr/>
          </a:p>
        </p:txBody>
      </p:sp>
      <p:sp>
        <p:nvSpPr>
          <p:cNvPr id="5" name="object 58">
            <a:extLst>
              <a:ext uri="{FF2B5EF4-FFF2-40B4-BE49-F238E27FC236}">
                <a16:creationId xmlns:a16="http://schemas.microsoft.com/office/drawing/2014/main" id="{BD835491-7B01-6B70-8888-BFF575A1646B}"/>
              </a:ext>
            </a:extLst>
          </p:cNvPr>
          <p:cNvSpPr/>
          <p:nvPr/>
        </p:nvSpPr>
        <p:spPr>
          <a:xfrm>
            <a:off x="419100" y="2114260"/>
            <a:ext cx="6934200" cy="45719"/>
          </a:xfrm>
          <a:custGeom>
            <a:avLst/>
            <a:gdLst/>
            <a:ahLst/>
            <a:cxnLst/>
            <a:rect l="l" t="t" r="r" b="b"/>
            <a:pathLst>
              <a:path w="6919595">
                <a:moveTo>
                  <a:pt x="0" y="0"/>
                </a:moveTo>
                <a:lnTo>
                  <a:pt x="6919468" y="0"/>
                </a:lnTo>
              </a:path>
            </a:pathLst>
          </a:custGeom>
          <a:ln w="19050">
            <a:solidFill>
              <a:srgbClr val="FDB913"/>
            </a:solidFill>
          </a:ln>
        </p:spPr>
        <p:txBody>
          <a:bodyPr wrap="square" lIns="0" tIns="0" rIns="0" bIns="0" rtlCol="0"/>
          <a:lstStyle/>
          <a:p>
            <a:endParaRPr/>
          </a:p>
        </p:txBody>
      </p:sp>
      <p:sp>
        <p:nvSpPr>
          <p:cNvPr id="11" name="object 7">
            <a:extLst>
              <a:ext uri="{FF2B5EF4-FFF2-40B4-BE49-F238E27FC236}">
                <a16:creationId xmlns:a16="http://schemas.microsoft.com/office/drawing/2014/main" id="{C3C0BFD0-67C4-FDCD-D8EA-8616A26DCB53}"/>
              </a:ext>
            </a:extLst>
          </p:cNvPr>
          <p:cNvSpPr txBox="1"/>
          <p:nvPr/>
        </p:nvSpPr>
        <p:spPr>
          <a:xfrm>
            <a:off x="4217935" y="1810874"/>
            <a:ext cx="2145317" cy="233910"/>
          </a:xfrm>
          <a:prstGeom prst="rect">
            <a:avLst/>
          </a:prstGeom>
          <a:solidFill>
            <a:srgbClr val="008000">
              <a:alpha val="53997"/>
            </a:srgbClr>
          </a:solidFill>
        </p:spPr>
        <p:txBody>
          <a:bodyPr vert="horz" wrap="square" lIns="9144" tIns="9144" rIns="9144" bIns="9144" rtlCol="0">
            <a:spAutoFit/>
          </a:bodyPr>
          <a:lstStyle/>
          <a:p>
            <a:pPr algn="ctr">
              <a:lnSpc>
                <a:spcPct val="100000"/>
              </a:lnSpc>
            </a:pPr>
            <a:r>
              <a:rPr lang="en-US" sz="700" i="1" spc="-5" dirty="0">
                <a:solidFill>
                  <a:srgbClr val="FFFFFF"/>
                </a:solidFill>
                <a:highlight>
                  <a:srgbClr val="FF0000"/>
                </a:highlight>
                <a:latin typeface="Arial"/>
                <a:cs typeface="Arial"/>
              </a:rPr>
              <a:t>Photo Caption</a:t>
            </a:r>
          </a:p>
          <a:p>
            <a:pPr algn="ctr">
              <a:lnSpc>
                <a:spcPct val="100000"/>
              </a:lnSpc>
            </a:pPr>
            <a:endParaRPr sz="700" dirty="0">
              <a:latin typeface="Arial"/>
              <a:cs typeface="Arial"/>
            </a:endParaRPr>
          </a:p>
        </p:txBody>
      </p:sp>
      <p:sp>
        <p:nvSpPr>
          <p:cNvPr id="13" name="object 7">
            <a:extLst>
              <a:ext uri="{FF2B5EF4-FFF2-40B4-BE49-F238E27FC236}">
                <a16:creationId xmlns:a16="http://schemas.microsoft.com/office/drawing/2014/main" id="{693F720A-545F-D32B-1AAE-D59D2CA3F2F4}"/>
              </a:ext>
            </a:extLst>
          </p:cNvPr>
          <p:cNvSpPr txBox="1"/>
          <p:nvPr/>
        </p:nvSpPr>
        <p:spPr>
          <a:xfrm>
            <a:off x="47653" y="3424217"/>
            <a:ext cx="1602379" cy="189796"/>
          </a:xfrm>
          <a:prstGeom prst="rect">
            <a:avLst/>
          </a:prstGeom>
          <a:solidFill>
            <a:srgbClr val="0070C0">
              <a:alpha val="69000"/>
            </a:srgbClr>
          </a:solidFill>
        </p:spPr>
        <p:txBody>
          <a:bodyPr vert="horz" wrap="square" lIns="0" tIns="20320" rIns="0" bIns="45720" rtlCol="0">
            <a:spAutoFit/>
          </a:bodyPr>
          <a:lstStyle/>
          <a:p>
            <a:pPr marL="50800" algn="ctr">
              <a:lnSpc>
                <a:spcPct val="100000"/>
              </a:lnSpc>
              <a:spcBef>
                <a:spcPts val="160"/>
              </a:spcBef>
            </a:pPr>
            <a:r>
              <a:rPr lang="en-US" sz="800" dirty="0">
                <a:solidFill>
                  <a:schemeClr val="bg1"/>
                </a:solidFill>
                <a:highlight>
                  <a:srgbClr val="FF0000"/>
                </a:highlight>
                <a:latin typeface="Arial"/>
                <a:cs typeface="Arial"/>
              </a:rPr>
              <a:t>Caption</a:t>
            </a:r>
            <a:endParaRPr sz="700" dirty="0">
              <a:solidFill>
                <a:schemeClr val="bg1"/>
              </a:solidFill>
              <a:highlight>
                <a:srgbClr val="FF0000"/>
              </a:highlight>
              <a:latin typeface="Arial"/>
              <a:cs typeface="Arial"/>
            </a:endParaRPr>
          </a:p>
        </p:txBody>
      </p:sp>
      <p:sp>
        <p:nvSpPr>
          <p:cNvPr id="17" name="object 7">
            <a:extLst>
              <a:ext uri="{FF2B5EF4-FFF2-40B4-BE49-F238E27FC236}">
                <a16:creationId xmlns:a16="http://schemas.microsoft.com/office/drawing/2014/main" id="{B182E6D4-EC94-48A8-D200-46563300B04B}"/>
              </a:ext>
            </a:extLst>
          </p:cNvPr>
          <p:cNvSpPr txBox="1"/>
          <p:nvPr/>
        </p:nvSpPr>
        <p:spPr>
          <a:xfrm>
            <a:off x="5725225" y="5489875"/>
            <a:ext cx="1896548" cy="233910"/>
          </a:xfrm>
          <a:prstGeom prst="rect">
            <a:avLst/>
          </a:prstGeom>
          <a:solidFill>
            <a:srgbClr val="008000">
              <a:alpha val="53997"/>
            </a:srgbClr>
          </a:solidFill>
        </p:spPr>
        <p:txBody>
          <a:bodyPr vert="horz" wrap="square" lIns="9144" tIns="9144" rIns="9144" bIns="9144" rtlCol="0">
            <a:spAutoFit/>
          </a:bodyPr>
          <a:lstStyle/>
          <a:p>
            <a:pPr algn="ctr">
              <a:lnSpc>
                <a:spcPct val="100000"/>
              </a:lnSpc>
            </a:pPr>
            <a:r>
              <a:rPr lang="en-US" sz="700" i="1" spc="-5" dirty="0">
                <a:solidFill>
                  <a:srgbClr val="FFFFFF"/>
                </a:solidFill>
                <a:highlight>
                  <a:srgbClr val="FF0000"/>
                </a:highlight>
                <a:latin typeface="Arial"/>
                <a:cs typeface="Arial"/>
              </a:rPr>
              <a:t>Photo Caption</a:t>
            </a:r>
          </a:p>
          <a:p>
            <a:pPr algn="ctr">
              <a:lnSpc>
                <a:spcPct val="100000"/>
              </a:lnSpc>
            </a:pPr>
            <a:endParaRPr sz="700" dirty="0">
              <a:latin typeface="Arial"/>
              <a:cs typeface="Arial"/>
            </a:endParaRPr>
          </a:p>
        </p:txBody>
      </p:sp>
      <p:sp>
        <p:nvSpPr>
          <p:cNvPr id="35" name="object 7">
            <a:extLst>
              <a:ext uri="{FF2B5EF4-FFF2-40B4-BE49-F238E27FC236}">
                <a16:creationId xmlns:a16="http://schemas.microsoft.com/office/drawing/2014/main" id="{330452F7-DE46-A5B9-F299-55786A2C7840}"/>
              </a:ext>
            </a:extLst>
          </p:cNvPr>
          <p:cNvSpPr txBox="1"/>
          <p:nvPr/>
        </p:nvSpPr>
        <p:spPr>
          <a:xfrm>
            <a:off x="6423553" y="1824255"/>
            <a:ext cx="1302630" cy="233910"/>
          </a:xfrm>
          <a:prstGeom prst="rect">
            <a:avLst/>
          </a:prstGeom>
          <a:solidFill>
            <a:srgbClr val="008000">
              <a:alpha val="53997"/>
            </a:srgbClr>
          </a:solidFill>
        </p:spPr>
        <p:txBody>
          <a:bodyPr vert="horz" wrap="square" lIns="9144" tIns="9144" rIns="9144" bIns="9144" rtlCol="0">
            <a:spAutoFit/>
          </a:bodyPr>
          <a:lstStyle/>
          <a:p>
            <a:pPr algn="ctr">
              <a:lnSpc>
                <a:spcPct val="100000"/>
              </a:lnSpc>
            </a:pPr>
            <a:r>
              <a:rPr lang="en-US" sz="700" i="1" spc="-5" dirty="0">
                <a:solidFill>
                  <a:srgbClr val="FFFFFF"/>
                </a:solidFill>
                <a:highlight>
                  <a:srgbClr val="FF0000"/>
                </a:highlight>
                <a:latin typeface="Arial"/>
                <a:cs typeface="Arial"/>
              </a:rPr>
              <a:t>Photo Caption</a:t>
            </a:r>
          </a:p>
          <a:p>
            <a:pPr algn="ctr">
              <a:lnSpc>
                <a:spcPct val="100000"/>
              </a:lnSpc>
            </a:pPr>
            <a:endParaRPr sz="700" dirty="0">
              <a:latin typeface="Arial"/>
              <a:cs typeface="Arial"/>
            </a:endParaRPr>
          </a:p>
        </p:txBody>
      </p:sp>
      <p:sp>
        <p:nvSpPr>
          <p:cNvPr id="36" name="object 7">
            <a:extLst>
              <a:ext uri="{FF2B5EF4-FFF2-40B4-BE49-F238E27FC236}">
                <a16:creationId xmlns:a16="http://schemas.microsoft.com/office/drawing/2014/main" id="{EBD41EEB-A498-A584-2864-C0C5BAD83E43}"/>
              </a:ext>
            </a:extLst>
          </p:cNvPr>
          <p:cNvSpPr txBox="1"/>
          <p:nvPr/>
        </p:nvSpPr>
        <p:spPr>
          <a:xfrm>
            <a:off x="2429056" y="7055893"/>
            <a:ext cx="1589692" cy="189796"/>
          </a:xfrm>
          <a:prstGeom prst="rect">
            <a:avLst/>
          </a:prstGeom>
          <a:solidFill>
            <a:srgbClr val="0070C0">
              <a:alpha val="69000"/>
            </a:srgbClr>
          </a:solidFill>
        </p:spPr>
        <p:txBody>
          <a:bodyPr vert="horz" wrap="square" lIns="0" tIns="20320" rIns="0" bIns="45720" rtlCol="0">
            <a:spAutoFit/>
          </a:bodyPr>
          <a:lstStyle/>
          <a:p>
            <a:pPr marL="50800" algn="ctr">
              <a:lnSpc>
                <a:spcPct val="100000"/>
              </a:lnSpc>
              <a:spcBef>
                <a:spcPts val="160"/>
              </a:spcBef>
            </a:pPr>
            <a:r>
              <a:rPr lang="en-US" sz="800" dirty="0">
                <a:solidFill>
                  <a:schemeClr val="bg1"/>
                </a:solidFill>
                <a:highlight>
                  <a:srgbClr val="FF0000"/>
                </a:highlight>
                <a:latin typeface="Arial"/>
                <a:cs typeface="Arial"/>
              </a:rPr>
              <a:t>Caption</a:t>
            </a:r>
            <a:endParaRPr sz="700" dirty="0">
              <a:solidFill>
                <a:schemeClr val="bg1"/>
              </a:solidFill>
              <a:highlight>
                <a:srgbClr val="FF0000"/>
              </a:highlight>
              <a:latin typeface="Arial"/>
              <a:cs typeface="Arial"/>
            </a:endParaRPr>
          </a:p>
        </p:txBody>
      </p:sp>
      <p:sp>
        <p:nvSpPr>
          <p:cNvPr id="37" name="object 7">
            <a:extLst>
              <a:ext uri="{FF2B5EF4-FFF2-40B4-BE49-F238E27FC236}">
                <a16:creationId xmlns:a16="http://schemas.microsoft.com/office/drawing/2014/main" id="{B9E51D58-4C95-D327-250D-2FAE86ABB072}"/>
              </a:ext>
            </a:extLst>
          </p:cNvPr>
          <p:cNvSpPr txBox="1"/>
          <p:nvPr/>
        </p:nvSpPr>
        <p:spPr>
          <a:xfrm>
            <a:off x="4088178" y="7295501"/>
            <a:ext cx="1400873" cy="189354"/>
          </a:xfrm>
          <a:prstGeom prst="rect">
            <a:avLst/>
          </a:prstGeom>
          <a:solidFill>
            <a:srgbClr val="0070C0">
              <a:alpha val="69000"/>
            </a:srgbClr>
          </a:solidFill>
        </p:spPr>
        <p:txBody>
          <a:bodyPr vert="horz" wrap="square" lIns="0" tIns="20320" rIns="0" bIns="45720" rtlCol="0">
            <a:spAutoFit/>
          </a:bodyPr>
          <a:lstStyle/>
          <a:p>
            <a:pPr marL="50800" algn="ctr">
              <a:lnSpc>
                <a:spcPct val="100000"/>
              </a:lnSpc>
              <a:spcBef>
                <a:spcPts val="160"/>
              </a:spcBef>
            </a:pPr>
            <a:r>
              <a:rPr lang="en-US" sz="800" dirty="0">
                <a:solidFill>
                  <a:schemeClr val="bg1"/>
                </a:solidFill>
                <a:highlight>
                  <a:srgbClr val="FF0000"/>
                </a:highlight>
                <a:latin typeface="Arial"/>
                <a:cs typeface="Arial"/>
              </a:rPr>
              <a:t>Caption</a:t>
            </a:r>
            <a:endParaRPr sz="700" dirty="0">
              <a:solidFill>
                <a:schemeClr val="bg1"/>
              </a:solidFill>
              <a:highlight>
                <a:srgbClr val="FF0000"/>
              </a:highlight>
              <a:latin typeface="Arial"/>
              <a:cs typeface="Arial"/>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AEB38F2-7645-715D-0870-B9EF9ADE2855}"/>
                  </a:ext>
                </a:extLst>
              </p:cNvPr>
              <p:cNvSpPr txBox="1"/>
              <p:nvPr/>
            </p:nvSpPr>
            <p:spPr>
              <a:xfrm>
                <a:off x="3040041" y="857214"/>
                <a:ext cx="1404758" cy="1064907"/>
              </a:xfrm>
              <a:prstGeom prst="rect">
                <a:avLst/>
              </a:prstGeom>
              <a:gradFill>
                <a:gsLst>
                  <a:gs pos="0">
                    <a:srgbClr val="00BC55"/>
                  </a:gs>
                  <a:gs pos="50000">
                    <a:srgbClr val="00C459"/>
                  </a:gs>
                  <a:gs pos="100000">
                    <a:srgbClr val="00B050"/>
                  </a:gs>
                </a:gsLst>
              </a:gradFill>
            </p:spPr>
            <p:style>
              <a:lnRef idx="0">
                <a:schemeClr val="accent1"/>
              </a:lnRef>
              <a:fillRef idx="3">
                <a:schemeClr val="accent1"/>
              </a:fillRef>
              <a:effectRef idx="3">
                <a:schemeClr val="accent1"/>
              </a:effectRef>
              <a:fontRef idx="minor">
                <a:schemeClr val="lt1"/>
              </a:fontRef>
            </p:style>
            <p:txBody>
              <a:bodyPr wrap="square" lIns="45720" tIns="45720" rIns="45720" bIns="45720" rtlCol="0">
                <a:spAutoFit/>
              </a:bodyPr>
              <a:lstStyle/>
              <a:p>
                <a:pPr algn="ctr">
                  <a:lnSpc>
                    <a:spcPct val="70000"/>
                  </a:lnSpc>
                </a:pPr>
                <a:r>
                  <a:rPr lang="en-US" sz="1400" b="1" i="1" dirty="0">
                    <a:solidFill>
                      <a:schemeClr val="bg1"/>
                    </a:solidFill>
                    <a:effectLst/>
                    <a:latin typeface="MyriadPro-BoldIt"/>
                  </a:rPr>
                  <a:t>4-H youth</a:t>
                </a:r>
              </a:p>
              <a:p>
                <a:pPr algn="ctr">
                  <a:lnSpc>
                    <a:spcPct val="90000"/>
                  </a:lnSpc>
                </a:pPr>
                <a:r>
                  <a:rPr lang="en-US" sz="3600" b="1" i="1" dirty="0">
                    <a:solidFill>
                      <a:schemeClr val="bg1"/>
                    </a:solidFill>
                    <a:effectLst/>
                    <a:latin typeface="MyriadPro-BoldIt"/>
                    <a:cs typeface="Arial"/>
                  </a:rPr>
                  <a:t>4</a:t>
                </a:r>
                <a14:m>
                  <m:oMath xmlns:m="http://schemas.openxmlformats.org/officeDocument/2006/math">
                    <m:r>
                      <a:rPr lang="en-US" sz="3600" b="1" i="1" spc="-100" dirty="0" smtClean="0">
                        <a:solidFill>
                          <a:srgbClr val="FFFFFF"/>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3600" b="1" i="1" spc="-100" dirty="0">
                  <a:solidFill>
                    <a:srgbClr val="FFFFFF"/>
                  </a:solidFill>
                  <a:effectLst/>
                  <a:latin typeface="MyriadPro-BoldIt"/>
                  <a:cs typeface="Arial"/>
                </a:endParaRPr>
              </a:p>
              <a:p>
                <a:pPr algn="ctr"/>
                <a:r>
                  <a:rPr lang="en-US" sz="1050" b="1" i="1" dirty="0">
                    <a:solidFill>
                      <a:srgbClr val="FFFFFF"/>
                    </a:solidFill>
                    <a:effectLst/>
                    <a:latin typeface="MyriadPro-BoldIt"/>
                    <a:cs typeface="Arial"/>
                  </a:rPr>
                  <a:t>more likely to give back to their community</a:t>
                </a:r>
              </a:p>
            </p:txBody>
          </p:sp>
        </mc:Choice>
        <mc:Fallback xmlns="">
          <p:sp>
            <p:nvSpPr>
              <p:cNvPr id="38" name="TextBox 37">
                <a:extLst>
                  <a:ext uri="{FF2B5EF4-FFF2-40B4-BE49-F238E27FC236}">
                    <a16:creationId xmlns:a16="http://schemas.microsoft.com/office/drawing/2014/main" id="{CAEB38F2-7645-715D-0870-B9EF9ADE2855}"/>
                  </a:ext>
                </a:extLst>
              </p:cNvPr>
              <p:cNvSpPr txBox="1">
                <a:spLocks noRot="1" noChangeAspect="1" noMove="1" noResize="1" noEditPoints="1" noAdjustHandles="1" noChangeArrowheads="1" noChangeShapeType="1" noTextEdit="1"/>
              </p:cNvSpPr>
              <p:nvPr/>
            </p:nvSpPr>
            <p:spPr>
              <a:xfrm>
                <a:off x="3040041" y="857214"/>
                <a:ext cx="1404758" cy="1064907"/>
              </a:xfrm>
              <a:prstGeom prst="rect">
                <a:avLst/>
              </a:prstGeom>
              <a:blipFill>
                <a:blip r:embed="rId17"/>
                <a:stretch>
                  <a:fillRect/>
                </a:stretch>
              </a:blipFill>
            </p:spPr>
            <p:txBody>
              <a:bodyPr/>
              <a:lstStyle/>
              <a:p>
                <a:r>
                  <a:rPr lang="en-US">
                    <a:noFill/>
                  </a:rPr>
                  <a:t> </a:t>
                </a:r>
              </a:p>
            </p:txBody>
          </p:sp>
        </mc:Fallback>
      </mc:AlternateContent>
      <p:pic>
        <p:nvPicPr>
          <p:cNvPr id="7" name="Picture 6" descr="A blue square with yellow flowers and green leaves&#10;&#10;Description automatically generated">
            <a:extLst>
              <a:ext uri="{FF2B5EF4-FFF2-40B4-BE49-F238E27FC236}">
                <a16:creationId xmlns:a16="http://schemas.microsoft.com/office/drawing/2014/main" id="{450BE20F-38BE-47CC-2C31-D9967AFF2A1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67252" y="6172921"/>
            <a:ext cx="525075" cy="525075"/>
          </a:xfrm>
          <a:prstGeom prst="rect">
            <a:avLst/>
          </a:prstGeom>
        </p:spPr>
      </p:pic>
    </p:spTree>
    <p:extLst>
      <p:ext uri="{BB962C8B-B14F-4D97-AF65-F5344CB8AC3E}">
        <p14:creationId xmlns:p14="http://schemas.microsoft.com/office/powerpoint/2010/main" val="489623090"/>
      </p:ext>
    </p:extLst>
  </p:cSld>
  <p:clrMapOvr>
    <a:masterClrMapping/>
  </p:clrMapOvr>
</p:sld>
</file>

<file path=ppt/theme/theme1.xml><?xml version="1.0" encoding="utf-8"?>
<a:theme xmlns:a="http://schemas.openxmlformats.org/drawingml/2006/main" name="Office Theme">
  <a:themeElements>
    <a:clrScheme name="UC ANR">
      <a:dk1>
        <a:sysClr val="windowText" lastClr="000000"/>
      </a:dk1>
      <a:lt1>
        <a:sysClr val="window" lastClr="FFFFFF"/>
      </a:lt1>
      <a:dk2>
        <a:srgbClr val="0E2841"/>
      </a:dk2>
      <a:lt2>
        <a:srgbClr val="E8E8E8"/>
      </a:lt2>
      <a:accent1>
        <a:srgbClr val="005FAE"/>
      </a:accent1>
      <a:accent2>
        <a:srgbClr val="FDBD10"/>
      </a:accent2>
      <a:accent3>
        <a:srgbClr val="3AA8E4"/>
      </a:accent3>
      <a:accent4>
        <a:srgbClr val="AB312C"/>
      </a:accent4>
      <a:accent5>
        <a:srgbClr val="67893E"/>
      </a:accent5>
      <a:accent6>
        <a:srgbClr val="003C61"/>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414</TotalTime>
  <Words>1187</Words>
  <Application>Microsoft Office PowerPoint</Application>
  <PresentationFormat>Custom</PresentationFormat>
  <Paragraphs>100</Paragraphs>
  <Slides>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Aptos</vt:lpstr>
      <vt:lpstr>Aptos Display</vt:lpstr>
      <vt:lpstr>Arial</vt:lpstr>
      <vt:lpstr>Calibri</vt:lpstr>
      <vt:lpstr>Cambria Math</vt:lpstr>
      <vt:lpstr>Century Gothic</vt:lpstr>
      <vt:lpstr>Gill Sans MT</vt:lpstr>
      <vt:lpstr>MyriadPro-BoldIt</vt:lpstr>
      <vt:lpstr>Times New Roman</vt:lpstr>
      <vt:lpstr>Trebuchet MS</vt:lpstr>
      <vt:lpstr>Office Theme</vt:lpstr>
      <vt:lpstr>PowerPoint Presentation</vt:lpstr>
      <vt:lpstr>PowerPoint Presentation</vt:lpstr>
      <vt:lpstr>PowerPoint Presentation</vt:lpstr>
    </vt:vector>
  </TitlesOfParts>
  <Company>UC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M Megaro</dc:creator>
  <cp:lastModifiedBy>Christina Becker</cp:lastModifiedBy>
  <cp:revision>157</cp:revision>
  <dcterms:created xsi:type="dcterms:W3CDTF">2024-07-08T18:21:54Z</dcterms:created>
  <dcterms:modified xsi:type="dcterms:W3CDTF">2024-09-06T17:42:46Z</dcterms:modified>
</cp:coreProperties>
</file>